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4"/>
  </p:notesMasterIdLst>
  <p:sldIdLst>
    <p:sldId id="387" r:id="rId2"/>
    <p:sldId id="358" r:id="rId3"/>
    <p:sldId id="368" r:id="rId4"/>
    <p:sldId id="369" r:id="rId5"/>
    <p:sldId id="370" r:id="rId6"/>
    <p:sldId id="371" r:id="rId7"/>
    <p:sldId id="372" r:id="rId8"/>
    <p:sldId id="374" r:id="rId9"/>
    <p:sldId id="377" r:id="rId10"/>
    <p:sldId id="375" r:id="rId11"/>
    <p:sldId id="379" r:id="rId12"/>
    <p:sldId id="394" r:id="rId13"/>
    <p:sldId id="395" r:id="rId14"/>
    <p:sldId id="396" r:id="rId15"/>
    <p:sldId id="397" r:id="rId16"/>
    <p:sldId id="398" r:id="rId17"/>
    <p:sldId id="400" r:id="rId18"/>
    <p:sldId id="399" r:id="rId19"/>
    <p:sldId id="382" r:id="rId20"/>
    <p:sldId id="383" r:id="rId21"/>
    <p:sldId id="384" r:id="rId22"/>
    <p:sldId id="385" r:id="rId23"/>
    <p:sldId id="401" r:id="rId24"/>
    <p:sldId id="402" r:id="rId25"/>
    <p:sldId id="378" r:id="rId26"/>
    <p:sldId id="367" r:id="rId27"/>
    <p:sldId id="388" r:id="rId28"/>
    <p:sldId id="348" r:id="rId29"/>
    <p:sldId id="363" r:id="rId30"/>
    <p:sldId id="392" r:id="rId31"/>
    <p:sldId id="362" r:id="rId32"/>
    <p:sldId id="389" r:id="rId33"/>
    <p:sldId id="390" r:id="rId34"/>
    <p:sldId id="391" r:id="rId35"/>
    <p:sldId id="393" r:id="rId36"/>
    <p:sldId id="259" r:id="rId37"/>
    <p:sldId id="260" r:id="rId38"/>
    <p:sldId id="312" r:id="rId39"/>
    <p:sldId id="373" r:id="rId40"/>
    <p:sldId id="261" r:id="rId41"/>
    <p:sldId id="315" r:id="rId42"/>
    <p:sldId id="336" r:id="rId43"/>
    <p:sldId id="356" r:id="rId44"/>
    <p:sldId id="361" r:id="rId45"/>
    <p:sldId id="357" r:id="rId46"/>
    <p:sldId id="324" r:id="rId47"/>
    <p:sldId id="270" r:id="rId48"/>
    <p:sldId id="272" r:id="rId49"/>
    <p:sldId id="273" r:id="rId50"/>
    <p:sldId id="275" r:id="rId51"/>
    <p:sldId id="293" r:id="rId52"/>
    <p:sldId id="309" r:id="rId53"/>
    <p:sldId id="276" r:id="rId54"/>
    <p:sldId id="310" r:id="rId55"/>
    <p:sldId id="311" r:id="rId56"/>
    <p:sldId id="279" r:id="rId57"/>
    <p:sldId id="285" r:id="rId58"/>
    <p:sldId id="286" r:id="rId59"/>
    <p:sldId id="278" r:id="rId60"/>
    <p:sldId id="287" r:id="rId61"/>
    <p:sldId id="280" r:id="rId62"/>
    <p:sldId id="281" r:id="rId63"/>
    <p:sldId id="289" r:id="rId64"/>
    <p:sldId id="282" r:id="rId65"/>
    <p:sldId id="294" r:id="rId66"/>
    <p:sldId id="283" r:id="rId67"/>
    <p:sldId id="295" r:id="rId68"/>
    <p:sldId id="284" r:id="rId69"/>
    <p:sldId id="307" r:id="rId70"/>
    <p:sldId id="296" r:id="rId71"/>
    <p:sldId id="297" r:id="rId72"/>
    <p:sldId id="300" r:id="rId73"/>
    <p:sldId id="301" r:id="rId74"/>
    <p:sldId id="302" r:id="rId75"/>
    <p:sldId id="298" r:id="rId76"/>
    <p:sldId id="306" r:id="rId77"/>
    <p:sldId id="290" r:id="rId78"/>
    <p:sldId id="299" r:id="rId79"/>
    <p:sldId id="262" r:id="rId80"/>
    <p:sldId id="303" r:id="rId81"/>
    <p:sldId id="305" r:id="rId82"/>
    <p:sldId id="304" r:id="rId83"/>
    <p:sldId id="288" r:id="rId84"/>
    <p:sldId id="291" r:id="rId85"/>
    <p:sldId id="338" r:id="rId86"/>
    <p:sldId id="319" r:id="rId87"/>
    <p:sldId id="323" r:id="rId88"/>
    <p:sldId id="322" r:id="rId89"/>
    <p:sldId id="326" r:id="rId90"/>
    <p:sldId id="359" r:id="rId91"/>
    <p:sldId id="328" r:id="rId92"/>
    <p:sldId id="337" r:id="rId93"/>
    <p:sldId id="321" r:id="rId94"/>
    <p:sldId id="352" r:id="rId95"/>
    <p:sldId id="351" r:id="rId96"/>
    <p:sldId id="325" r:id="rId97"/>
    <p:sldId id="339" r:id="rId98"/>
    <p:sldId id="340" r:id="rId99"/>
    <p:sldId id="341" r:id="rId100"/>
    <p:sldId id="342" r:id="rId101"/>
    <p:sldId id="343" r:id="rId102"/>
    <p:sldId id="266" r:id="rId103"/>
    <p:sldId id="256" r:id="rId104"/>
    <p:sldId id="329" r:id="rId105"/>
    <p:sldId id="335" r:id="rId106"/>
    <p:sldId id="327" r:id="rId107"/>
    <p:sldId id="345" r:id="rId108"/>
    <p:sldId id="346" r:id="rId109"/>
    <p:sldId id="347" r:id="rId110"/>
    <p:sldId id="353" r:id="rId111"/>
    <p:sldId id="350" r:id="rId112"/>
    <p:sldId id="365" r:id="rId113"/>
  </p:sldIdLst>
  <p:sldSz cx="9144000" cy="6858000" type="screen4x3"/>
  <p:notesSz cx="6797675" cy="9926638"/>
  <p:embeddedFontLst>
    <p:embeddedFont>
      <p:font typeface="Comic Sans MS" panose="030F0702030302020204" pitchFamily="66" charset="0"/>
      <p:regular r:id="rId115"/>
      <p:bold r:id="rId116"/>
      <p:italic r:id="rId117"/>
      <p:boldItalic r:id="rId118"/>
    </p:embeddedFont>
  </p:embeddedFontLst>
  <p:defaultTextStyle>
    <a:defPPr>
      <a:defRPr lang="en-US"/>
    </a:defPPr>
    <a:lvl1pPr algn="l" rtl="0" fontAlgn="base">
      <a:spcBef>
        <a:spcPct val="0"/>
      </a:spcBef>
      <a:spcAft>
        <a:spcPct val="0"/>
      </a:spcAft>
      <a:defRPr sz="1600" kern="1200">
        <a:solidFill>
          <a:schemeClr val="tx1"/>
        </a:solidFill>
        <a:latin typeface="Comic Sans MS" panose="030F0702030302020204" pitchFamily="66" charset="0"/>
        <a:ea typeface="+mn-ea"/>
        <a:cs typeface="+mn-cs"/>
      </a:defRPr>
    </a:lvl1pPr>
    <a:lvl2pPr marL="457200" algn="l" rtl="0" fontAlgn="base">
      <a:spcBef>
        <a:spcPct val="0"/>
      </a:spcBef>
      <a:spcAft>
        <a:spcPct val="0"/>
      </a:spcAft>
      <a:defRPr sz="1600" kern="1200">
        <a:solidFill>
          <a:schemeClr val="tx1"/>
        </a:solidFill>
        <a:latin typeface="Comic Sans MS" panose="030F0702030302020204" pitchFamily="66" charset="0"/>
        <a:ea typeface="+mn-ea"/>
        <a:cs typeface="+mn-cs"/>
      </a:defRPr>
    </a:lvl2pPr>
    <a:lvl3pPr marL="914400" algn="l" rtl="0" fontAlgn="base">
      <a:spcBef>
        <a:spcPct val="0"/>
      </a:spcBef>
      <a:spcAft>
        <a:spcPct val="0"/>
      </a:spcAft>
      <a:defRPr sz="1600" kern="1200">
        <a:solidFill>
          <a:schemeClr val="tx1"/>
        </a:solidFill>
        <a:latin typeface="Comic Sans MS" panose="030F0702030302020204" pitchFamily="66" charset="0"/>
        <a:ea typeface="+mn-ea"/>
        <a:cs typeface="+mn-cs"/>
      </a:defRPr>
    </a:lvl3pPr>
    <a:lvl4pPr marL="1371600" algn="l" rtl="0" fontAlgn="base">
      <a:spcBef>
        <a:spcPct val="0"/>
      </a:spcBef>
      <a:spcAft>
        <a:spcPct val="0"/>
      </a:spcAft>
      <a:defRPr sz="1600" kern="1200">
        <a:solidFill>
          <a:schemeClr val="tx1"/>
        </a:solidFill>
        <a:latin typeface="Comic Sans MS" panose="030F0702030302020204" pitchFamily="66" charset="0"/>
        <a:ea typeface="+mn-ea"/>
        <a:cs typeface="+mn-cs"/>
      </a:defRPr>
    </a:lvl4pPr>
    <a:lvl5pPr marL="1828800" algn="l" rtl="0" fontAlgn="base">
      <a:spcBef>
        <a:spcPct val="0"/>
      </a:spcBef>
      <a:spcAft>
        <a:spcPct val="0"/>
      </a:spcAft>
      <a:defRPr sz="1600" kern="1200">
        <a:solidFill>
          <a:schemeClr val="tx1"/>
        </a:solidFill>
        <a:latin typeface="Comic Sans MS" panose="030F0702030302020204" pitchFamily="66" charset="0"/>
        <a:ea typeface="+mn-ea"/>
        <a:cs typeface="+mn-cs"/>
      </a:defRPr>
    </a:lvl5pPr>
    <a:lvl6pPr marL="2286000" algn="l" defTabSz="914400" rtl="0" eaLnBrk="1" latinLnBrk="0" hangingPunct="1">
      <a:defRPr sz="1600" kern="1200">
        <a:solidFill>
          <a:schemeClr val="tx1"/>
        </a:solidFill>
        <a:latin typeface="Comic Sans MS" panose="030F0702030302020204" pitchFamily="66" charset="0"/>
        <a:ea typeface="+mn-ea"/>
        <a:cs typeface="+mn-cs"/>
      </a:defRPr>
    </a:lvl6pPr>
    <a:lvl7pPr marL="2743200" algn="l" defTabSz="914400" rtl="0" eaLnBrk="1" latinLnBrk="0" hangingPunct="1">
      <a:defRPr sz="1600" kern="1200">
        <a:solidFill>
          <a:schemeClr val="tx1"/>
        </a:solidFill>
        <a:latin typeface="Comic Sans MS" panose="030F0702030302020204" pitchFamily="66" charset="0"/>
        <a:ea typeface="+mn-ea"/>
        <a:cs typeface="+mn-cs"/>
      </a:defRPr>
    </a:lvl7pPr>
    <a:lvl8pPr marL="3200400" algn="l" defTabSz="914400" rtl="0" eaLnBrk="1" latinLnBrk="0" hangingPunct="1">
      <a:defRPr sz="1600" kern="1200">
        <a:solidFill>
          <a:schemeClr val="tx1"/>
        </a:solidFill>
        <a:latin typeface="Comic Sans MS" panose="030F0702030302020204" pitchFamily="66" charset="0"/>
        <a:ea typeface="+mn-ea"/>
        <a:cs typeface="+mn-cs"/>
      </a:defRPr>
    </a:lvl8pPr>
    <a:lvl9pPr marL="3657600" algn="l" defTabSz="914400" rtl="0" eaLnBrk="1" latinLnBrk="0" hangingPunct="1">
      <a:defRPr sz="1600" kern="1200">
        <a:solidFill>
          <a:schemeClr val="tx1"/>
        </a:solidFill>
        <a:latin typeface="Comic Sans MS" panose="030F0702030302020204" pitchFamily="6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FF"/>
    <a:srgbClr val="00CCFF"/>
    <a:srgbClr val="FF000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3294" autoAdjust="0"/>
    <p:restoredTop sz="87134" autoAdjust="0"/>
  </p:normalViewPr>
  <p:slideViewPr>
    <p:cSldViewPr>
      <p:cViewPr varScale="1">
        <p:scale>
          <a:sx n="162" d="100"/>
          <a:sy n="162" d="100"/>
        </p:scale>
        <p:origin x="978" y="132"/>
      </p:cViewPr>
      <p:guideLst>
        <p:guide orient="horz" pos="2160"/>
        <p:guide pos="2880"/>
      </p:guideLst>
    </p:cSldViewPr>
  </p:slideViewPr>
  <p:notesTextViewPr>
    <p:cViewPr>
      <p:scale>
        <a:sx n="3" d="2"/>
        <a:sy n="3" d="2"/>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3.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4.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19" Type="http://schemas.openxmlformats.org/officeDocument/2006/relationships/presProps" Target="pres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8.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07.wmf"/><Relationship Id="rId1" Type="http://schemas.openxmlformats.org/officeDocument/2006/relationships/image" Target="../media/image10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20.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image" Target="../media/image12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3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image" Target="../media/image6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image" Target="../media/image85.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03428"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450" y="4714875"/>
            <a:ext cx="5438775" cy="4467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1E625071-7BF2-48AD-A017-C100B0F6E0D0}" type="slidenum">
              <a:rPr lang="en-US" altLang="en-US"/>
              <a:pPr/>
              <a:t>‹#›</a:t>
            </a:fld>
            <a:endParaRPr lang="en-US" altLang="en-US"/>
          </a:p>
        </p:txBody>
      </p:sp>
    </p:spTree>
    <p:extLst>
      <p:ext uri="{BB962C8B-B14F-4D97-AF65-F5344CB8AC3E}">
        <p14:creationId xmlns:p14="http://schemas.microsoft.com/office/powerpoint/2010/main" val="8804411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0B4B0B-0D27-4943-AAD4-82D2C0ED7622}" type="slidenum">
              <a:rPr lang="en-US" altLang="en-US" sz="1200">
                <a:latin typeface="Arial" panose="020B0604020202020204" pitchFamily="34" charset="0"/>
              </a:rPr>
              <a:pPr eaLnBrk="1" hangingPunct="1"/>
              <a:t>1</a:t>
            </a:fld>
            <a:endParaRPr lang="en-US" altLang="en-US" sz="1200">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264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10</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690894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101</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968248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B77720-77EC-4ED1-84FE-597D5B75317A}" type="slidenum">
              <a:rPr lang="en-US" altLang="en-US" sz="1200">
                <a:latin typeface="Arial" panose="020B0604020202020204" pitchFamily="34" charset="0"/>
              </a:rPr>
              <a:pPr eaLnBrk="1" hangingPunct="1"/>
              <a:t>102</a:t>
            </a:fld>
            <a:endParaRPr lang="en-US" altLang="en-US" sz="1200">
              <a:latin typeface="Arial" panose="020B0604020202020204" pitchFamily="34" charset="0"/>
            </a:endParaRP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9679759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040C741-6BCD-4BE4-8C2A-40ECE3EE439D}" type="slidenum">
              <a:rPr lang="en-US" altLang="en-US" sz="1200">
                <a:latin typeface="Arial" panose="020B0604020202020204" pitchFamily="34" charset="0"/>
              </a:rPr>
              <a:pPr eaLnBrk="1" hangingPunct="1"/>
              <a:t>103</a:t>
            </a:fld>
            <a:endParaRPr lang="en-US" altLang="en-US" sz="1200">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7636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58BA2EB-A502-4C78-A6A2-6F7C9E326B63}" type="slidenum">
              <a:rPr lang="en-US" altLang="en-US" sz="1200">
                <a:latin typeface="Arial" panose="020B0604020202020204" pitchFamily="34" charset="0"/>
              </a:rPr>
              <a:pPr eaLnBrk="1" hangingPunct="1"/>
              <a:t>104</a:t>
            </a:fld>
            <a:endParaRPr lang="en-US" altLang="en-US" sz="1200">
              <a:latin typeface="Arial" panose="020B0604020202020204"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8284354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488AEBA-8A6D-425C-8F53-F2613F749A34}" type="slidenum">
              <a:rPr lang="en-US" altLang="en-US" sz="1200">
                <a:latin typeface="Arial" panose="020B0604020202020204" pitchFamily="34" charset="0"/>
              </a:rPr>
              <a:pPr eaLnBrk="1" hangingPunct="1"/>
              <a:t>105</a:t>
            </a:fld>
            <a:endParaRPr lang="en-US" altLang="en-US" sz="1200">
              <a:latin typeface="Arial" panose="020B0604020202020204"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940386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5E5DFC7-1FA5-48D0-8E38-CD052E577F7E}" type="slidenum">
              <a:rPr lang="en-US" altLang="en-US" sz="1200">
                <a:latin typeface="Arial" panose="020B0604020202020204" pitchFamily="34" charset="0"/>
              </a:rPr>
              <a:pPr eaLnBrk="1" hangingPunct="1"/>
              <a:t>106</a:t>
            </a:fld>
            <a:endParaRPr lang="en-US" altLang="en-US" sz="1200">
              <a:latin typeface="Arial" panose="020B0604020202020204"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859040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122DE64-9255-426D-B21D-EEFCC89BF9B2}" type="slidenum">
              <a:rPr lang="en-US" altLang="en-US" sz="1200">
                <a:latin typeface="Arial" panose="020B0604020202020204" pitchFamily="34" charset="0"/>
              </a:rPr>
              <a:pPr eaLnBrk="1" hangingPunct="1"/>
              <a:t>107</a:t>
            </a:fld>
            <a:endParaRPr lang="en-US" altLang="en-US" sz="1200">
              <a:latin typeface="Arial" panose="020B0604020202020204"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176919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DD198A3-DF2E-4F46-95FF-BCD0452BD93A}" type="slidenum">
              <a:rPr lang="en-US" altLang="en-US" sz="1200">
                <a:latin typeface="Arial" panose="020B0604020202020204" pitchFamily="34" charset="0"/>
              </a:rPr>
              <a:pPr eaLnBrk="1" hangingPunct="1"/>
              <a:t>108</a:t>
            </a:fld>
            <a:endParaRPr lang="en-US" altLang="en-US" sz="1200">
              <a:latin typeface="Arial" panose="020B0604020202020204"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272294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35CDB2D-0B03-4AF8-BA33-5EA99D4254AE}" type="slidenum">
              <a:rPr lang="en-US" altLang="en-US" sz="1200">
                <a:latin typeface="Arial" panose="020B0604020202020204" pitchFamily="34" charset="0"/>
              </a:rPr>
              <a:pPr eaLnBrk="1" hangingPunct="1"/>
              <a:t>109</a:t>
            </a:fld>
            <a:endParaRPr lang="en-US" altLang="en-US" sz="1200">
              <a:latin typeface="Arial" panose="020B0604020202020204"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806415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20B281-8A04-46D6-B2D8-A77283A8CDFF}" type="slidenum">
              <a:rPr lang="en-US" altLang="en-US" sz="1200">
                <a:latin typeface="Arial" panose="020B0604020202020204" pitchFamily="34" charset="0"/>
              </a:rPr>
              <a:pPr eaLnBrk="1" hangingPunct="1"/>
              <a:t>110</a:t>
            </a:fld>
            <a:endParaRPr lang="en-US" altLang="en-US" sz="1200">
              <a:latin typeface="Arial" panose="020B0604020202020204"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992676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11</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20112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2354C3F-8296-4D9E-9665-D0B4251EE0D3}" type="slidenum">
              <a:rPr lang="en-US" altLang="en-US" sz="1200">
                <a:latin typeface="Arial" panose="020B0604020202020204" pitchFamily="34" charset="0"/>
              </a:rPr>
              <a:pPr eaLnBrk="1" hangingPunct="1"/>
              <a:t>111</a:t>
            </a:fld>
            <a:endParaRPr lang="en-US" altLang="en-US" sz="1200">
              <a:latin typeface="Arial" panose="020B0604020202020204"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0899759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264FA8B-0FC7-4B3E-B36F-9B989EDFD4BA}" type="slidenum">
              <a:rPr lang="en-US" altLang="en-US" sz="1200">
                <a:latin typeface="Arial" panose="020B0604020202020204" pitchFamily="34" charset="0"/>
              </a:rPr>
              <a:pPr eaLnBrk="1" hangingPunct="1"/>
              <a:t>112</a:t>
            </a:fld>
            <a:endParaRPr lang="en-US" altLang="en-US" sz="1200">
              <a:latin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28442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33E98A9A-5418-470B-82AB-E8AD1E7A243E}" type="slidenum">
              <a:rPr lang="en-US" altLang="en-US" sz="1200">
                <a:latin typeface="Arial" panose="020B0604020202020204" pitchFamily="34" charset="0"/>
              </a:rPr>
              <a:pPr eaLnBrk="1" hangingPunct="1"/>
              <a:t>12</a:t>
            </a:fld>
            <a:endParaRPr lang="en-US" altLang="en-US" sz="1200">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5301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045BAD-BD53-4D1F-B4E2-E547767A5690}" type="slidenum">
              <a:rPr lang="en-US" altLang="en-US" sz="1200">
                <a:latin typeface="Arial" panose="020B0604020202020204" pitchFamily="34" charset="0"/>
              </a:rPr>
              <a:pPr eaLnBrk="1" hangingPunct="1"/>
              <a:t>13</a:t>
            </a:fld>
            <a:endParaRPr lang="en-US" altLang="en-US" sz="1200">
              <a:latin typeface="Arial" panose="020B0604020202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2608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C46910CA-EDF1-4890-94AE-7E54C39C80E2}" type="slidenum">
              <a:rPr lang="en-US" altLang="en-US" sz="1200">
                <a:latin typeface="Arial" panose="020B0604020202020204" pitchFamily="34" charset="0"/>
              </a:rPr>
              <a:pPr eaLnBrk="1" hangingPunct="1"/>
              <a:t>14</a:t>
            </a:fld>
            <a:endParaRPr lang="en-US" altLang="en-US" sz="1200">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09534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1879C88-E359-4CD3-B0F1-12465889411A}" type="slidenum">
              <a:rPr lang="en-US" altLang="en-US" sz="1200">
                <a:latin typeface="Arial" panose="020B0604020202020204" pitchFamily="34" charset="0"/>
              </a:rPr>
              <a:pPr eaLnBrk="1" hangingPunct="1"/>
              <a:t>15</a:t>
            </a:fld>
            <a:endParaRPr lang="en-US" altLang="en-US" sz="1200">
              <a:latin typeface="Arial" panose="020B0604020202020204"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19758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16</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78595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EDEF43B-29A9-4910-A780-1D16F8FDE99A}" type="slidenum">
              <a:rPr lang="en-US" altLang="en-US" sz="1200">
                <a:latin typeface="Arial" panose="020B0604020202020204" pitchFamily="34" charset="0"/>
              </a:rPr>
              <a:pPr eaLnBrk="1" hangingPunct="1"/>
              <a:t>17</a:t>
            </a:fld>
            <a:endParaRPr lang="en-US" altLang="en-US" sz="1200">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52339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18</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592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81AC915-9B27-4D07-A5E0-3BFE71CB4FFD}" type="slidenum">
              <a:rPr lang="en-US" altLang="en-US" sz="1200">
                <a:latin typeface="Arial" panose="020B0604020202020204" pitchFamily="34" charset="0"/>
              </a:rPr>
              <a:pPr eaLnBrk="1" hangingPunct="1"/>
              <a:t>19</a:t>
            </a:fld>
            <a:endParaRPr lang="en-US" altLang="en-US" sz="1200">
              <a:latin typeface="Arial" panose="020B0604020202020204" pitchFamily="34" charset="0"/>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22389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2</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536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FAF341-4591-44BF-876C-C8602DBADFA3}" type="slidenum">
              <a:rPr lang="en-US" altLang="en-US" sz="1200">
                <a:latin typeface="Arial" panose="020B0604020202020204" pitchFamily="34" charset="0"/>
              </a:rPr>
              <a:pPr eaLnBrk="1" hangingPunct="1"/>
              <a:t>20</a:t>
            </a:fld>
            <a:endParaRPr lang="en-US" alt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59795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CE4D67D-5E54-48FD-85F8-2112555BD276}" type="slidenum">
              <a:rPr lang="en-US" altLang="en-US" sz="1200">
                <a:latin typeface="Arial" panose="020B0604020202020204" pitchFamily="34" charset="0"/>
              </a:rPr>
              <a:pPr eaLnBrk="1" hangingPunct="1"/>
              <a:t>21</a:t>
            </a:fld>
            <a:endParaRPr lang="en-US" altLang="en-US" sz="120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20100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FB9C812-62FE-4DCA-9698-E1F7DE21C176}" type="slidenum">
              <a:rPr lang="en-US" altLang="en-US" sz="1200">
                <a:latin typeface="Arial" panose="020B0604020202020204" pitchFamily="34" charset="0"/>
              </a:rPr>
              <a:pPr eaLnBrk="1" hangingPunct="1"/>
              <a:t>22</a:t>
            </a:fld>
            <a:endParaRPr lang="en-US" altLang="en-US" sz="120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72098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CE4D67D-5E54-48FD-85F8-2112555BD276}" type="slidenum">
              <a:rPr lang="en-US" altLang="en-US" sz="1200">
                <a:latin typeface="Arial" panose="020B0604020202020204" pitchFamily="34" charset="0"/>
              </a:rPr>
              <a:pPr eaLnBrk="1" hangingPunct="1"/>
              <a:t>23</a:t>
            </a:fld>
            <a:endParaRPr lang="en-US" altLang="en-US" sz="1200">
              <a:latin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70160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25</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1816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26</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265350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9FC8BCC-BB93-4979-956F-9C02F84A6BB8}" type="slidenum">
              <a:rPr lang="en-US" altLang="en-US" sz="1200">
                <a:latin typeface="Arial" panose="020B0604020202020204" pitchFamily="34" charset="0"/>
              </a:rPr>
              <a:pPr eaLnBrk="1" hangingPunct="1"/>
              <a:t>27</a:t>
            </a:fld>
            <a:endParaRPr lang="en-US" altLang="en-US" sz="1200">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633548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
        <p:nvSpPr>
          <p:cNvPr id="188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F96C1EE-D75C-4FF3-81EE-FA82366E5C26}" type="slidenum">
              <a:rPr lang="en-US" altLang="en-US" sz="1200">
                <a:latin typeface="Arial" panose="020B0604020202020204" pitchFamily="34" charset="0"/>
              </a:rPr>
              <a:pPr eaLnBrk="1" hangingPunct="1"/>
              <a:t>28</a:t>
            </a:fld>
            <a:endParaRPr lang="en-US" altLang="en-US" sz="1200">
              <a:latin typeface="Arial" panose="020B0604020202020204" pitchFamily="34" charset="0"/>
            </a:endParaRPr>
          </a:p>
        </p:txBody>
      </p:sp>
    </p:spTree>
    <p:extLst>
      <p:ext uri="{BB962C8B-B14F-4D97-AF65-F5344CB8AC3E}">
        <p14:creationId xmlns:p14="http://schemas.microsoft.com/office/powerpoint/2010/main" val="902996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B8E443-D724-494D-B7D5-6E87513858C9}" type="slidenum">
              <a:rPr lang="en-US" altLang="en-US" sz="1200">
                <a:latin typeface="Arial" panose="020B0604020202020204" pitchFamily="34" charset="0"/>
              </a:rPr>
              <a:pPr eaLnBrk="1" hangingPunct="1"/>
              <a:t>29</a:t>
            </a:fld>
            <a:endParaRPr lang="en-US" altLang="en-US" sz="1200">
              <a:latin typeface="Arial" panose="020B0604020202020204" pitchFamily="34"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69276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1209D4-FAE5-4C13-9224-AEC9295830D9}" type="slidenum">
              <a:rPr lang="en-US" altLang="en-US" sz="1200">
                <a:latin typeface="Arial" panose="020B0604020202020204" pitchFamily="34" charset="0"/>
              </a:rPr>
              <a:pPr eaLnBrk="1" hangingPunct="1"/>
              <a:t>30</a:t>
            </a:fld>
            <a:endParaRPr lang="en-US" altLang="en-US" sz="1200">
              <a:latin typeface="Arial" panose="020B0604020202020204" pitchFamily="34" charset="0"/>
            </a:endParaRPr>
          </a:p>
        </p:txBody>
      </p:sp>
    </p:spTree>
    <p:extLst>
      <p:ext uri="{BB962C8B-B14F-4D97-AF65-F5344CB8AC3E}">
        <p14:creationId xmlns:p14="http://schemas.microsoft.com/office/powerpoint/2010/main" val="397207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8728C60-78CE-4BAD-969D-CA7410D146E9}" type="slidenum">
              <a:rPr lang="en-US" altLang="en-US" sz="1200">
                <a:latin typeface="Arial" panose="020B0604020202020204" pitchFamily="34" charset="0"/>
              </a:rPr>
              <a:pPr eaLnBrk="1" hangingPunct="1"/>
              <a:t>3</a:t>
            </a:fld>
            <a:endParaRPr lang="en-US" altLang="en-US" sz="1200">
              <a:latin typeface="Arial" panose="020B0604020202020204" pitchFamily="34"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60342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31</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349890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32</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6589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33</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84199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765801F-EB43-4FC2-88B5-C610BA0B2510}" type="slidenum">
              <a:rPr lang="en-US" altLang="en-US" sz="1200">
                <a:latin typeface="Arial" panose="020B0604020202020204" pitchFamily="34" charset="0"/>
              </a:rPr>
              <a:pPr eaLnBrk="1" hangingPunct="1"/>
              <a:t>34</a:t>
            </a:fld>
            <a:endParaRPr lang="en-US" altLang="en-US" sz="1200">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5789003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7CD630-01B7-44D7-B4AC-31A0DE72BFEB}" type="slidenum">
              <a:rPr lang="en-US" altLang="en-US" sz="1200">
                <a:latin typeface="Arial" panose="020B0604020202020204" pitchFamily="34" charset="0"/>
              </a:rPr>
              <a:pPr eaLnBrk="1" hangingPunct="1"/>
              <a:t>35</a:t>
            </a:fld>
            <a:endParaRPr lang="en-US" altLang="en-US" sz="1200">
              <a:latin typeface="Arial" panose="020B0604020202020204" pitchFamily="34" charset="0"/>
            </a:endParaRPr>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519939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DA9D6C1-45C4-4C07-9ABC-CF2D54FA810C}" type="slidenum">
              <a:rPr lang="en-US" altLang="en-US" sz="1200">
                <a:latin typeface="Arial" panose="020B0604020202020204" pitchFamily="34" charset="0"/>
              </a:rPr>
              <a:pPr eaLnBrk="1" hangingPunct="1"/>
              <a:t>36</a:t>
            </a:fld>
            <a:endParaRPr lang="en-US" altLang="en-US" sz="1200">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29876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B89580A-07D5-4DB8-A940-B912E4B6DB48}" type="slidenum">
              <a:rPr lang="en-US" altLang="en-US" sz="1200">
                <a:latin typeface="Arial" panose="020B0604020202020204" pitchFamily="34" charset="0"/>
              </a:rPr>
              <a:pPr eaLnBrk="1" hangingPunct="1"/>
              <a:t>37</a:t>
            </a:fld>
            <a:endParaRPr lang="en-US" altLang="en-US" sz="120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8734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162669B-100E-4A44-A01D-F0FE95A82099}" type="slidenum">
              <a:rPr lang="en-US" altLang="en-US" sz="1200">
                <a:latin typeface="Arial" panose="020B0604020202020204" pitchFamily="34" charset="0"/>
              </a:rPr>
              <a:pPr eaLnBrk="1" hangingPunct="1"/>
              <a:t>38</a:t>
            </a:fld>
            <a:endParaRPr lang="en-US" altLang="en-US" sz="120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52462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39</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273466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B8404A1-0620-4BC9-BBA6-03354DA54FB3}" type="slidenum">
              <a:rPr lang="en-US" altLang="en-US" sz="1200">
                <a:latin typeface="Arial" panose="020B0604020202020204" pitchFamily="34" charset="0"/>
              </a:rPr>
              <a:pPr eaLnBrk="1" hangingPunct="1"/>
              <a:t>40</a:t>
            </a:fld>
            <a:endParaRPr lang="en-US" altLang="en-US" sz="1200">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42294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B89580A-07D5-4DB8-A940-B912E4B6DB48}" type="slidenum">
              <a:rPr lang="en-US" altLang="en-US" sz="1200">
                <a:latin typeface="Arial" panose="020B0604020202020204" pitchFamily="34" charset="0"/>
              </a:rPr>
              <a:pPr eaLnBrk="1" hangingPunct="1"/>
              <a:t>4</a:t>
            </a:fld>
            <a:endParaRPr lang="en-US" altLang="en-US" sz="1200">
              <a:latin typeface="Arial" panose="020B0604020202020204" pitchFamily="34"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626459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41</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78980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42</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287405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FB9C812-62FE-4DCA-9698-E1F7DE21C176}" type="slidenum">
              <a:rPr lang="en-US" altLang="en-US" sz="1200">
                <a:latin typeface="Arial" panose="020B0604020202020204" pitchFamily="34" charset="0"/>
              </a:rPr>
              <a:pPr eaLnBrk="1" hangingPunct="1"/>
              <a:t>43</a:t>
            </a:fld>
            <a:endParaRPr lang="en-US" altLang="en-US" sz="1200">
              <a:latin typeface="Arial" panose="020B0604020202020204" pitchFamily="34" charset="0"/>
            </a:endParaRP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4478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44</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07216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E48F761-E16E-43D5-8500-226A6EF2B4BB}" type="slidenum">
              <a:rPr lang="en-US" altLang="en-US" sz="1200">
                <a:latin typeface="Arial" panose="020B0604020202020204" pitchFamily="34" charset="0"/>
              </a:rPr>
              <a:pPr eaLnBrk="1" hangingPunct="1"/>
              <a:t>45</a:t>
            </a:fld>
            <a:endParaRPr lang="en-US" altLang="en-US" sz="1200">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216490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984CEC5-C0EF-4EC7-A904-9A85D617B49B}" type="slidenum">
              <a:rPr lang="en-US" altLang="en-US" sz="1200">
                <a:latin typeface="Arial" panose="020B0604020202020204" pitchFamily="34" charset="0"/>
              </a:rPr>
              <a:pPr eaLnBrk="1" hangingPunct="1"/>
              <a:t>46</a:t>
            </a:fld>
            <a:endParaRPr lang="en-US" altLang="en-US" sz="1200">
              <a:latin typeface="Arial" panose="020B0604020202020204" pitchFamily="34"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54972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7612504-84E8-433F-B256-576BF284AB2D}" type="slidenum">
              <a:rPr lang="en-US" altLang="en-US" sz="1200">
                <a:latin typeface="Arial" panose="020B0604020202020204" pitchFamily="34" charset="0"/>
              </a:rPr>
              <a:pPr eaLnBrk="1" hangingPunct="1"/>
              <a:t>47</a:t>
            </a:fld>
            <a:endParaRPr lang="en-US" altLang="en-US" sz="1200">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dln(gamma)/dln(v) = q</a:t>
            </a:r>
          </a:p>
        </p:txBody>
      </p:sp>
    </p:spTree>
    <p:extLst>
      <p:ext uri="{BB962C8B-B14F-4D97-AF65-F5344CB8AC3E}">
        <p14:creationId xmlns:p14="http://schemas.microsoft.com/office/powerpoint/2010/main" val="37720611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DAB0F2C-9AAC-49AE-8C6C-A220A558B166}" type="slidenum">
              <a:rPr lang="en-US" altLang="en-US" sz="1200">
                <a:latin typeface="Arial" panose="020B0604020202020204" pitchFamily="34" charset="0"/>
              </a:rPr>
              <a:pPr eaLnBrk="1" hangingPunct="1"/>
              <a:t>48</a:t>
            </a:fld>
            <a:endParaRPr lang="en-US" altLang="en-US" sz="1200">
              <a:latin typeface="Arial" panose="020B0604020202020204"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53011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9664687-167F-404A-87FC-824AFFC24267}" type="slidenum">
              <a:rPr lang="en-US" altLang="en-US" sz="1200">
                <a:latin typeface="Arial" panose="020B0604020202020204" pitchFamily="34" charset="0"/>
              </a:rPr>
              <a:pPr eaLnBrk="1" hangingPunct="1"/>
              <a:t>49</a:t>
            </a:fld>
            <a:endParaRPr lang="en-US" altLang="en-US" sz="1200">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504271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30BFC93-5276-4893-9B93-3DA54A8F7853}" type="slidenum">
              <a:rPr lang="en-US" altLang="en-US" sz="1200">
                <a:latin typeface="Arial" panose="020B0604020202020204" pitchFamily="34" charset="0"/>
              </a:rPr>
              <a:pPr eaLnBrk="1" hangingPunct="1"/>
              <a:t>50</a:t>
            </a:fld>
            <a:endParaRPr lang="en-US" altLang="en-US" sz="1200">
              <a:latin typeface="Arial" panose="020B0604020202020204" pitchFamily="34"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4159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162669B-100E-4A44-A01D-F0FE95A82099}" type="slidenum">
              <a:rPr lang="en-US" altLang="en-US" sz="1200">
                <a:latin typeface="Arial" panose="020B0604020202020204" pitchFamily="34" charset="0"/>
              </a:rPr>
              <a:pPr eaLnBrk="1" hangingPunct="1"/>
              <a:t>5</a:t>
            </a:fld>
            <a:endParaRPr lang="en-US" altLang="en-US" sz="1200">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707476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81B71B4-A657-4C9F-8E76-C779C175C3F5}" type="slidenum">
              <a:rPr lang="en-US" altLang="en-US" sz="1200">
                <a:latin typeface="Arial" panose="020B0604020202020204" pitchFamily="34" charset="0"/>
              </a:rPr>
              <a:pPr eaLnBrk="1" hangingPunct="1"/>
              <a:t>51</a:t>
            </a:fld>
            <a:endParaRPr lang="en-US" altLang="en-US" sz="1200">
              <a:latin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937308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9D5EC64-E34F-410F-B15B-077017AA6C0E}" type="slidenum">
              <a:rPr lang="en-US" altLang="en-US" sz="1200">
                <a:latin typeface="Arial" panose="020B0604020202020204" pitchFamily="34" charset="0"/>
              </a:rPr>
              <a:pPr eaLnBrk="1" hangingPunct="1"/>
              <a:t>52</a:t>
            </a:fld>
            <a:endParaRPr lang="en-US" altLang="en-US" sz="1200">
              <a:latin typeface="Arial" panose="020B0604020202020204" pitchFamily="34" charset="0"/>
            </a:endParaRPr>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63459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3E3CA32-F03E-4E46-9913-6055A5AF3668}" type="slidenum">
              <a:rPr lang="en-US" altLang="en-US" sz="1200">
                <a:latin typeface="Arial" panose="020B0604020202020204" pitchFamily="34" charset="0"/>
              </a:rPr>
              <a:pPr eaLnBrk="1" hangingPunct="1"/>
              <a:t>53</a:t>
            </a:fld>
            <a:endParaRPr lang="en-US" altLang="en-US" sz="1200">
              <a:latin typeface="Arial" panose="020B060402020202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22056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B0F14FE-8012-4574-9999-3BF15702D6E9}" type="slidenum">
              <a:rPr lang="en-US" altLang="en-US" sz="1200">
                <a:latin typeface="Arial" panose="020B0604020202020204" pitchFamily="34" charset="0"/>
              </a:rPr>
              <a:pPr eaLnBrk="1" hangingPunct="1"/>
              <a:t>54</a:t>
            </a:fld>
            <a:endParaRPr lang="en-US" altLang="en-US" sz="1200">
              <a:latin typeface="Arial" panose="020B0604020202020204" pitchFamily="34" charset="0"/>
            </a:endParaRPr>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726508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D560A18-28B0-49C3-8725-3E07A188B16D}" type="slidenum">
              <a:rPr lang="en-US" altLang="en-US" sz="1200">
                <a:latin typeface="Arial" panose="020B0604020202020204" pitchFamily="34" charset="0"/>
              </a:rPr>
              <a:pPr eaLnBrk="1" hangingPunct="1"/>
              <a:t>55</a:t>
            </a:fld>
            <a:endParaRPr lang="en-US" altLang="en-US" sz="1200">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42058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B2593E1-C27E-406C-BADC-5A2F30621525}" type="slidenum">
              <a:rPr lang="en-US" altLang="en-US" sz="1200">
                <a:latin typeface="Arial" panose="020B0604020202020204" pitchFamily="34" charset="0"/>
              </a:rPr>
              <a:pPr eaLnBrk="1" hangingPunct="1"/>
              <a:t>56</a:t>
            </a:fld>
            <a:endParaRPr lang="en-US" altLang="en-US" sz="1200">
              <a:latin typeface="Arial" panose="020B0604020202020204" pitchFamily="34"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65642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B2D463EB-9773-4257-AE06-228DAE9E6236}" type="slidenum">
              <a:rPr lang="en-US" altLang="en-US" sz="1200">
                <a:latin typeface="Arial" panose="020B0604020202020204" pitchFamily="34" charset="0"/>
              </a:rPr>
              <a:pPr eaLnBrk="1" hangingPunct="1"/>
              <a:t>57</a:t>
            </a:fld>
            <a:endParaRPr lang="en-US" altLang="en-US" sz="1200">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321915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05C7DCC-A6ED-4B51-AD7D-E5784C9836F2}" type="slidenum">
              <a:rPr lang="en-US" altLang="en-US" sz="1200">
                <a:latin typeface="Arial" panose="020B0604020202020204" pitchFamily="34" charset="0"/>
              </a:rPr>
              <a:pPr eaLnBrk="1" hangingPunct="1"/>
              <a:t>58</a:t>
            </a:fld>
            <a:endParaRPr lang="en-US" altLang="en-US" sz="1200">
              <a:latin typeface="Arial" panose="020B0604020202020204"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84419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A9E712C-054F-47AF-BBB4-9EA47C628A95}" type="slidenum">
              <a:rPr lang="en-US" altLang="en-US" sz="1200">
                <a:latin typeface="Arial" panose="020B0604020202020204" pitchFamily="34" charset="0"/>
              </a:rPr>
              <a:pPr eaLnBrk="1" hangingPunct="1"/>
              <a:t>59</a:t>
            </a:fld>
            <a:endParaRPr lang="en-US" altLang="en-US" sz="1200">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3989152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6AAE04E-C09C-4D84-AE25-C0DCDEC39864}" type="slidenum">
              <a:rPr lang="en-US" altLang="en-US" sz="1200">
                <a:latin typeface="Arial" panose="020B0604020202020204" pitchFamily="34" charset="0"/>
              </a:rPr>
              <a:pPr eaLnBrk="1" hangingPunct="1"/>
              <a:t>60</a:t>
            </a:fld>
            <a:endParaRPr lang="en-US" altLang="en-US" sz="1200">
              <a:latin typeface="Arial" panose="020B0604020202020204"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94490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661664F-5081-4AC9-BEC9-F6D61F117827}" type="slidenum">
              <a:rPr lang="en-US" altLang="en-US" sz="1200">
                <a:latin typeface="Arial" panose="020B0604020202020204" pitchFamily="34" charset="0"/>
              </a:rPr>
              <a:pPr eaLnBrk="1" hangingPunct="1"/>
              <a:t>6</a:t>
            </a:fld>
            <a:endParaRPr lang="en-US" altLang="en-US" sz="1200">
              <a:latin typeface="Arial" panose="020B0604020202020204" pitchFamily="34"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21697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B912E19-2CBC-412F-A22F-0A6A5B7CA91F}" type="slidenum">
              <a:rPr lang="en-US" altLang="en-US" sz="1200">
                <a:latin typeface="Arial" panose="020B0604020202020204" pitchFamily="34" charset="0"/>
              </a:rPr>
              <a:pPr eaLnBrk="1" hangingPunct="1"/>
              <a:t>61</a:t>
            </a:fld>
            <a:endParaRPr lang="en-US" altLang="en-US" sz="1200">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50014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0CC96BA-8B3D-4990-B1A9-74022B8530F7}" type="slidenum">
              <a:rPr lang="en-US" altLang="en-US" sz="1200">
                <a:latin typeface="Arial" panose="020B0604020202020204" pitchFamily="34" charset="0"/>
              </a:rPr>
              <a:pPr eaLnBrk="1" hangingPunct="1"/>
              <a:t>62</a:t>
            </a:fld>
            <a:endParaRPr lang="en-US" altLang="en-US" sz="1200">
              <a:latin typeface="Arial" panose="020B0604020202020204"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752067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BF5F512-9BF3-4285-945D-B8DD5E27A651}" type="slidenum">
              <a:rPr lang="en-US" altLang="en-US" sz="1200">
                <a:latin typeface="Arial" panose="020B0604020202020204" pitchFamily="34" charset="0"/>
              </a:rPr>
              <a:pPr eaLnBrk="1" hangingPunct="1"/>
              <a:t>63</a:t>
            </a:fld>
            <a:endParaRPr lang="en-US" altLang="en-US" sz="1200">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87164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4DCAC7C-C765-4DEE-9381-9108453357FE}" type="slidenum">
              <a:rPr lang="en-US" altLang="en-US" sz="1200">
                <a:latin typeface="Arial" panose="020B0604020202020204" pitchFamily="34" charset="0"/>
              </a:rPr>
              <a:pPr eaLnBrk="1" hangingPunct="1"/>
              <a:t>64</a:t>
            </a:fld>
            <a:endParaRPr lang="en-US" altLang="en-US" sz="1200">
              <a:latin typeface="Arial" panose="020B0604020202020204"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8296921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EE2DF78-7757-4149-A184-A4A50E7F333D}" type="slidenum">
              <a:rPr lang="en-US" altLang="en-US" sz="1200">
                <a:latin typeface="Arial" panose="020B0604020202020204" pitchFamily="34" charset="0"/>
              </a:rPr>
              <a:pPr eaLnBrk="1" hangingPunct="1"/>
              <a:t>65</a:t>
            </a:fld>
            <a:endParaRPr lang="en-US" altLang="en-US" sz="1200">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052962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0F7DA14-09DD-4C83-A463-B21716A6CF27}" type="slidenum">
              <a:rPr lang="en-US" altLang="en-US" sz="1200">
                <a:latin typeface="Arial" panose="020B0604020202020204" pitchFamily="34" charset="0"/>
              </a:rPr>
              <a:pPr eaLnBrk="1" hangingPunct="1"/>
              <a:t>66</a:t>
            </a:fld>
            <a:endParaRPr lang="en-US" altLang="en-US" sz="1200">
              <a:latin typeface="Arial" panose="020B0604020202020204"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70217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598B49B-D08A-4966-ACFD-FD72FF56FD7D}" type="slidenum">
              <a:rPr lang="en-US" altLang="en-US" sz="1200">
                <a:latin typeface="Arial" panose="020B0604020202020204" pitchFamily="34" charset="0"/>
              </a:rPr>
              <a:pPr eaLnBrk="1" hangingPunct="1"/>
              <a:t>67</a:t>
            </a:fld>
            <a:endParaRPr lang="en-US" altLang="en-US" sz="1200">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875234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7301EC-8DBE-47A6-8661-DACA97FD835F}" type="slidenum">
              <a:rPr lang="en-US" altLang="en-US" sz="1200">
                <a:latin typeface="Arial" panose="020B0604020202020204" pitchFamily="34" charset="0"/>
              </a:rPr>
              <a:pPr eaLnBrk="1" hangingPunct="1"/>
              <a:t>68</a:t>
            </a:fld>
            <a:endParaRPr lang="en-US" altLang="en-US" sz="1200">
              <a:latin typeface="Arial" panose="020B0604020202020204"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049610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7C7766C-551C-4969-960B-30D5F3FCA46F}" type="slidenum">
              <a:rPr lang="en-US" altLang="en-US" sz="1200">
                <a:latin typeface="Arial" panose="020B0604020202020204" pitchFamily="34" charset="0"/>
              </a:rPr>
              <a:pPr eaLnBrk="1" hangingPunct="1"/>
              <a:t>69</a:t>
            </a:fld>
            <a:endParaRPr lang="en-US" altLang="en-US" sz="1200">
              <a:latin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84242164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6042D4C-87ED-4FFE-A05B-0613162E66E7}" type="slidenum">
              <a:rPr lang="en-US" altLang="en-US" sz="1200">
                <a:latin typeface="Arial" panose="020B0604020202020204" pitchFamily="34" charset="0"/>
              </a:rPr>
              <a:pPr eaLnBrk="1" hangingPunct="1"/>
              <a:t>70</a:t>
            </a:fld>
            <a:endParaRPr lang="en-US" altLang="en-US" sz="1200">
              <a:latin typeface="Arial" panose="020B0604020202020204"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10267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7FAF341-4591-44BF-876C-C8602DBADFA3}" type="slidenum">
              <a:rPr lang="en-US" altLang="en-US" sz="1200">
                <a:latin typeface="Arial" panose="020B0604020202020204" pitchFamily="34" charset="0"/>
              </a:rPr>
              <a:pPr eaLnBrk="1" hangingPunct="1"/>
              <a:t>7</a:t>
            </a:fld>
            <a:endParaRPr lang="en-US" altLang="en-US" sz="1200">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0073582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94429D3-DAB4-4C30-9849-23537D676B89}" type="slidenum">
              <a:rPr lang="en-US" altLang="en-US" sz="1200">
                <a:latin typeface="Arial" panose="020B0604020202020204" pitchFamily="34" charset="0"/>
              </a:rPr>
              <a:pPr eaLnBrk="1" hangingPunct="1"/>
              <a:t>71</a:t>
            </a:fld>
            <a:endParaRPr lang="en-US" altLang="en-US" sz="1200">
              <a:latin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850510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FAEC8B9E-E3BF-49DF-8E89-584FBF5600FF}" type="slidenum">
              <a:rPr lang="en-US" altLang="en-US" sz="1200">
                <a:latin typeface="Arial" panose="020B0604020202020204" pitchFamily="34" charset="0"/>
              </a:rPr>
              <a:pPr eaLnBrk="1" hangingPunct="1"/>
              <a:t>72</a:t>
            </a:fld>
            <a:endParaRPr lang="en-US" altLang="en-US" sz="1200">
              <a:latin typeface="Arial" panose="020B0604020202020204"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6063572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47F1175-1285-4607-AD65-D4F57749D28F}" type="slidenum">
              <a:rPr lang="en-US" altLang="en-US" sz="1200">
                <a:latin typeface="Arial" panose="020B0604020202020204" pitchFamily="34" charset="0"/>
              </a:rPr>
              <a:pPr eaLnBrk="1" hangingPunct="1"/>
              <a:t>73</a:t>
            </a:fld>
            <a:endParaRPr lang="en-US" altLang="en-US" sz="1200">
              <a:latin typeface="Arial" panose="020B0604020202020204"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5768684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8ABEAA7-0423-4146-B76D-CB604A5C56B9}" type="slidenum">
              <a:rPr lang="en-US" altLang="en-US" sz="1200">
                <a:latin typeface="Arial" panose="020B0604020202020204" pitchFamily="34" charset="0"/>
              </a:rPr>
              <a:pPr eaLnBrk="1" hangingPunct="1"/>
              <a:t>74</a:t>
            </a:fld>
            <a:endParaRPr lang="en-US" altLang="en-US" sz="1200">
              <a:latin typeface="Arial" panose="020B0604020202020204"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85466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10DCC24-C146-4613-AAC0-808A4AB017E9}" type="slidenum">
              <a:rPr lang="en-US" altLang="en-US" sz="1200">
                <a:latin typeface="Arial" panose="020B0604020202020204" pitchFamily="34" charset="0"/>
              </a:rPr>
              <a:pPr eaLnBrk="1" hangingPunct="1"/>
              <a:t>75</a:t>
            </a:fld>
            <a:endParaRPr lang="en-US" altLang="en-US" sz="1200">
              <a:latin typeface="Arial" panose="020B0604020202020204"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255130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2D578AA7-7135-4B5B-AA2F-AA1C9DEB5BB3}" type="slidenum">
              <a:rPr lang="en-US" altLang="en-US" sz="1200">
                <a:latin typeface="Arial" panose="020B0604020202020204" pitchFamily="34" charset="0"/>
              </a:rPr>
              <a:pPr eaLnBrk="1" hangingPunct="1"/>
              <a:t>76</a:t>
            </a:fld>
            <a:endParaRPr lang="en-US" altLang="en-US" sz="1200">
              <a:latin typeface="Arial" panose="020B0604020202020204"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95294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AFC1224-003D-4900-AC72-56AC8DBFF189}" type="slidenum">
              <a:rPr lang="en-US" altLang="en-US" sz="1200">
                <a:latin typeface="Arial" panose="020B0604020202020204" pitchFamily="34" charset="0"/>
              </a:rPr>
              <a:pPr eaLnBrk="1" hangingPunct="1"/>
              <a:t>77</a:t>
            </a:fld>
            <a:endParaRPr lang="en-US" altLang="en-US" sz="1200">
              <a:latin typeface="Arial" panose="020B060402020202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62897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ACE5AB80-BE85-402B-B1F9-BFD629668CF7}" type="slidenum">
              <a:rPr lang="en-US" altLang="en-US" sz="1200">
                <a:latin typeface="Arial" panose="020B0604020202020204" pitchFamily="34" charset="0"/>
              </a:rPr>
              <a:pPr eaLnBrk="1" hangingPunct="1"/>
              <a:t>78</a:t>
            </a:fld>
            <a:endParaRPr lang="en-US" altLang="en-US" sz="1200">
              <a:latin typeface="Arial" panose="020B0604020202020204"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56760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682BD8E-D121-4CE8-845D-5FC2710321E4}" type="slidenum">
              <a:rPr lang="en-US" altLang="en-US" sz="1200">
                <a:latin typeface="Arial" panose="020B0604020202020204" pitchFamily="34" charset="0"/>
              </a:rPr>
              <a:pPr eaLnBrk="1" hangingPunct="1"/>
              <a:t>79</a:t>
            </a:fld>
            <a:endParaRPr lang="en-US" altLang="en-US" sz="1200">
              <a:latin typeface="Arial" panose="020B0604020202020204"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46243029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E24B34C-61AD-4295-93CA-A451857753B5}" type="slidenum">
              <a:rPr lang="en-US" altLang="en-US" sz="1200">
                <a:latin typeface="Arial" panose="020B0604020202020204" pitchFamily="34" charset="0"/>
              </a:rPr>
              <a:pPr eaLnBrk="1" hangingPunct="1"/>
              <a:t>80</a:t>
            </a:fld>
            <a:endParaRPr lang="en-US" altLang="en-US" sz="1200">
              <a:latin typeface="Arial" panose="020B0604020202020204"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125833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CD86AD5-F5A7-425E-872C-3724A772A1DD}" type="slidenum">
              <a:rPr lang="en-US" altLang="en-US" sz="1200">
                <a:latin typeface="Arial" panose="020B0604020202020204" pitchFamily="34" charset="0"/>
              </a:rPr>
              <a:pPr eaLnBrk="1" hangingPunct="1"/>
              <a:t>8</a:t>
            </a:fld>
            <a:endParaRPr lang="en-US" altLang="en-US" sz="1200">
              <a:latin typeface="Arial" panose="020B0604020202020204" pitchFamily="34" charset="0"/>
            </a:endParaRP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23755286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CE1BD4A-28DA-4C99-A552-287B03A9269F}" type="slidenum">
              <a:rPr lang="en-US" altLang="en-US" sz="1200">
                <a:latin typeface="Arial" panose="020B0604020202020204" pitchFamily="34" charset="0"/>
              </a:rPr>
              <a:pPr eaLnBrk="1" hangingPunct="1"/>
              <a:t>81</a:t>
            </a:fld>
            <a:endParaRPr lang="en-US" altLang="en-US" sz="1200">
              <a:latin typeface="Arial" panose="020B060402020202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9519752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AFBCDE8-D5EF-49D1-BEAA-29BA13A3F27C}" type="slidenum">
              <a:rPr lang="en-US" altLang="en-US" sz="1200">
                <a:latin typeface="Arial" panose="020B0604020202020204" pitchFamily="34" charset="0"/>
              </a:rPr>
              <a:pPr eaLnBrk="1" hangingPunct="1"/>
              <a:t>82</a:t>
            </a:fld>
            <a:endParaRPr lang="en-US" altLang="en-US" sz="1200">
              <a:latin typeface="Arial" panose="020B0604020202020204"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1183184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F11FD73-4C0A-489B-B9A5-65B912A0E717}" type="slidenum">
              <a:rPr lang="en-US" altLang="en-US" sz="1200">
                <a:latin typeface="Arial" panose="020B0604020202020204" pitchFamily="34" charset="0"/>
              </a:rPr>
              <a:pPr eaLnBrk="1" hangingPunct="1"/>
              <a:t>83</a:t>
            </a:fld>
            <a:endParaRPr lang="en-US" altLang="en-US" sz="1200">
              <a:latin typeface="Arial" panose="020B060402020202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9113054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E7D9B8E-C74D-4374-AD6F-46D650F1F6CC}" type="slidenum">
              <a:rPr lang="en-US" altLang="en-US" sz="1200">
                <a:latin typeface="Arial" panose="020B0604020202020204" pitchFamily="34" charset="0"/>
              </a:rPr>
              <a:pPr eaLnBrk="1" hangingPunct="1"/>
              <a:t>84</a:t>
            </a:fld>
            <a:endParaRPr lang="en-US" altLang="en-US" sz="1200">
              <a:latin typeface="Arial" panose="020B0604020202020204"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1224987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300908A-1D38-45F7-B571-28246122D853}" type="slidenum">
              <a:rPr lang="en-US" altLang="en-US" sz="1200">
                <a:latin typeface="Arial" panose="020B0604020202020204" pitchFamily="34" charset="0"/>
              </a:rPr>
              <a:pPr eaLnBrk="1" hangingPunct="1"/>
              <a:t>85</a:t>
            </a:fld>
            <a:endParaRPr lang="en-US" altLang="en-US" sz="1200">
              <a:latin typeface="Arial" panose="020B0604020202020204" pitchFamily="34" charset="0"/>
            </a:endParaRPr>
          </a:p>
        </p:txBody>
      </p:sp>
    </p:spTree>
    <p:extLst>
      <p:ext uri="{BB962C8B-B14F-4D97-AF65-F5344CB8AC3E}">
        <p14:creationId xmlns:p14="http://schemas.microsoft.com/office/powerpoint/2010/main" val="9221329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87B32CA4-1811-4B51-B223-5B4C49056AAA}" type="slidenum">
              <a:rPr lang="en-US" altLang="en-US" sz="1200">
                <a:latin typeface="Arial" panose="020B0604020202020204" pitchFamily="34" charset="0"/>
              </a:rPr>
              <a:pPr eaLnBrk="1" hangingPunct="1"/>
              <a:t>86</a:t>
            </a:fld>
            <a:endParaRPr lang="en-US" altLang="en-US" sz="1200">
              <a:latin typeface="Arial" panose="020B0604020202020204" pitchFamily="34" charset="0"/>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3056721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45188B9-D8E6-4F5B-A28A-F567CC517286}" type="slidenum">
              <a:rPr lang="en-US" altLang="en-US" sz="1200">
                <a:latin typeface="Arial" panose="020B0604020202020204" pitchFamily="34" charset="0"/>
              </a:rPr>
              <a:pPr eaLnBrk="1" hangingPunct="1"/>
              <a:t>87</a:t>
            </a:fld>
            <a:endParaRPr lang="en-US" altLang="en-US" sz="1200">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082930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6CC1AF2C-F92E-4EBB-AABD-5753B811DE4B}" type="slidenum">
              <a:rPr lang="en-US" altLang="en-US" sz="1200">
                <a:latin typeface="Arial" panose="020B0604020202020204" pitchFamily="34" charset="0"/>
              </a:rPr>
              <a:pPr eaLnBrk="1" hangingPunct="1"/>
              <a:t>88</a:t>
            </a:fld>
            <a:endParaRPr lang="en-US" altLang="en-US" sz="1200">
              <a:latin typeface="Arial" panose="020B0604020202020204" pitchFamily="34" charset="0"/>
            </a:endParaRPr>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19370011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1E70EAC7-434A-4061-85B2-E3B847A73B5F}" type="slidenum">
              <a:rPr lang="en-US" altLang="en-US" sz="1200">
                <a:latin typeface="Arial" panose="020B0604020202020204" pitchFamily="34" charset="0"/>
              </a:rPr>
              <a:pPr eaLnBrk="1" hangingPunct="1"/>
              <a:t>89</a:t>
            </a:fld>
            <a:endParaRPr lang="en-US" altLang="en-US" sz="1200">
              <a:latin typeface="Arial" panose="020B0604020202020204"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6668653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FB09551-FFD2-4821-9BE9-7824CF7B5174}" type="slidenum">
              <a:rPr lang="en-US" altLang="en-US" sz="1200">
                <a:latin typeface="Arial" panose="020B0604020202020204" pitchFamily="34" charset="0"/>
              </a:rPr>
              <a:pPr eaLnBrk="1" hangingPunct="1"/>
              <a:t>90</a:t>
            </a:fld>
            <a:endParaRPr lang="en-US" altLang="en-US" sz="1200">
              <a:latin typeface="Arial" panose="020B0604020202020204" pitchFamily="34" charset="0"/>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2039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ECD6E68E-A4D4-468B-AC28-70B1FC7CEC23}" type="slidenum">
              <a:rPr lang="en-US" altLang="en-US" sz="1200">
                <a:latin typeface="Arial" panose="020B0604020202020204" pitchFamily="34" charset="0"/>
              </a:rPr>
              <a:pPr eaLnBrk="1" hangingPunct="1"/>
              <a:t>9</a:t>
            </a:fld>
            <a:endParaRPr lang="en-US" altLang="en-US" sz="1200">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9716871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8CC9BC1-02C1-49C8-B5F9-085A657DA311}" type="slidenum">
              <a:rPr lang="en-US" altLang="en-US" sz="1200">
                <a:latin typeface="Arial" panose="020B0604020202020204" pitchFamily="34" charset="0"/>
              </a:rPr>
              <a:pPr eaLnBrk="1" hangingPunct="1"/>
              <a:t>91</a:t>
            </a:fld>
            <a:endParaRPr lang="en-US" altLang="en-US" sz="1200">
              <a:latin typeface="Arial" panose="020B0604020202020204"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640906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168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E1209D4-FAE5-4C13-9224-AEC9295830D9}" type="slidenum">
              <a:rPr lang="en-US" altLang="en-US" sz="1200">
                <a:latin typeface="Arial" panose="020B0604020202020204" pitchFamily="34" charset="0"/>
              </a:rPr>
              <a:pPr eaLnBrk="1" hangingPunct="1"/>
              <a:t>92</a:t>
            </a:fld>
            <a:endParaRPr lang="en-US" altLang="en-US" sz="1200">
              <a:latin typeface="Arial" panose="020B0604020202020204" pitchFamily="34" charset="0"/>
            </a:endParaRPr>
          </a:p>
        </p:txBody>
      </p:sp>
    </p:spTree>
    <p:extLst>
      <p:ext uri="{BB962C8B-B14F-4D97-AF65-F5344CB8AC3E}">
        <p14:creationId xmlns:p14="http://schemas.microsoft.com/office/powerpoint/2010/main" val="15447327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0EF943F4-C1A3-4C00-989D-B97258DF9B83}" type="slidenum">
              <a:rPr lang="en-US" altLang="en-US" sz="1200">
                <a:latin typeface="Arial" panose="020B0604020202020204" pitchFamily="34" charset="0"/>
              </a:rPr>
              <a:pPr eaLnBrk="1" hangingPunct="1"/>
              <a:t>93</a:t>
            </a:fld>
            <a:endParaRPr lang="en-US" altLang="en-US" sz="1200">
              <a:latin typeface="Arial" panose="020B0604020202020204"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0708250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1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9802E43F-F250-4C80-A896-CBF5691D0C25}" type="slidenum">
              <a:rPr lang="en-US" altLang="en-US" sz="1200">
                <a:latin typeface="Arial" panose="020B0604020202020204" pitchFamily="34" charset="0"/>
              </a:rPr>
              <a:pPr eaLnBrk="1" hangingPunct="1"/>
              <a:t>94</a:t>
            </a:fld>
            <a:endParaRPr lang="en-US" altLang="en-US" sz="1200">
              <a:latin typeface="Arial" panose="020B0604020202020204" pitchFamily="34" charset="0"/>
            </a:endParaRPr>
          </a:p>
        </p:txBody>
      </p:sp>
    </p:spTree>
    <p:extLst>
      <p:ext uri="{BB962C8B-B14F-4D97-AF65-F5344CB8AC3E}">
        <p14:creationId xmlns:p14="http://schemas.microsoft.com/office/powerpoint/2010/main" val="153278797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DA5F6F2D-E5DF-45D5-A09E-283F6602D453}" type="slidenum">
              <a:rPr lang="en-US" altLang="en-US" sz="1200">
                <a:latin typeface="Arial" panose="020B0604020202020204" pitchFamily="34" charset="0"/>
              </a:rPr>
              <a:pPr eaLnBrk="1" hangingPunct="1"/>
              <a:t>95</a:t>
            </a:fld>
            <a:endParaRPr lang="en-US" altLang="en-US" sz="1200">
              <a:latin typeface="Arial" panose="020B0604020202020204" pitchFamily="34" charset="0"/>
            </a:endParaRPr>
          </a:p>
        </p:txBody>
      </p:sp>
    </p:spTree>
    <p:extLst>
      <p:ext uri="{BB962C8B-B14F-4D97-AF65-F5344CB8AC3E}">
        <p14:creationId xmlns:p14="http://schemas.microsoft.com/office/powerpoint/2010/main" val="26545910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5308CC88-83A9-4EE9-85CB-49B573629D7E}" type="slidenum">
              <a:rPr lang="en-US" altLang="en-US" sz="1200">
                <a:latin typeface="Arial" panose="020B0604020202020204" pitchFamily="34" charset="0"/>
              </a:rPr>
              <a:pPr eaLnBrk="1" hangingPunct="1"/>
              <a:t>96</a:t>
            </a:fld>
            <a:endParaRPr lang="en-US" altLang="en-US" sz="1200">
              <a:latin typeface="Arial" panose="020B0604020202020204"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3958025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33E98A9A-5418-470B-82AB-E8AD1E7A243E}" type="slidenum">
              <a:rPr lang="en-US" altLang="en-US" sz="1200">
                <a:latin typeface="Arial" panose="020B0604020202020204" pitchFamily="34" charset="0"/>
              </a:rPr>
              <a:pPr eaLnBrk="1" hangingPunct="1"/>
              <a:t>97</a:t>
            </a:fld>
            <a:endParaRPr lang="en-US" altLang="en-US" sz="1200">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8254432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72045BAD-BD53-4D1F-B4E2-E547767A5690}" type="slidenum">
              <a:rPr lang="en-US" altLang="en-US" sz="1200">
                <a:latin typeface="Arial" panose="020B0604020202020204" pitchFamily="34" charset="0"/>
              </a:rPr>
              <a:pPr eaLnBrk="1" hangingPunct="1"/>
              <a:t>98</a:t>
            </a:fld>
            <a:endParaRPr lang="en-US" altLang="en-US" sz="1200">
              <a:latin typeface="Arial" panose="020B0604020202020204" pitchFamily="34" charset="0"/>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57060248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C46910CA-EDF1-4890-94AE-7E54C39C80E2}" type="slidenum">
              <a:rPr lang="en-US" altLang="en-US" sz="1200">
                <a:latin typeface="Arial" panose="020B0604020202020204" pitchFamily="34" charset="0"/>
              </a:rPr>
              <a:pPr eaLnBrk="1" hangingPunct="1"/>
              <a:t>99</a:t>
            </a:fld>
            <a:endParaRPr lang="en-US" altLang="en-US" sz="1200">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24019160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fld id="{41879C88-E359-4CD3-B0F1-12465889411A}" type="slidenum">
              <a:rPr lang="en-US" altLang="en-US" sz="1200">
                <a:latin typeface="Arial" panose="020B0604020202020204" pitchFamily="34" charset="0"/>
              </a:rPr>
              <a:pPr eaLnBrk="1" hangingPunct="1"/>
              <a:t>100</a:t>
            </a:fld>
            <a:endParaRPr lang="en-US" altLang="en-US" sz="1200">
              <a:latin typeface="Arial" panose="020B0604020202020204" pitchFamily="34" charset="0"/>
            </a:endParaRPr>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88070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004481D-1CCB-4992-9002-066346F59521}" type="slidenum">
              <a:rPr lang="en-US" altLang="en-US"/>
              <a:pPr/>
              <a:t>‹#›</a:t>
            </a:fld>
            <a:endParaRPr lang="en-US" altLang="en-US"/>
          </a:p>
        </p:txBody>
      </p:sp>
    </p:spTree>
    <p:extLst>
      <p:ext uri="{BB962C8B-B14F-4D97-AF65-F5344CB8AC3E}">
        <p14:creationId xmlns:p14="http://schemas.microsoft.com/office/powerpoint/2010/main" val="6349205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A61F923-5D31-4133-95D6-D0F413CD616F}" type="slidenum">
              <a:rPr lang="en-US" altLang="en-US"/>
              <a:pPr/>
              <a:t>‹#›</a:t>
            </a:fld>
            <a:endParaRPr lang="en-US" altLang="en-US"/>
          </a:p>
        </p:txBody>
      </p:sp>
    </p:spTree>
    <p:extLst>
      <p:ext uri="{BB962C8B-B14F-4D97-AF65-F5344CB8AC3E}">
        <p14:creationId xmlns:p14="http://schemas.microsoft.com/office/powerpoint/2010/main" val="293065742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428B07B-ADEC-4953-A98D-CBAF8036F057}" type="slidenum">
              <a:rPr lang="en-US" altLang="en-US"/>
              <a:pPr/>
              <a:t>‹#›</a:t>
            </a:fld>
            <a:endParaRPr lang="en-US" altLang="en-US"/>
          </a:p>
        </p:txBody>
      </p:sp>
    </p:spTree>
    <p:extLst>
      <p:ext uri="{BB962C8B-B14F-4D97-AF65-F5344CB8AC3E}">
        <p14:creationId xmlns:p14="http://schemas.microsoft.com/office/powerpoint/2010/main" val="59840735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26DF9C9-EBA9-4C59-8BD4-36E4C2A5EC85}" type="slidenum">
              <a:rPr lang="en-US" altLang="en-US"/>
              <a:pPr/>
              <a:t>‹#›</a:t>
            </a:fld>
            <a:endParaRPr lang="en-US" altLang="en-US"/>
          </a:p>
        </p:txBody>
      </p:sp>
    </p:spTree>
    <p:extLst>
      <p:ext uri="{BB962C8B-B14F-4D97-AF65-F5344CB8AC3E}">
        <p14:creationId xmlns:p14="http://schemas.microsoft.com/office/powerpoint/2010/main" val="11280143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FC28DC5-C807-4C74-BFF0-A38A08A480FA}" type="slidenum">
              <a:rPr lang="en-US" altLang="en-US"/>
              <a:pPr/>
              <a:t>‹#›</a:t>
            </a:fld>
            <a:endParaRPr lang="en-US" altLang="en-US"/>
          </a:p>
        </p:txBody>
      </p:sp>
    </p:spTree>
    <p:extLst>
      <p:ext uri="{BB962C8B-B14F-4D97-AF65-F5344CB8AC3E}">
        <p14:creationId xmlns:p14="http://schemas.microsoft.com/office/powerpoint/2010/main" val="163875988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78CEF01-3C58-471E-92EC-D35A3855899C}" type="slidenum">
              <a:rPr lang="en-US" altLang="en-US"/>
              <a:pPr/>
              <a:t>‹#›</a:t>
            </a:fld>
            <a:endParaRPr lang="en-US" altLang="en-US"/>
          </a:p>
        </p:txBody>
      </p:sp>
    </p:spTree>
    <p:extLst>
      <p:ext uri="{BB962C8B-B14F-4D97-AF65-F5344CB8AC3E}">
        <p14:creationId xmlns:p14="http://schemas.microsoft.com/office/powerpoint/2010/main" val="4499124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362E218E-690A-4F6A-BCC2-61DA95B1B920}" type="slidenum">
              <a:rPr lang="en-US" altLang="en-US"/>
              <a:pPr/>
              <a:t>‹#›</a:t>
            </a:fld>
            <a:endParaRPr lang="en-US" altLang="en-US"/>
          </a:p>
        </p:txBody>
      </p:sp>
    </p:spTree>
    <p:extLst>
      <p:ext uri="{BB962C8B-B14F-4D97-AF65-F5344CB8AC3E}">
        <p14:creationId xmlns:p14="http://schemas.microsoft.com/office/powerpoint/2010/main" val="7809774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F7C206-2E4D-4D6A-8CF7-9DC2F7815424}" type="slidenum">
              <a:rPr lang="en-US" altLang="en-US"/>
              <a:pPr/>
              <a:t>‹#›</a:t>
            </a:fld>
            <a:endParaRPr lang="en-US" altLang="en-US"/>
          </a:p>
        </p:txBody>
      </p:sp>
    </p:spTree>
    <p:extLst>
      <p:ext uri="{BB962C8B-B14F-4D97-AF65-F5344CB8AC3E}">
        <p14:creationId xmlns:p14="http://schemas.microsoft.com/office/powerpoint/2010/main" val="968046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77675F5F-FC98-48DA-B924-3DC637DAF321}" type="slidenum">
              <a:rPr lang="en-US" altLang="en-US"/>
              <a:pPr/>
              <a:t>‹#›</a:t>
            </a:fld>
            <a:endParaRPr lang="en-US" altLang="en-US"/>
          </a:p>
        </p:txBody>
      </p:sp>
    </p:spTree>
    <p:extLst>
      <p:ext uri="{BB962C8B-B14F-4D97-AF65-F5344CB8AC3E}">
        <p14:creationId xmlns:p14="http://schemas.microsoft.com/office/powerpoint/2010/main" val="265391152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6F36700D-3BE3-4998-BD11-7070121DAC73}" type="slidenum">
              <a:rPr lang="en-US" altLang="en-US"/>
              <a:pPr/>
              <a:t>‹#›</a:t>
            </a:fld>
            <a:endParaRPr lang="en-US" altLang="en-US"/>
          </a:p>
        </p:txBody>
      </p:sp>
    </p:spTree>
    <p:extLst>
      <p:ext uri="{BB962C8B-B14F-4D97-AF65-F5344CB8AC3E}">
        <p14:creationId xmlns:p14="http://schemas.microsoft.com/office/powerpoint/2010/main" val="3034713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9F74F99B-BE05-4DB9-982F-5803F99E50CA}" type="slidenum">
              <a:rPr lang="en-US" altLang="en-US"/>
              <a:pPr/>
              <a:t>‹#›</a:t>
            </a:fld>
            <a:endParaRPr lang="en-US" altLang="en-US"/>
          </a:p>
        </p:txBody>
      </p:sp>
    </p:spTree>
    <p:extLst>
      <p:ext uri="{BB962C8B-B14F-4D97-AF65-F5344CB8AC3E}">
        <p14:creationId xmlns:p14="http://schemas.microsoft.com/office/powerpoint/2010/main" val="38146937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fld id="{DFC2BBBD-1EFB-4CE8-9FFA-91741CD49453}" type="slidenum">
              <a:rPr lang="en-US" altLang="en-US"/>
              <a:pPr/>
              <a:t>‹#›</a:t>
            </a:fld>
            <a:endParaRPr lang="en-US" altLang="en-US"/>
          </a:p>
        </p:txBody>
      </p:sp>
    </p:spTree>
    <p:extLst>
      <p:ext uri="{BB962C8B-B14F-4D97-AF65-F5344CB8AC3E}">
        <p14:creationId xmlns:p14="http://schemas.microsoft.com/office/powerpoint/2010/main" val="126762052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A31AB025-2346-4C69-858B-F04EDF89C35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 id="2147484044"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4.xml"/><Relationship Id="rId1" Type="http://schemas.openxmlformats.org/officeDocument/2006/relationships/slideLayout" Target="../slideLayouts/slideLayout4.xml"/><Relationship Id="rId5" Type="http://schemas.openxmlformats.org/officeDocument/2006/relationships/image" Target="../media/image130.png"/><Relationship Id="rId4" Type="http://schemas.openxmlformats.org/officeDocument/2006/relationships/image" Target="../media/image129.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vmlDrawing" Target="../drawings/vmlDrawing15.vml"/><Relationship Id="rId5" Type="http://schemas.openxmlformats.org/officeDocument/2006/relationships/image" Target="../media/image131.emf"/><Relationship Id="rId4" Type="http://schemas.openxmlformats.org/officeDocument/2006/relationships/oleObject" Target="../embeddings/oleObject24.bin"/></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132.emf"/><Relationship Id="rId5" Type="http://schemas.openxmlformats.org/officeDocument/2006/relationships/oleObject" Target="../embeddings/oleObject25.bin"/><Relationship Id="rId4" Type="http://schemas.openxmlformats.org/officeDocument/2006/relationships/image" Target="../media/image115.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32.emf"/><Relationship Id="rId5" Type="http://schemas.openxmlformats.org/officeDocument/2006/relationships/oleObject" Target="../embeddings/oleObject26.bin"/><Relationship Id="rId4" Type="http://schemas.openxmlformats.org/officeDocument/2006/relationships/image" Target="../media/image116.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132.emf"/><Relationship Id="rId5" Type="http://schemas.openxmlformats.org/officeDocument/2006/relationships/oleObject" Target="../embeddings/oleObject27.bin"/><Relationship Id="rId4" Type="http://schemas.openxmlformats.org/officeDocument/2006/relationships/image" Target="../media/image1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45.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67.wmf"/><Relationship Id="rId3" Type="http://schemas.openxmlformats.org/officeDocument/2006/relationships/notesSlide" Target="../notesSlides/notesSlide46.xml"/><Relationship Id="rId7" Type="http://schemas.openxmlformats.org/officeDocument/2006/relationships/image" Target="../media/image64.wmf"/><Relationship Id="rId12"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11" Type="http://schemas.openxmlformats.org/officeDocument/2006/relationships/image" Target="../media/image66.wmf"/><Relationship Id="rId5" Type="http://schemas.openxmlformats.org/officeDocument/2006/relationships/image" Target="../media/image63.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65.wmf"/></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6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68.emf"/><Relationship Id="rId4" Type="http://schemas.openxmlformats.org/officeDocument/2006/relationships/oleObject" Target="../embeddings/oleObject10.bin"/></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84.emf"/><Relationship Id="rId4" Type="http://schemas.openxmlformats.org/officeDocument/2006/relationships/oleObject" Target="../embeddings/oleObject12.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86.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image" Target="../media/image85.wmf"/><Relationship Id="rId4" Type="http://schemas.openxmlformats.org/officeDocument/2006/relationships/oleObject" Target="../embeddings/oleObject13.bin"/></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97.e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6.bin"/><Relationship Id="rId5" Type="http://schemas.openxmlformats.org/officeDocument/2006/relationships/image" Target="../media/image96.emf"/><Relationship Id="rId4" Type="http://schemas.openxmlformats.org/officeDocument/2006/relationships/oleObject" Target="../embeddings/oleObject15.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98.emf"/><Relationship Id="rId4" Type="http://schemas.openxmlformats.org/officeDocument/2006/relationships/oleObject" Target="../embeddings/oleObject17.bin"/></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107.wmf"/><Relationship Id="rId2" Type="http://schemas.openxmlformats.org/officeDocument/2006/relationships/slideLayout" Target="../slideLayouts/slideLayout12.xml"/><Relationship Id="rId1" Type="http://schemas.openxmlformats.org/officeDocument/2006/relationships/vmlDrawing" Target="../drawings/vmlDrawing11.vml"/><Relationship Id="rId6" Type="http://schemas.openxmlformats.org/officeDocument/2006/relationships/oleObject" Target="../embeddings/oleObject19.bin"/><Relationship Id="rId5" Type="http://schemas.openxmlformats.org/officeDocument/2006/relationships/image" Target="../media/image106.wmf"/><Relationship Id="rId4" Type="http://schemas.openxmlformats.org/officeDocument/2006/relationships/oleObject" Target="../embeddings/oleObject18.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8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118.emf"/><Relationship Id="rId5" Type="http://schemas.openxmlformats.org/officeDocument/2006/relationships/oleObject" Target="../embeddings/oleObject20.bin"/><Relationship Id="rId4" Type="http://schemas.openxmlformats.org/officeDocument/2006/relationships/image" Target="../media/image119.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120.emf"/><Relationship Id="rId5" Type="http://schemas.openxmlformats.org/officeDocument/2006/relationships/oleObject" Target="../embeddings/oleObject21.bin"/><Relationship Id="rId4" Type="http://schemas.openxmlformats.org/officeDocument/2006/relationships/image" Target="../media/image121.png"/></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7" Type="http://schemas.openxmlformats.org/officeDocument/2006/relationships/image" Target="../media/image123.emf"/><Relationship Id="rId2" Type="http://schemas.openxmlformats.org/officeDocument/2006/relationships/slideLayout" Target="../slideLayouts/slideLayout1.xml"/><Relationship Id="rId1" Type="http://schemas.openxmlformats.org/officeDocument/2006/relationships/vmlDrawing" Target="../drawings/vmlDrawing14.vml"/><Relationship Id="rId6" Type="http://schemas.openxmlformats.org/officeDocument/2006/relationships/oleObject" Target="../embeddings/oleObject23.bin"/><Relationship Id="rId5" Type="http://schemas.openxmlformats.org/officeDocument/2006/relationships/image" Target="../media/image122.emf"/><Relationship Id="rId4" Type="http://schemas.openxmlformats.org/officeDocument/2006/relationships/oleObject" Target="../embeddings/oleObject22.bin"/></Relationships>
</file>

<file path=ppt/slides/_rels/slide9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4.xml"/><Relationship Id="rId1" Type="http://schemas.openxmlformats.org/officeDocument/2006/relationships/slideLayout" Target="../slideLayouts/slideLayout6.xml"/><Relationship Id="rId4" Type="http://schemas.openxmlformats.org/officeDocument/2006/relationships/image" Target="../media/image126.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838200" y="3101975"/>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This slide is intentionally blank</a:t>
            </a:r>
            <a:endParaRPr lang="en-US" dirty="0"/>
          </a:p>
        </p:txBody>
      </p:sp>
      <p:pic>
        <p:nvPicPr>
          <p:cNvPr id="14339" name="Picture 4" descr="christian_protes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514600"/>
            <a:ext cx="314325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685800" y="990600"/>
            <a:ext cx="7773074" cy="1469263"/>
          </a:xfrm>
          <a:prstGeom prst="rect">
            <a:avLst/>
          </a:prstGeom>
        </p:spPr>
      </p:pic>
    </p:spTree>
    <p:extLst>
      <p:ext uri="{BB962C8B-B14F-4D97-AF65-F5344CB8AC3E}">
        <p14:creationId xmlns:p14="http://schemas.microsoft.com/office/powerpoint/2010/main" val="367901485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noFill/>
        </p:spPr>
        <p:txBody>
          <a:bodyPr/>
          <a:lstStyle/>
          <a:p>
            <a:pPr lvl="0" eaLnBrk="1" hangingPunct="1"/>
            <a:r>
              <a:rPr lang="en-US" altLang="en-US" sz="1600" b="1" dirty="0">
                <a:latin typeface="Comic Sans MS" panose="030F0702030302020204" pitchFamily="66" charset="0"/>
              </a:rPr>
              <a:t>Phase diagram sections as a mapping problem</a:t>
            </a:r>
            <a:br>
              <a:rPr lang="en-US" altLang="en-US" sz="1600" dirty="0">
                <a:latin typeface="Comic Sans MS" panose="030F0702030302020204" pitchFamily="66" charset="0"/>
              </a:rPr>
            </a:br>
            <a:br>
              <a:rPr lang="en-US" altLang="en-US" sz="1600" dirty="0">
                <a:latin typeface="Comic Sans MS" panose="030F0702030302020204" pitchFamily="66" charset="0"/>
              </a:rPr>
            </a:br>
            <a:r>
              <a:rPr lang="en-US" altLang="en-US" sz="1600" b="1" kern="1200" dirty="0">
                <a:solidFill>
                  <a:srgbClr val="FF0000"/>
                </a:solidFill>
                <a:latin typeface="Comic Sans MS" panose="030F0702030302020204" pitchFamily="66" charset="0"/>
                <a:ea typeface="+mn-ea"/>
                <a:cs typeface="+mn-cs"/>
              </a:rPr>
              <a:t>Iteration Scheme #2:</a:t>
            </a:r>
            <a:r>
              <a:rPr lang="en-US" altLang="en-US" sz="1600" kern="1200" dirty="0">
                <a:solidFill>
                  <a:srgbClr val="000000"/>
                </a:solidFill>
                <a:latin typeface="Comic Sans MS" panose="030F0702030302020204" pitchFamily="66" charset="0"/>
                <a:ea typeface="+mn-ea"/>
                <a:cs typeface="+mn-cs"/>
              </a:rPr>
              <a:t> </a:t>
            </a:r>
            <a:r>
              <a:rPr lang="en-US" altLang="en-US" sz="1600" b="1" kern="1200" dirty="0">
                <a:solidFill>
                  <a:srgbClr val="000000"/>
                </a:solidFill>
                <a:latin typeface="Comic Sans MS" panose="030F0702030302020204" pitchFamily="66" charset="0"/>
                <a:ea typeface="+mn-ea"/>
                <a:cs typeface="+mn-cs"/>
              </a:rPr>
              <a:t>Gridded Minimization (Connolly 2005)</a:t>
            </a:r>
            <a:br>
              <a:rPr lang="en-US" sz="1600" b="1" kern="1200" dirty="0">
                <a:solidFill>
                  <a:srgbClr val="000000"/>
                </a:solidFill>
                <a:latin typeface="Comic Sans MS" panose="030F0702030302020204" pitchFamily="66" charset="0"/>
                <a:ea typeface="+mn-ea"/>
                <a:cs typeface="+mn-cs"/>
              </a:rPr>
            </a:br>
            <a:endParaRPr lang="en-US" altLang="en-US" sz="1600" b="1" dirty="0">
              <a:latin typeface="Comic Sans MS" panose="030F0702030302020204" pitchFamily="66"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16795"/>
            <a:ext cx="1828800" cy="230934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200" y="1430043"/>
            <a:ext cx="1828800" cy="249609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434598"/>
            <a:ext cx="1828800" cy="249154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8391" y="1434598"/>
            <a:ext cx="1828800" cy="2491541"/>
          </a:xfrm>
          <a:prstGeom prst="rect">
            <a:avLst/>
          </a:prstGeom>
        </p:spPr>
      </p:pic>
      <p:sp>
        <p:nvSpPr>
          <p:cNvPr id="10" name="TextBox 6"/>
          <p:cNvSpPr txBox="1">
            <a:spLocks noChangeArrowheads="1"/>
          </p:cNvSpPr>
          <p:nvPr/>
        </p:nvSpPr>
        <p:spPr bwMode="auto">
          <a:xfrm>
            <a:off x="0" y="6396335"/>
            <a:ext cx="533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a:t>
            </a:r>
          </a:p>
          <a:p>
            <a:pPr eaLnBrk="1" hangingPunct="1"/>
            <a:r>
              <a:rPr lang="en-US" altLang="en-US" sz="1200" dirty="0"/>
              <a:t>1d_path, </a:t>
            </a:r>
            <a:r>
              <a:rPr lang="en-US" altLang="en-US" sz="1200" dirty="0" err="1"/>
              <a:t>x_nodes</a:t>
            </a:r>
            <a:r>
              <a:rPr lang="en-US" altLang="en-US" sz="1200" dirty="0"/>
              <a:t>, </a:t>
            </a:r>
            <a:r>
              <a:rPr lang="en-US" altLang="en-US" sz="1200" dirty="0" err="1"/>
              <a:t>y_nodes</a:t>
            </a:r>
            <a:r>
              <a:rPr lang="en-US" altLang="en-US" sz="1200" dirty="0"/>
              <a:t>, </a:t>
            </a:r>
            <a:r>
              <a:rPr lang="en-US" altLang="en-US" sz="1200" dirty="0" err="1"/>
              <a:t>grid_levels</a:t>
            </a:r>
            <a:endParaRPr lang="en-US" altLang="en-US" sz="1200" dirty="0"/>
          </a:p>
        </p:txBody>
      </p:sp>
      <p:sp>
        <p:nvSpPr>
          <p:cNvPr id="8" name="TextBox 6">
            <a:extLst>
              <a:ext uri="{FF2B5EF4-FFF2-40B4-BE49-F238E27FC236}">
                <a16:creationId xmlns:a16="http://schemas.microsoft.com/office/drawing/2014/main" id="{448C4217-AD59-43B9-8E7D-A28CE6346F4F}"/>
              </a:ext>
            </a:extLst>
          </p:cNvPr>
          <p:cNvSpPr txBox="1">
            <a:spLocks noChangeArrowheads="1"/>
          </p:cNvSpPr>
          <p:nvPr/>
        </p:nvSpPr>
        <p:spPr bwMode="auto">
          <a:xfrm>
            <a:off x="228601" y="4648200"/>
            <a:ext cx="88391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problem is analogous to mapping an oval rock exposure except that in the case of a phase field the identification of the phase assemblage at any sampling point is determined by the accuracy of the </a:t>
            </a:r>
            <a:r>
              <a:rPr lang="en-US" altLang="en-US" sz="1200" dirty="0" err="1"/>
              <a:t>adapative</a:t>
            </a:r>
            <a:r>
              <a:rPr lang="en-US" altLang="en-US" sz="1200" dirty="0"/>
              <a:t> minimization procedure (</a:t>
            </a:r>
            <a:r>
              <a:rPr lang="en-US" altLang="en-US" sz="1200" dirty="0">
                <a:solidFill>
                  <a:srgbClr val="FF0000"/>
                </a:solidFill>
              </a:rPr>
              <a:t>Iteration Scheme #1</a:t>
            </a:r>
            <a:r>
              <a:rPr lang="en-US" altLang="en-US" sz="1200" dirty="0"/>
              <a:t>), i.e., there is no value to high resolution mapping with low resolution minimization. Balancing the resolution of both schemes is one of the many challenges to using </a:t>
            </a:r>
            <a:r>
              <a:rPr lang="en-US" altLang="en-US" sz="1200" dirty="0" err="1"/>
              <a:t>Perple_</a:t>
            </a:r>
            <a:r>
              <a:rPr lang="en-US" altLang="en-US" sz="1200" b="1" dirty="0" err="1">
                <a:solidFill>
                  <a:srgbClr val="9900FF"/>
                </a:solidFill>
              </a:rPr>
              <a:t>X</a:t>
            </a:r>
            <a:r>
              <a:rPr lang="en-US" altLang="en-US" sz="1200" dirty="0"/>
              <a:t> efficiently.</a:t>
            </a:r>
          </a:p>
          <a:p>
            <a:pPr eaLnBrk="1" hangingPunct="1"/>
            <a:endParaRPr lang="en-US" altLang="en-US" sz="1200" dirty="0"/>
          </a:p>
        </p:txBody>
      </p:sp>
      <p:sp>
        <p:nvSpPr>
          <p:cNvPr id="7" name="Rectangle 6">
            <a:extLst>
              <a:ext uri="{FF2B5EF4-FFF2-40B4-BE49-F238E27FC236}">
                <a16:creationId xmlns:a16="http://schemas.microsoft.com/office/drawing/2014/main" id="{788C81EE-15CB-46BA-BB50-0C4C364573B8}"/>
              </a:ext>
            </a:extLst>
          </p:cNvPr>
          <p:cNvSpPr/>
          <p:nvPr/>
        </p:nvSpPr>
        <p:spPr>
          <a:xfrm>
            <a:off x="533400" y="3990201"/>
            <a:ext cx="2362200" cy="276999"/>
          </a:xfrm>
          <a:prstGeom prst="rect">
            <a:avLst/>
          </a:prstGeom>
        </p:spPr>
        <p:txBody>
          <a:bodyPr wrap="square">
            <a:spAutoFit/>
          </a:bodyPr>
          <a:lstStyle/>
          <a:p>
            <a:pPr lvl="0" algn="ctr"/>
            <a:r>
              <a:rPr lang="en-US" altLang="en-US" sz="1200" dirty="0">
                <a:solidFill>
                  <a:srgbClr val="000000"/>
                </a:solidFill>
              </a:rPr>
              <a:t>Oval object to be mapped</a:t>
            </a:r>
          </a:p>
        </p:txBody>
      </p:sp>
      <p:sp>
        <p:nvSpPr>
          <p:cNvPr id="11" name="Rectangle 10">
            <a:extLst>
              <a:ext uri="{FF2B5EF4-FFF2-40B4-BE49-F238E27FC236}">
                <a16:creationId xmlns:a16="http://schemas.microsoft.com/office/drawing/2014/main" id="{E70CD056-4542-4E35-8895-FA5F424CEA5D}"/>
              </a:ext>
            </a:extLst>
          </p:cNvPr>
          <p:cNvSpPr/>
          <p:nvPr/>
        </p:nvSpPr>
        <p:spPr>
          <a:xfrm>
            <a:off x="6566491" y="3990201"/>
            <a:ext cx="1752600" cy="276999"/>
          </a:xfrm>
          <a:prstGeom prst="rect">
            <a:avLst/>
          </a:prstGeom>
        </p:spPr>
        <p:txBody>
          <a:bodyPr wrap="square">
            <a:spAutoFit/>
          </a:bodyPr>
          <a:lstStyle/>
          <a:p>
            <a:pPr lvl="0" algn="ctr"/>
            <a:r>
              <a:rPr lang="en-US" altLang="en-US" sz="1200" dirty="0">
                <a:solidFill>
                  <a:srgbClr val="000000"/>
                </a:solidFill>
              </a:rPr>
              <a:t>The final map</a:t>
            </a:r>
          </a:p>
        </p:txBody>
      </p:sp>
    </p:spTree>
    <p:extLst>
      <p:ext uri="{BB962C8B-B14F-4D97-AF65-F5344CB8AC3E}">
        <p14:creationId xmlns:p14="http://schemas.microsoft.com/office/powerpoint/2010/main" val="40726740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lab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1876425"/>
            <a:ext cx="62976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Slab fluid composition and production</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152400" y="228600"/>
            <a:ext cx="2819400" cy="715963"/>
          </a:xfrm>
          <a:noFill/>
        </p:spPr>
        <p:txBody>
          <a:bodyPr/>
          <a:lstStyle/>
          <a:p>
            <a:pPr eaLnBrk="1" hangingPunct="1"/>
            <a:r>
              <a:rPr lang="en-US" altLang="en-US" sz="1600">
                <a:latin typeface="Comic Sans MS" panose="030F0702030302020204" pitchFamily="66" charset="0"/>
              </a:rPr>
              <a:t>Slab Properties</a:t>
            </a:r>
          </a:p>
        </p:txBody>
      </p:sp>
      <p:pic>
        <p:nvPicPr>
          <p:cNvPr id="88067" name="Picture 4" descr="slab_proper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
            <a:ext cx="58118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76200" y="1798638"/>
            <a:ext cx="2362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Is infiltration decarbonation important?</a:t>
            </a:r>
            <a:br>
              <a:rPr lang="en-US" altLang="en-US"/>
            </a:br>
            <a:r>
              <a:rPr lang="en-US" altLang="en-US"/>
              <a:t>No. </a:t>
            </a:r>
          </a:p>
          <a:p>
            <a:pPr algn="ctr" eaLnBrk="1" hangingPunct="1">
              <a:spcBef>
                <a:spcPct val="50000"/>
              </a:spcBef>
            </a:pPr>
            <a:endParaRPr lang="en-US" altLang="en-US"/>
          </a:p>
          <a:p>
            <a:pPr algn="ctr" eaLnBrk="1" hangingPunct="1">
              <a:spcBef>
                <a:spcPct val="50000"/>
              </a:spcBef>
            </a:pPr>
            <a:r>
              <a:rPr lang="en-US" altLang="en-US"/>
              <a:t>Taras Gerya is probably right!</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4" descr="gr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2533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976438"/>
            <a:ext cx="1219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gri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076450"/>
            <a:ext cx="2371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Rectangle 8"/>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Mapping Strategy</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4"/>
          <p:cNvSpPr txBox="1">
            <a:spLocks noChangeArrowheads="1"/>
          </p:cNvSpPr>
          <p:nvPr/>
        </p:nvSpPr>
        <p:spPr bwMode="auto">
          <a:xfrm>
            <a:off x="457200" y="533400"/>
            <a:ext cx="8305800" cy="487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Free Energy Minimization by Linear Programming and Applications to Geophysical Inversion for Composition and Temperature</a:t>
            </a:r>
          </a:p>
          <a:p>
            <a:pPr algn="ctr" eaLnBrk="1" hangingPunct="1">
              <a:spcBef>
                <a:spcPct val="50000"/>
              </a:spcBef>
            </a:pPr>
            <a:endParaRPr lang="en-US" altLang="en-US" sz="1400"/>
          </a:p>
          <a:p>
            <a:pPr algn="ctr" eaLnBrk="1" hangingPunct="1">
              <a:spcBef>
                <a:spcPct val="50000"/>
              </a:spcBef>
            </a:pPr>
            <a:r>
              <a:rPr lang="en-US" altLang="en-US" sz="1400"/>
              <a:t>Free Energy Minimization – a method for predicting the thermodynamic (elastic) properties of rocks as a function of environmental variables (typically pressure and temperature) </a:t>
            </a:r>
          </a:p>
          <a:p>
            <a:pPr algn="ctr" eaLnBrk="1" hangingPunct="1">
              <a:spcBef>
                <a:spcPct val="50000"/>
              </a:spcBef>
            </a:pPr>
            <a:endParaRPr lang="en-US" altLang="en-US" sz="1400"/>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A forward model for rock properties: Geodynamic and Inversion calculations.</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A robust and efficient method.</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Some thoughts about cultural differences and data</a:t>
            </a:r>
          </a:p>
          <a:p>
            <a:pPr algn="ctr" eaLnBrk="1" hangingPunct="1">
              <a:spcBef>
                <a:spcPct val="50000"/>
              </a:spcBef>
              <a:buFont typeface="Symbol" panose="05050102010706020507" pitchFamily="18" charset="2"/>
              <a:buChar char="®"/>
            </a:pPr>
            <a:r>
              <a:rPr lang="en-US" altLang="en-US" sz="1400">
                <a:sym typeface="Symbol" panose="05050102010706020507" pitchFamily="18" charset="2"/>
              </a:rPr>
              <a:t>Two inversions for planetary composition and temperature</a:t>
            </a:r>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a:p>
            <a:pPr eaLnBrk="1" hangingPunct="1">
              <a:spcBef>
                <a:spcPct val="50000"/>
              </a:spcBef>
            </a:pPr>
            <a:endParaRPr lang="en-US" altLang="en-US" sz="1400"/>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x_cp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609850"/>
            <a:ext cx="681196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title"/>
          </p:nvPr>
        </p:nvSpPr>
        <p:spPr>
          <a:xfrm>
            <a:off x="457200" y="228600"/>
            <a:ext cx="8229600" cy="1143000"/>
          </a:xfrm>
        </p:spPr>
        <p:txBody>
          <a:bodyPr/>
          <a:lstStyle/>
          <a:p>
            <a:pPr eaLnBrk="1" hangingPunct="1"/>
            <a:r>
              <a:rPr lang="en-US" altLang="en-US" sz="1600">
                <a:latin typeface="Comic Sans MS" panose="030F0702030302020204" pitchFamily="66" charset="0"/>
              </a:rPr>
              <a:t>Optimize what when? And an Unexpected Virtue of the Linearized Solution</a:t>
            </a:r>
          </a:p>
        </p:txBody>
      </p:sp>
      <p:sp>
        <p:nvSpPr>
          <p:cNvPr id="92164" name="Rectangle 4"/>
          <p:cNvSpPr>
            <a:spLocks noChangeArrowheads="1"/>
          </p:cNvSpPr>
          <p:nvPr/>
        </p:nvSpPr>
        <p:spPr bwMode="auto">
          <a:xfrm>
            <a:off x="2286000" y="1828800"/>
            <a:ext cx="441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G(P,T,n) – inviscid, known temperature</a:t>
            </a:r>
            <a:br>
              <a:rPr lang="en-US" altLang="en-US">
                <a:solidFill>
                  <a:schemeClr val="tx2"/>
                </a:solidFill>
              </a:rPr>
            </a:br>
            <a:r>
              <a:rPr lang="en-US" altLang="en-US">
                <a:solidFill>
                  <a:schemeClr val="tx2"/>
                </a:solidFill>
              </a:rPr>
              <a:t>A(V,T,n) – known strain rate, temperature </a:t>
            </a:r>
            <a:br>
              <a:rPr lang="en-US" altLang="en-US">
                <a:solidFill>
                  <a:schemeClr val="tx2"/>
                </a:solidFill>
              </a:rPr>
            </a:br>
            <a:r>
              <a:rPr lang="en-US" altLang="en-US">
                <a:solidFill>
                  <a:schemeClr val="tx2"/>
                </a:solidFill>
              </a:rPr>
              <a:t>H(P,S,n) – inviscid, known heat flux</a:t>
            </a:r>
            <a:br>
              <a:rPr lang="en-US" altLang="en-US">
                <a:solidFill>
                  <a:schemeClr val="tx2"/>
                </a:solidFill>
              </a:rPr>
            </a:br>
            <a:r>
              <a:rPr lang="en-US" altLang="en-US">
                <a:solidFill>
                  <a:schemeClr val="tx2"/>
                </a:solidFill>
              </a:rPr>
              <a:t>U(S,V,n) – known strain rate and heat flux</a:t>
            </a:r>
          </a:p>
        </p:txBody>
      </p:sp>
      <p:sp>
        <p:nvSpPr>
          <p:cNvPr id="92165" name="Text Box 5"/>
          <p:cNvSpPr txBox="1">
            <a:spLocks noChangeArrowheads="1"/>
          </p:cNvSpPr>
          <p:nvPr/>
        </p:nvSpPr>
        <p:spPr bwMode="auto">
          <a:xfrm>
            <a:off x="609600" y="1066800"/>
            <a:ext cx="7848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Thermodynamics provides stability criterion (i.e., an extremal function) for any choice of variables among the conjugate pairs P-V, T-S, </a:t>
            </a:r>
            <a:r>
              <a:rPr lang="en-US" altLang="en-US">
                <a:latin typeface="Symbol" panose="05050102010706020507" pitchFamily="18" charset="2"/>
              </a:rPr>
              <a:t>m</a:t>
            </a:r>
            <a:r>
              <a:rPr lang="en-US" altLang="en-US"/>
              <a:t>-n</a:t>
            </a:r>
          </a:p>
        </p:txBody>
      </p:sp>
      <p:sp>
        <p:nvSpPr>
          <p:cNvPr id="92166" name="Text Box 6"/>
          <p:cNvSpPr txBox="1">
            <a:spLocks noChangeArrowheads="1"/>
          </p:cNvSpPr>
          <p:nvPr/>
        </p:nvSpPr>
        <p:spPr bwMode="auto">
          <a:xfrm>
            <a:off x="2286000" y="3048000"/>
            <a:ext cx="457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G(P,T,n) –&gt; A, H, U as a f(P,T,n)</a:t>
            </a:r>
            <a:br>
              <a:rPr lang="en-US" altLang="en-US">
                <a:solidFill>
                  <a:schemeClr val="tx2"/>
                </a:solidFill>
              </a:rPr>
            </a:br>
            <a:endParaRPr lang="en-US" altLang="en-US">
              <a:solidFill>
                <a:schemeClr val="tx2"/>
              </a:solidFill>
            </a:endParaRPr>
          </a:p>
        </p:txBody>
      </p:sp>
      <p:sp>
        <p:nvSpPr>
          <p:cNvPr id="92167" name="Text Box 7"/>
          <p:cNvSpPr txBox="1">
            <a:spLocks noChangeArrowheads="1"/>
          </p:cNvSpPr>
          <p:nvPr/>
        </p:nvSpPr>
        <p:spPr bwMode="auto">
          <a:xfrm>
            <a:off x="4876800" y="46482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Stefan Problem</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274638"/>
            <a:ext cx="8229600" cy="792162"/>
          </a:xfrm>
        </p:spPr>
        <p:txBody>
          <a:bodyPr/>
          <a:lstStyle/>
          <a:p>
            <a:pPr eaLnBrk="1" hangingPunct="1"/>
            <a:r>
              <a:rPr lang="en-US" altLang="en-US" sz="1400">
                <a:solidFill>
                  <a:schemeClr val="tx1"/>
                </a:solidFill>
                <a:latin typeface="Comic Sans MS" panose="030F0702030302020204" pitchFamily="66" charset="0"/>
                <a:sym typeface="Symbol" panose="05050102010706020507" pitchFamily="18" charset="2"/>
              </a:rPr>
              <a:t>Some thoughts about cultural differences and data</a:t>
            </a:r>
          </a:p>
        </p:txBody>
      </p:sp>
      <p:sp>
        <p:nvSpPr>
          <p:cNvPr id="93187" name="Rectangle 3"/>
          <p:cNvSpPr>
            <a:spLocks noGrp="1" noChangeArrowheads="1"/>
          </p:cNvSpPr>
          <p:nvPr>
            <p:ph type="body" sz="half" idx="1"/>
          </p:nvPr>
        </p:nvSpPr>
        <p:spPr>
          <a:xfrm>
            <a:off x="457200" y="1295400"/>
            <a:ext cx="4038600" cy="4525963"/>
          </a:xfrm>
        </p:spPr>
        <p:txBody>
          <a:bodyPr/>
          <a:lstStyle/>
          <a:p>
            <a:pPr eaLnBrk="1" hangingPunct="1">
              <a:buFontTx/>
              <a:buNone/>
            </a:pPr>
            <a:r>
              <a:rPr lang="en-US" altLang="en-US" sz="1400">
                <a:latin typeface="Comic Sans MS" panose="030F0702030302020204" pitchFamily="66" charset="0"/>
              </a:rPr>
              <a:t>Geophysics/Mineral physics</a:t>
            </a:r>
          </a:p>
          <a:p>
            <a:pPr eaLnBrk="1" hangingPunct="1"/>
            <a:r>
              <a:rPr lang="en-US" altLang="en-US" sz="1400">
                <a:latin typeface="Comic Sans MS" panose="030F0702030302020204" pitchFamily="66" charset="0"/>
              </a:rPr>
              <a:t>Limited data, lots of theory</a:t>
            </a:r>
          </a:p>
          <a:p>
            <a:pPr eaLnBrk="1" hangingPunct="1"/>
            <a:r>
              <a:rPr lang="en-US" altLang="en-US" sz="1400">
                <a:latin typeface="Comic Sans MS" panose="030F0702030302020204" pitchFamily="66" charset="0"/>
              </a:rPr>
              <a:t>Individual minerals and phase transitions</a:t>
            </a:r>
          </a:p>
          <a:p>
            <a:pPr eaLnBrk="1" hangingPunct="1"/>
            <a:r>
              <a:rPr lang="en-US" altLang="en-US" sz="1400">
                <a:latin typeface="Comic Sans MS" panose="030F0702030302020204" pitchFamily="66" charset="0"/>
              </a:rPr>
              <a:t>“A good experiment ****s any computation” D. Yuen, 2005</a:t>
            </a:r>
          </a:p>
          <a:p>
            <a:pPr eaLnBrk="1" hangingPunct="1">
              <a:buFontTx/>
              <a:buNone/>
            </a:pPr>
            <a:r>
              <a:rPr lang="en-US" altLang="en-US" sz="1400">
                <a:latin typeface="Comic Sans MS" panose="030F0702030302020204" pitchFamily="66" charset="0"/>
              </a:rPr>
              <a:t>Pro: Amenable to simple parameterization for geodynamic models</a:t>
            </a:r>
          </a:p>
          <a:p>
            <a:pPr eaLnBrk="1" hangingPunct="1">
              <a:buFontTx/>
              <a:buNone/>
            </a:pPr>
            <a:r>
              <a:rPr lang="en-US" altLang="en-US" sz="1400">
                <a:latin typeface="Comic Sans MS" panose="030F0702030302020204" pitchFamily="66" charset="0"/>
              </a:rPr>
              <a:t>Con: Ignores strong autocorrelation of thermodynamic parameters</a:t>
            </a:r>
          </a:p>
        </p:txBody>
      </p:sp>
      <p:sp>
        <p:nvSpPr>
          <p:cNvPr id="93188" name="Rectangle 4"/>
          <p:cNvSpPr>
            <a:spLocks noGrp="1" noChangeArrowheads="1"/>
          </p:cNvSpPr>
          <p:nvPr>
            <p:ph type="body" sz="half" idx="2"/>
          </p:nvPr>
        </p:nvSpPr>
        <p:spPr>
          <a:xfrm>
            <a:off x="457200" y="3779838"/>
            <a:ext cx="4038600" cy="4525962"/>
          </a:xfrm>
        </p:spPr>
        <p:txBody>
          <a:bodyPr/>
          <a:lstStyle/>
          <a:p>
            <a:pPr eaLnBrk="1" hangingPunct="1">
              <a:buFontTx/>
              <a:buNone/>
            </a:pPr>
            <a:r>
              <a:rPr lang="en-US" altLang="en-US" sz="1400">
                <a:latin typeface="Comic Sans MS" panose="030F0702030302020204" pitchFamily="66" charset="0"/>
              </a:rPr>
              <a:t>Petrology</a:t>
            </a:r>
          </a:p>
          <a:p>
            <a:pPr eaLnBrk="1" hangingPunct="1"/>
            <a:r>
              <a:rPr lang="en-US" altLang="en-US" sz="1400">
                <a:latin typeface="Comic Sans MS" panose="030F0702030302020204" pitchFamily="66" charset="0"/>
              </a:rPr>
              <a:t>Lots of data, little theory</a:t>
            </a:r>
          </a:p>
          <a:p>
            <a:pPr eaLnBrk="1" hangingPunct="1"/>
            <a:r>
              <a:rPr lang="en-US" altLang="en-US" sz="1400">
                <a:latin typeface="Comic Sans MS" panose="030F0702030302020204" pitchFamily="66" charset="0"/>
              </a:rPr>
              <a:t>Global average</a:t>
            </a:r>
          </a:p>
          <a:p>
            <a:pPr eaLnBrk="1" hangingPunct="1">
              <a:buFontTx/>
              <a:buNone/>
            </a:pPr>
            <a:r>
              <a:rPr lang="en-US" altLang="en-US" sz="1400">
                <a:latin typeface="Comic Sans MS" panose="030F0702030302020204" pitchFamily="66" charset="0"/>
              </a:rPr>
              <a:t>Pro: Objectivity, single mega-parameter</a:t>
            </a:r>
          </a:p>
          <a:p>
            <a:pPr eaLnBrk="1" hangingPunct="1">
              <a:buFontTx/>
              <a:buNone/>
            </a:pPr>
            <a:r>
              <a:rPr lang="en-US" altLang="en-US" sz="1400">
                <a:latin typeface="Comic Sans MS" panose="030F0702030302020204" pitchFamily="66" charset="0"/>
              </a:rPr>
              <a:t>Con: Difficult to: assess uncertainty; separate first and second order affects; modify without access to primary data </a:t>
            </a:r>
          </a:p>
          <a:p>
            <a:pPr eaLnBrk="1" hangingPunct="1"/>
            <a:endParaRPr lang="en-US" altLang="en-US" sz="1400">
              <a:latin typeface="Comic Sans MS" panose="030F0702030302020204" pitchFamily="66" charset="0"/>
            </a:endParaRPr>
          </a:p>
          <a:p>
            <a:pPr eaLnBrk="1" hangingPunct="1"/>
            <a:endParaRPr lang="en-US" altLang="en-US">
              <a:latin typeface="Comic Sans MS" panose="030F0702030302020204" pitchFamily="66" charset="0"/>
            </a:endParaRPr>
          </a:p>
        </p:txBody>
      </p:sp>
      <p:pic>
        <p:nvPicPr>
          <p:cNvPr id="216069" name="Picture 5" descr="pp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8538" y="1676400"/>
            <a:ext cx="403066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descr="pp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1677988"/>
            <a:ext cx="4030662"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7" descr="ppv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1676400"/>
            <a:ext cx="4030662" cy="281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2" name="Rectangle 8"/>
          <p:cNvSpPr>
            <a:spLocks noChangeArrowheads="1"/>
          </p:cNvSpPr>
          <p:nvPr/>
        </p:nvSpPr>
        <p:spPr bwMode="auto">
          <a:xfrm>
            <a:off x="609600" y="4270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endParaRPr lang="en-US" altLang="en-US" sz="1400">
              <a:sym typeface="Symbol" panose="05050102010706020507" pitchFamily="18" charset="2"/>
            </a:endParaRPr>
          </a:p>
        </p:txBody>
      </p:sp>
      <p:sp>
        <p:nvSpPr>
          <p:cNvPr id="93193" name="Rectangle 9"/>
          <p:cNvSpPr>
            <a:spLocks noChangeArrowheads="1"/>
          </p:cNvSpPr>
          <p:nvPr/>
        </p:nvSpPr>
        <p:spPr bwMode="auto">
          <a:xfrm>
            <a:off x="4824413" y="1143000"/>
            <a:ext cx="41671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sym typeface="Symbol" panose="05050102010706020507" pitchFamily="18" charset="2"/>
              </a:rPr>
              <a:t>D” and the Fe-Mg-Al Post-perovskite transition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1606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607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21607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160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685800" y="457200"/>
            <a:ext cx="7772400" cy="609600"/>
          </a:xfrm>
        </p:spPr>
        <p:txBody>
          <a:bodyPr/>
          <a:lstStyle/>
          <a:p>
            <a:pPr eaLnBrk="1" hangingPunct="1"/>
            <a:r>
              <a:rPr lang="en-US" altLang="en-US" sz="1600">
                <a:latin typeface="Comic Sans MS" panose="030F0702030302020204" pitchFamily="66" charset="0"/>
              </a:rPr>
              <a:t>How do we put u(s,v) into geodynamic models? </a:t>
            </a:r>
            <a:br>
              <a:rPr lang="en-US" altLang="en-US" sz="1600">
                <a:latin typeface="Comic Sans MS" panose="030F0702030302020204" pitchFamily="66" charset="0"/>
              </a:rPr>
            </a:br>
            <a:r>
              <a:rPr lang="en-US" altLang="en-US" sz="1600">
                <a:latin typeface="Comic Sans MS" panose="030F0702030302020204" pitchFamily="66" charset="0"/>
              </a:rPr>
              <a:t>The energy (aka temperature) equation as an example</a:t>
            </a:r>
          </a:p>
        </p:txBody>
      </p:sp>
      <p:graphicFrame>
        <p:nvGraphicFramePr>
          <p:cNvPr id="94211" name="Object 3"/>
          <p:cNvGraphicFramePr>
            <a:graphicFrameLocks noChangeAspect="1"/>
          </p:cNvGraphicFramePr>
          <p:nvPr/>
        </p:nvGraphicFramePr>
        <p:xfrm>
          <a:off x="1517650" y="1303338"/>
          <a:ext cx="5875338" cy="4562475"/>
        </p:xfrm>
        <a:graphic>
          <a:graphicData uri="http://schemas.openxmlformats.org/presentationml/2006/ole">
            <mc:AlternateContent xmlns:mc="http://schemas.openxmlformats.org/markup-compatibility/2006">
              <mc:Choice xmlns:v="urn:schemas-microsoft-com:vml" Requires="v">
                <p:oleObj spid="_x0000_s94231" name="Document" r:id="rId4" imgW="6124154" imgH="4746512" progId="Word.Document.8">
                  <p:embed/>
                </p:oleObj>
              </mc:Choice>
              <mc:Fallback>
                <p:oleObj name="Document" r:id="rId4" imgW="6124154" imgH="4746512"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7650" y="1303338"/>
                        <a:ext cx="5875338" cy="456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95235" name="Picture 5" descr="pt_al2sio5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2000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5236" name="Object 6"/>
          <p:cNvGraphicFramePr>
            <a:graphicFrameLocks noChangeAspect="1"/>
          </p:cNvGraphicFramePr>
          <p:nvPr/>
        </p:nvGraphicFramePr>
        <p:xfrm>
          <a:off x="301625" y="1371600"/>
          <a:ext cx="4019550" cy="4752975"/>
        </p:xfrm>
        <a:graphic>
          <a:graphicData uri="http://schemas.openxmlformats.org/presentationml/2006/ole">
            <mc:AlternateContent xmlns:mc="http://schemas.openxmlformats.org/markup-compatibility/2006">
              <mc:Choice xmlns:v="urn:schemas-microsoft-com:vml" Requires="v">
                <p:oleObj spid="_x0000_s95256" name="Document" r:id="rId5" imgW="4194843" imgH="4946623" progId="Word.Document.8">
                  <p:embed/>
                </p:oleObj>
              </mc:Choice>
              <mc:Fallback>
                <p:oleObj name="Document" r:id="rId5" imgW="4194843" imgH="4946623"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1371600"/>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al2sio5_just3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Rectangle 8"/>
          <p:cNvSpPr>
            <a:spLocks noGrp="1" noChangeArrowheads="1"/>
          </p:cNvSpPr>
          <p:nvPr>
            <p:ph type="title"/>
          </p:nvPr>
        </p:nvSpPr>
        <p:spPr/>
        <p:txBody>
          <a:bodyPr/>
          <a:lstStyle/>
          <a:p>
            <a:pPr eaLnBrk="1" hangingPunct="1"/>
            <a:r>
              <a:rPr lang="en-US" altLang="en-US" sz="1800">
                <a:latin typeface="Comic Sans MS" panose="030F0702030302020204" pitchFamily="66" charset="0"/>
              </a:rPr>
              <a:t>Putting g into geodynamics:</a:t>
            </a:r>
            <a:br>
              <a:rPr lang="en-US" altLang="en-US" sz="1800">
                <a:latin typeface="Comic Sans MS" panose="030F0702030302020204" pitchFamily="66" charset="0"/>
              </a:rPr>
            </a:br>
            <a:r>
              <a:rPr lang="en-US" altLang="en-US" sz="1800">
                <a:latin typeface="Comic Sans MS" panose="030F0702030302020204" pitchFamily="66" charset="0"/>
              </a:rPr>
              <a:t>What is the geodynamic equation of state (EoS)? </a:t>
            </a:r>
            <a:br>
              <a:rPr lang="en-US" altLang="en-US" sz="1800">
                <a:latin typeface="Comic Sans MS" panose="030F0702030302020204" pitchFamily="66" charset="0"/>
              </a:rPr>
            </a:br>
            <a:endParaRPr lang="en-US" altLang="en-US" sz="1800">
              <a:latin typeface="Comic Sans MS" panose="030F0702030302020204" pitchFamily="66" charset="0"/>
            </a:endParaRPr>
          </a:p>
        </p:txBody>
      </p:sp>
      <p:graphicFrame>
        <p:nvGraphicFramePr>
          <p:cNvPr id="96260" name="Object 6"/>
          <p:cNvGraphicFramePr>
            <a:graphicFrameLocks noChangeAspect="1"/>
          </p:cNvGraphicFramePr>
          <p:nvPr/>
        </p:nvGraphicFramePr>
        <p:xfrm>
          <a:off x="301625" y="1371600"/>
          <a:ext cx="4019550" cy="4752975"/>
        </p:xfrm>
        <a:graphic>
          <a:graphicData uri="http://schemas.openxmlformats.org/presentationml/2006/ole">
            <mc:AlternateContent xmlns:mc="http://schemas.openxmlformats.org/markup-compatibility/2006">
              <mc:Choice xmlns:v="urn:schemas-microsoft-com:vml" Requires="v">
                <p:oleObj spid="_x0000_s96280" name="Document" r:id="rId5" imgW="4194843" imgH="4946623" progId="Word.Document.8">
                  <p:embed/>
                </p:oleObj>
              </mc:Choice>
              <mc:Fallback>
                <p:oleObj name="Document" r:id="rId5" imgW="4194843" imgH="4946623"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1371600"/>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l2sio5_phase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graphicFrame>
        <p:nvGraphicFramePr>
          <p:cNvPr id="97284" name="Object 6"/>
          <p:cNvGraphicFramePr>
            <a:graphicFrameLocks noChangeAspect="1"/>
          </p:cNvGraphicFramePr>
          <p:nvPr/>
        </p:nvGraphicFramePr>
        <p:xfrm>
          <a:off x="301625" y="1371600"/>
          <a:ext cx="4019550" cy="4752975"/>
        </p:xfrm>
        <a:graphic>
          <a:graphicData uri="http://schemas.openxmlformats.org/presentationml/2006/ole">
            <mc:AlternateContent xmlns:mc="http://schemas.openxmlformats.org/markup-compatibility/2006">
              <mc:Choice xmlns:v="urn:schemas-microsoft-com:vml" Requires="v">
                <p:oleObj spid="_x0000_s97304" name="Document" r:id="rId5" imgW="4194843" imgH="4946623" progId="Word.Document.8">
                  <p:embed/>
                </p:oleObj>
              </mc:Choice>
              <mc:Fallback>
                <p:oleObj name="Document" r:id="rId5" imgW="4194843" imgH="4946623" progId="Word.Documen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625" y="1371600"/>
                        <a:ext cx="4019550" cy="475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xfrm>
            <a:off x="381000" y="602512"/>
            <a:ext cx="8229600" cy="2902688"/>
          </a:xfrm>
          <a:noFill/>
        </p:spPr>
        <p:txBody>
          <a:bodyPr/>
          <a:lstStyle/>
          <a:p>
            <a:pPr lvl="0" eaLnBrk="1" hangingPunct="1"/>
            <a:r>
              <a:rPr lang="en-US" altLang="en-US" sz="1600" b="1" dirty="0">
                <a:solidFill>
                  <a:srgbClr val="FF0000"/>
                </a:solidFill>
                <a:latin typeface="Comic Sans MS" panose="030F0702030302020204" pitchFamily="66" charset="0"/>
              </a:rPr>
              <a:t>Iteration Scheme #3: </a:t>
            </a:r>
            <a:r>
              <a:rPr lang="en-US" altLang="en-US" sz="1600" b="1" dirty="0">
                <a:latin typeface="Comic Sans MS" panose="030F0702030302020204" pitchFamily="66" charset="0"/>
              </a:rPr>
              <a:t>Auto-refinement</a:t>
            </a:r>
            <a:br>
              <a:rPr lang="en-US" altLang="en-US" sz="1600" dirty="0">
                <a:latin typeface="Comic Sans MS" panose="030F0702030302020204" pitchFamily="66" charset="0"/>
              </a:rPr>
            </a:br>
            <a:br>
              <a:rPr lang="en-US" altLang="en-US" sz="1600" dirty="0">
                <a:latin typeface="Comic Sans MS" panose="030F0702030302020204" pitchFamily="66" charset="0"/>
              </a:rPr>
            </a:br>
            <a:r>
              <a:rPr lang="en-US" altLang="en-US" sz="1600" dirty="0">
                <a:latin typeface="Comic Sans MS" panose="030F0702030302020204" pitchFamily="66" charset="0"/>
              </a:rPr>
              <a:t>By default </a:t>
            </a:r>
            <a:r>
              <a:rPr lang="en-US" altLang="en-US" sz="1600" dirty="0" err="1">
                <a:latin typeface="Comic Sans MS" panose="030F0702030302020204" pitchFamily="66" charset="0"/>
              </a:rPr>
              <a:t>Perple_</a:t>
            </a:r>
            <a:r>
              <a:rPr lang="en-US" altLang="en-US" sz="1600" b="1" dirty="0" err="1">
                <a:solidFill>
                  <a:srgbClr val="7030A0"/>
                </a:solidFill>
                <a:latin typeface="Comic Sans MS" panose="030F0702030302020204" pitchFamily="66" charset="0"/>
              </a:rPr>
              <a:t>X</a:t>
            </a:r>
            <a:r>
              <a:rPr lang="en-US" altLang="en-US" sz="1600" dirty="0">
                <a:latin typeface="Comic Sans MS" panose="030F0702030302020204" pitchFamily="66" charset="0"/>
              </a:rPr>
              <a:t> does every calculation twice: a low-resolution </a:t>
            </a:r>
            <a:r>
              <a:rPr lang="en-US" altLang="en-US" sz="1600" dirty="0">
                <a:solidFill>
                  <a:srgbClr val="FF0000"/>
                </a:solidFill>
                <a:latin typeface="Comic Sans MS" panose="030F0702030302020204" pitchFamily="66" charset="0"/>
              </a:rPr>
              <a:t>exploratory stage</a:t>
            </a:r>
            <a:r>
              <a:rPr lang="en-US" altLang="en-US" sz="1600" dirty="0">
                <a:latin typeface="Comic Sans MS" panose="030F0702030302020204" pitchFamily="66" charset="0"/>
              </a:rPr>
              <a:t> and a high-resolution </a:t>
            </a:r>
            <a:r>
              <a:rPr lang="en-US" altLang="en-US" sz="1600" dirty="0">
                <a:solidFill>
                  <a:srgbClr val="FF0000"/>
                </a:solidFill>
                <a:latin typeface="Comic Sans MS" panose="030F0702030302020204" pitchFamily="66" charset="0"/>
              </a:rPr>
              <a:t>auto-refine stage</a:t>
            </a:r>
            <a:br>
              <a:rPr lang="en-US" altLang="en-US" sz="1600" dirty="0">
                <a:solidFill>
                  <a:srgbClr val="FF0000"/>
                </a:solidFill>
                <a:latin typeface="Comic Sans MS" panose="030F0702030302020204" pitchFamily="66" charset="0"/>
              </a:rPr>
            </a:br>
            <a:br>
              <a:rPr lang="en-US" altLang="en-US" sz="1600" dirty="0">
                <a:solidFill>
                  <a:srgbClr val="FF0000"/>
                </a:solidFill>
                <a:latin typeface="Comic Sans MS" panose="030F0702030302020204" pitchFamily="66" charset="0"/>
              </a:rPr>
            </a:br>
            <a:r>
              <a:rPr lang="en-US" altLang="en-US" sz="1600" dirty="0">
                <a:solidFill>
                  <a:schemeClr val="tx1"/>
                </a:solidFill>
                <a:latin typeface="Comic Sans MS" panose="030F0702030302020204" pitchFamily="66" charset="0"/>
              </a:rPr>
              <a:t>After the </a:t>
            </a:r>
            <a:r>
              <a:rPr lang="en-US" altLang="en-US" sz="1600" dirty="0">
                <a:solidFill>
                  <a:srgbClr val="FF0000"/>
                </a:solidFill>
                <a:latin typeface="Comic Sans MS" panose="030F0702030302020204" pitchFamily="66" charset="0"/>
              </a:rPr>
              <a:t>exploratory stage</a:t>
            </a:r>
            <a:r>
              <a:rPr lang="en-US" altLang="en-US" sz="1600" dirty="0">
                <a:solidFill>
                  <a:schemeClr val="tx1"/>
                </a:solidFill>
                <a:latin typeface="Comic Sans MS" panose="030F0702030302020204" pitchFamily="66" charset="0"/>
              </a:rPr>
              <a:t> </a:t>
            </a:r>
            <a:r>
              <a:rPr lang="en-US" altLang="en-US" sz="1600" dirty="0" err="1">
                <a:solidFill>
                  <a:schemeClr val="tx1"/>
                </a:solidFill>
                <a:latin typeface="Comic Sans MS" panose="030F0702030302020204" pitchFamily="66" charset="0"/>
              </a:rPr>
              <a:t>Perple_</a:t>
            </a:r>
            <a:r>
              <a:rPr lang="en-US" altLang="en-US" sz="1600" b="1" dirty="0" err="1">
                <a:solidFill>
                  <a:srgbClr val="7030A0"/>
                </a:solidFill>
                <a:latin typeface="Comic Sans MS" panose="030F0702030302020204" pitchFamily="66" charset="0"/>
              </a:rPr>
              <a:t>X</a:t>
            </a:r>
            <a:r>
              <a:rPr lang="en-US" altLang="en-US" sz="1600" b="1" dirty="0">
                <a:solidFill>
                  <a:srgbClr val="7030A0"/>
                </a:solidFill>
                <a:latin typeface="Comic Sans MS" panose="030F0702030302020204" pitchFamily="66" charset="0"/>
              </a:rPr>
              <a:t>:</a:t>
            </a:r>
            <a:r>
              <a:rPr lang="en-US" altLang="en-US" sz="1600" b="1" dirty="0">
                <a:solidFill>
                  <a:schemeClr val="tx1"/>
                </a:solidFill>
                <a:latin typeface="Comic Sans MS" panose="030F0702030302020204" pitchFamily="66" charset="0"/>
              </a:rPr>
              <a:t> </a:t>
            </a:r>
            <a:br>
              <a:rPr lang="en-US" altLang="en-US" sz="1600" b="1" dirty="0">
                <a:solidFill>
                  <a:schemeClr val="tx1"/>
                </a:solidFill>
                <a:latin typeface="Comic Sans MS" panose="030F0702030302020204" pitchFamily="66" charset="0"/>
              </a:rPr>
            </a:br>
            <a:br>
              <a:rPr lang="en-US" altLang="en-US" sz="1600" dirty="0">
                <a:solidFill>
                  <a:schemeClr val="tx1"/>
                </a:solidFill>
                <a:latin typeface="Comic Sans MS" panose="030F0702030302020204" pitchFamily="66" charset="0"/>
              </a:rPr>
            </a:br>
            <a:r>
              <a:rPr lang="en-US" altLang="en-US" sz="1600" dirty="0">
                <a:solidFill>
                  <a:schemeClr val="tx1"/>
                </a:solidFill>
                <a:latin typeface="Comic Sans MS" panose="030F0702030302020204" pitchFamily="66" charset="0"/>
              </a:rPr>
              <a:t>1) eliminates unstable solution models</a:t>
            </a:r>
            <a:br>
              <a:rPr lang="en-US" altLang="en-US" sz="1600" dirty="0">
                <a:solidFill>
                  <a:schemeClr val="tx1"/>
                </a:solidFill>
                <a:latin typeface="Comic Sans MS" panose="030F0702030302020204" pitchFamily="66" charset="0"/>
              </a:rPr>
            </a:br>
            <a:br>
              <a:rPr lang="en-US" altLang="en-US" sz="1600" dirty="0">
                <a:solidFill>
                  <a:schemeClr val="tx1"/>
                </a:solidFill>
                <a:latin typeface="Comic Sans MS" panose="030F0702030302020204" pitchFamily="66" charset="0"/>
              </a:rPr>
            </a:br>
            <a:r>
              <a:rPr lang="en-US" altLang="en-US" sz="1600" dirty="0">
                <a:solidFill>
                  <a:schemeClr val="tx1"/>
                </a:solidFill>
                <a:latin typeface="Comic Sans MS" panose="030F0702030302020204" pitchFamily="66" charset="0"/>
              </a:rPr>
              <a:t>2) restricts the compositional range of stable solution models</a:t>
            </a:r>
            <a:br>
              <a:rPr lang="en-US" altLang="en-US" sz="1600" dirty="0">
                <a:solidFill>
                  <a:schemeClr val="tx1"/>
                </a:solidFill>
                <a:latin typeface="Comic Sans MS" panose="030F0702030302020204" pitchFamily="66" charset="0"/>
              </a:rPr>
            </a:br>
            <a:br>
              <a:rPr lang="en-US" altLang="en-US" sz="1600" dirty="0">
                <a:solidFill>
                  <a:schemeClr val="tx1"/>
                </a:solidFill>
                <a:latin typeface="Comic Sans MS" panose="030F0702030302020204" pitchFamily="66" charset="0"/>
              </a:rPr>
            </a:br>
            <a:r>
              <a:rPr lang="en-US" altLang="en-US" sz="1600" dirty="0">
                <a:solidFill>
                  <a:schemeClr val="tx1"/>
                </a:solidFill>
                <a:latin typeface="Comic Sans MS" panose="030F0702030302020204" pitchFamily="66" charset="0"/>
              </a:rPr>
              <a:t>3) increases the resolution of the adaptive and gridded minimization schemes</a:t>
            </a:r>
            <a:r>
              <a:rPr lang="en-US" altLang="en-US" sz="1600" dirty="0">
                <a:solidFill>
                  <a:srgbClr val="FF0000"/>
                </a:solidFill>
                <a:latin typeface="Comic Sans MS" panose="030F0702030302020204" pitchFamily="66" charset="0"/>
              </a:rPr>
              <a:t>*</a:t>
            </a:r>
            <a:endParaRPr lang="en-US" altLang="en-US" sz="1600" b="1" dirty="0">
              <a:solidFill>
                <a:srgbClr val="FF0000"/>
              </a:solidFill>
              <a:latin typeface="Comic Sans MS" panose="030F0702030302020204" pitchFamily="66" charset="0"/>
            </a:endParaRPr>
          </a:p>
        </p:txBody>
      </p:sp>
      <p:sp>
        <p:nvSpPr>
          <p:cNvPr id="10" name="TextBox 6"/>
          <p:cNvSpPr txBox="1">
            <a:spLocks noChangeArrowheads="1"/>
          </p:cNvSpPr>
          <p:nvPr/>
        </p:nvSpPr>
        <p:spPr bwMode="auto">
          <a:xfrm>
            <a:off x="0" y="5440740"/>
            <a:ext cx="7924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 </a:t>
            </a:r>
            <a:r>
              <a:rPr lang="en-US" altLang="en-US" sz="1200" dirty="0" err="1"/>
              <a:t>auto_refine</a:t>
            </a:r>
            <a:r>
              <a:rPr lang="en-US" altLang="en-US" sz="1200" dirty="0"/>
              <a:t>, </a:t>
            </a:r>
            <a:r>
              <a:rPr lang="en-US" altLang="en-US" sz="1200" dirty="0" err="1"/>
              <a:t>reach_increment_switch</a:t>
            </a:r>
            <a:endParaRPr lang="en-US" altLang="en-US" sz="1200" dirty="0"/>
          </a:p>
          <a:p>
            <a:pPr eaLnBrk="1" hangingPunct="1"/>
            <a:endParaRPr lang="en-US" altLang="en-US" sz="1200" dirty="0"/>
          </a:p>
          <a:p>
            <a:pPr eaLnBrk="1" hangingPunct="1"/>
            <a:r>
              <a:rPr lang="en-US" altLang="en-US" sz="1200" dirty="0">
                <a:solidFill>
                  <a:srgbClr val="FF0000"/>
                </a:solidFill>
              </a:rPr>
              <a:t>*</a:t>
            </a:r>
            <a:r>
              <a:rPr lang="en-US" altLang="en-US" sz="1200" dirty="0"/>
              <a:t>the following options have different values for the exploratory and auto-refine stage: </a:t>
            </a:r>
            <a:r>
              <a:rPr lang="en-US" altLang="en-US" sz="1200" dirty="0" err="1"/>
              <a:t>initial_resolution</a:t>
            </a:r>
            <a:r>
              <a:rPr lang="en-US" altLang="en-US" sz="1200" dirty="0"/>
              <a:t>, </a:t>
            </a:r>
            <a:r>
              <a:rPr lang="en-US" altLang="en-US" sz="1200" dirty="0" err="1"/>
              <a:t>final_resolution</a:t>
            </a:r>
            <a:r>
              <a:rPr lang="en-US" altLang="en-US" sz="1200" dirty="0"/>
              <a:t>, </a:t>
            </a:r>
            <a:r>
              <a:rPr lang="en-US" altLang="en-US" sz="1200" dirty="0" err="1"/>
              <a:t>resolution_factor</a:t>
            </a:r>
            <a:r>
              <a:rPr lang="en-US" altLang="en-US" sz="1200" dirty="0"/>
              <a:t>, </a:t>
            </a:r>
            <a:r>
              <a:rPr lang="en-US" altLang="en-US" sz="1200" dirty="0" err="1"/>
              <a:t>refinement_points</a:t>
            </a:r>
            <a:r>
              <a:rPr lang="en-US" altLang="en-US" sz="1200" dirty="0"/>
              <a:t>, </a:t>
            </a:r>
            <a:r>
              <a:rPr lang="en-US" altLang="en-US" sz="1200" dirty="0" err="1"/>
              <a:t>reach_increment_switch</a:t>
            </a:r>
            <a:r>
              <a:rPr lang="en-US" altLang="en-US" sz="1200" dirty="0"/>
              <a:t>, </a:t>
            </a:r>
            <a:r>
              <a:rPr lang="en-US" altLang="en-US" sz="1200" dirty="0" err="1"/>
              <a:t>x_nodes</a:t>
            </a:r>
            <a:r>
              <a:rPr lang="en-US" altLang="en-US" sz="1200" dirty="0"/>
              <a:t>, </a:t>
            </a:r>
            <a:r>
              <a:rPr lang="en-US" altLang="en-US" sz="1200" dirty="0" err="1"/>
              <a:t>y_nodes</a:t>
            </a:r>
            <a:r>
              <a:rPr lang="en-US" altLang="en-US" sz="1200" dirty="0"/>
              <a:t>, 1d_path, </a:t>
            </a:r>
            <a:r>
              <a:rPr lang="en-US" altLang="en-US" sz="1200" dirty="0" err="1"/>
              <a:t>grid_levels</a:t>
            </a:r>
            <a:r>
              <a:rPr lang="en-US" altLang="en-US" sz="1200" dirty="0"/>
              <a:t> </a:t>
            </a:r>
          </a:p>
          <a:p>
            <a:pPr eaLnBrk="1" hangingPunct="1"/>
            <a:endParaRPr lang="en-US" altLang="en-US" sz="1200" dirty="0"/>
          </a:p>
          <a:p>
            <a:pPr eaLnBrk="1" hangingPunct="1"/>
            <a:r>
              <a:rPr lang="en-US" altLang="en-US" sz="1200" dirty="0"/>
              <a:t>See: www.perplex.ethz.ch/Perple_X_why_it_often_does_not_work.html</a:t>
            </a:r>
          </a:p>
          <a:p>
            <a:pPr eaLnBrk="1" hangingPunct="1"/>
            <a:endParaRPr lang="en-US" altLang="en-US" sz="1200" dirty="0"/>
          </a:p>
        </p:txBody>
      </p:sp>
    </p:spTree>
    <p:extLst>
      <p:ext uri="{BB962C8B-B14F-4D97-AF65-F5344CB8AC3E}">
        <p14:creationId xmlns:p14="http://schemas.microsoft.com/office/powerpoint/2010/main" val="149278230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4"/>
          <p:cNvSpPr txBox="1">
            <a:spLocks noChangeArrowheads="1"/>
          </p:cNvSpPr>
          <p:nvPr/>
        </p:nvSpPr>
        <p:spPr bwMode="auto">
          <a:xfrm>
            <a:off x="1905000" y="2616200"/>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Mineral Physics: </a:t>
            </a:r>
          </a:p>
          <a:p>
            <a:pPr eaLnBrk="1" hangingPunct="1"/>
            <a:r>
              <a:rPr lang="en-GB" altLang="en-US"/>
              <a:t>Mineral Properties</a:t>
            </a:r>
            <a:endParaRPr lang="en-US" altLang="en-US"/>
          </a:p>
        </p:txBody>
      </p:sp>
      <p:sp>
        <p:nvSpPr>
          <p:cNvPr id="99331" name="TextBox 7"/>
          <p:cNvSpPr txBox="1">
            <a:spLocks noChangeArrowheads="1"/>
          </p:cNvSpPr>
          <p:nvPr/>
        </p:nvSpPr>
        <p:spPr bwMode="auto">
          <a:xfrm>
            <a:off x="5486400" y="2616200"/>
            <a:ext cx="1793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Geophysics: </a:t>
            </a:r>
          </a:p>
          <a:p>
            <a:pPr eaLnBrk="1" hangingPunct="1"/>
            <a:r>
              <a:rPr lang="en-GB" altLang="en-US"/>
              <a:t>Earth Properties</a:t>
            </a:r>
            <a:endParaRPr lang="en-US" altLang="en-US"/>
          </a:p>
        </p:txBody>
      </p:sp>
      <p:cxnSp>
        <p:nvCxnSpPr>
          <p:cNvPr id="10" name="Straight Arrow Connector 9"/>
          <p:cNvCxnSpPr/>
          <p:nvPr/>
        </p:nvCxnSpPr>
        <p:spPr>
          <a:xfrm>
            <a:off x="4114800" y="2921000"/>
            <a:ext cx="9906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702" name="Title 10"/>
          <p:cNvSpPr>
            <a:spLocks noGrp="1"/>
          </p:cNvSpPr>
          <p:nvPr>
            <p:ph type="ctrTitle"/>
          </p:nvPr>
        </p:nvSpPr>
        <p:spPr>
          <a:xfrm>
            <a:off x="685800" y="1143000"/>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Linking Mineral Physics to Geophysics</a:t>
            </a:r>
            <a:br>
              <a:rPr lang="en-US" sz="1600" dirty="0">
                <a:solidFill>
                  <a:srgbClr val="000000"/>
                </a:solidFill>
                <a:latin typeface="Comic Sans MS" pitchFamily="66" charset="0"/>
                <a:ea typeface="+mn-ea"/>
                <a:cs typeface="+mn-cs"/>
              </a:rPr>
            </a:br>
            <a:br>
              <a:rPr lang="en-US" sz="1600" dirty="0">
                <a:solidFill>
                  <a:srgbClr val="000000"/>
                </a:solidFill>
                <a:latin typeface="Comic Sans MS" pitchFamily="66" charset="0"/>
                <a:ea typeface="+mn-ea"/>
                <a:cs typeface="+mn-cs"/>
              </a:rPr>
            </a:br>
            <a:endParaRPr lang="en-US" dirty="0"/>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685800" y="762000"/>
            <a:ext cx="7772400" cy="1470025"/>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Linking Mineral Physics and Geophysics</a:t>
            </a:r>
            <a:br>
              <a:rPr lang="en-US" kern="0" dirty="0">
                <a:ea typeface="+mj-ea"/>
                <a:cs typeface="+mj-cs"/>
              </a:rPr>
            </a:br>
            <a:endParaRPr lang="en-US" kern="0" dirty="0">
              <a:ea typeface="+mj-ea"/>
              <a:cs typeface="+mj-cs"/>
            </a:endParaRPr>
          </a:p>
        </p:txBody>
      </p:sp>
      <p:sp>
        <p:nvSpPr>
          <p:cNvPr id="4" name="Isosceles Triangle 3"/>
          <p:cNvSpPr/>
          <p:nvPr/>
        </p:nvSpPr>
        <p:spPr>
          <a:xfrm>
            <a:off x="3581400" y="2438400"/>
            <a:ext cx="1905000" cy="1447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0357" name="TextBox 4"/>
          <p:cNvSpPr txBox="1">
            <a:spLocks noChangeArrowheads="1"/>
          </p:cNvSpPr>
          <p:nvPr/>
        </p:nvSpPr>
        <p:spPr bwMode="auto">
          <a:xfrm>
            <a:off x="1905000" y="3886200"/>
            <a:ext cx="1965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Mineral Physics: </a:t>
            </a:r>
          </a:p>
          <a:p>
            <a:pPr eaLnBrk="1" hangingPunct="1"/>
            <a:r>
              <a:rPr lang="en-GB" altLang="en-US"/>
              <a:t>Mineral Properties</a:t>
            </a:r>
            <a:endParaRPr lang="en-US" altLang="en-US"/>
          </a:p>
        </p:txBody>
      </p:sp>
      <p:sp>
        <p:nvSpPr>
          <p:cNvPr id="100358" name="TextBox 5"/>
          <p:cNvSpPr txBox="1">
            <a:spLocks noChangeArrowheads="1"/>
          </p:cNvSpPr>
          <p:nvPr/>
        </p:nvSpPr>
        <p:spPr bwMode="auto">
          <a:xfrm>
            <a:off x="3711575" y="1752600"/>
            <a:ext cx="1698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GB" altLang="en-US"/>
              <a:t>Petrology: </a:t>
            </a:r>
          </a:p>
          <a:p>
            <a:pPr algn="ctr" eaLnBrk="1" hangingPunct="1"/>
            <a:r>
              <a:rPr lang="en-GB" altLang="en-US"/>
              <a:t>Rock Properties</a:t>
            </a:r>
            <a:endParaRPr lang="en-US" altLang="en-US"/>
          </a:p>
        </p:txBody>
      </p:sp>
      <p:sp>
        <p:nvSpPr>
          <p:cNvPr id="100359" name="TextBox 7"/>
          <p:cNvSpPr txBox="1">
            <a:spLocks noChangeArrowheads="1"/>
          </p:cNvSpPr>
          <p:nvPr/>
        </p:nvSpPr>
        <p:spPr bwMode="auto">
          <a:xfrm>
            <a:off x="5486400" y="3886200"/>
            <a:ext cx="17938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GB" altLang="en-US"/>
              <a:t>Geophysics: </a:t>
            </a:r>
          </a:p>
          <a:p>
            <a:pPr eaLnBrk="1" hangingPunct="1"/>
            <a:r>
              <a:rPr lang="en-GB" altLang="en-US"/>
              <a:t>Earth Properties</a:t>
            </a:r>
            <a:endParaRPr lang="en-US" altLang="en-US"/>
          </a:p>
        </p:txBody>
      </p:sp>
      <p:cxnSp>
        <p:nvCxnSpPr>
          <p:cNvPr id="12" name="Straight Arrow Connector 11"/>
          <p:cNvCxnSpPr/>
          <p:nvPr/>
        </p:nvCxnSpPr>
        <p:spPr>
          <a:xfrm rot="5400000" flipH="1" flipV="1">
            <a:off x="3390900" y="2781300"/>
            <a:ext cx="8382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6200000" flipH="1">
            <a:off x="4838700" y="2781300"/>
            <a:ext cx="8382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endParaRPr lang="en-US"/>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g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Rectangle 3"/>
          <p:cNvSpPr>
            <a:spLocks noGrp="1" noChangeArrowheads="1"/>
          </p:cNvSpPr>
          <p:nvPr>
            <p:ph type="title"/>
          </p:nvPr>
        </p:nvSpPr>
        <p:spPr>
          <a:xfrm>
            <a:off x="457200" y="274638"/>
            <a:ext cx="8229600" cy="563562"/>
          </a:xfrm>
        </p:spPr>
        <p:txBody>
          <a:bodyPr/>
          <a:lstStyle/>
          <a:p>
            <a:pPr eaLnBrk="1" hangingPunct="1"/>
            <a:r>
              <a:rPr lang="en-US" altLang="en-US" sz="1600">
                <a:solidFill>
                  <a:schemeClr val="tx1"/>
                </a:solidFill>
                <a:latin typeface="Comic Sans MS" panose="030F0702030302020204" pitchFamily="66" charset="0"/>
              </a:rPr>
              <a:t>The Non-Linear Phase Equilibrium Problem</a:t>
            </a:r>
          </a:p>
        </p:txBody>
      </p:sp>
      <p:pic>
        <p:nvPicPr>
          <p:cNvPr id="145412" name="Picture 4" descr="g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609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54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45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a:spLocks noGrp="1" noChangeArrowheads="1"/>
          </p:cNvSpPr>
          <p:nvPr>
            <p:ph type="ctrTitle"/>
          </p:nvPr>
        </p:nvSpPr>
        <p:spPr>
          <a:xfrm>
            <a:off x="685800" y="609600"/>
            <a:ext cx="7772400" cy="1470025"/>
          </a:xfrm>
          <a:noFill/>
        </p:spPr>
        <p:txBody>
          <a:bodyPr/>
          <a:lstStyle/>
          <a:p>
            <a:pPr eaLnBrk="1" hangingPunct="1">
              <a:spcBef>
                <a:spcPct val="50000"/>
              </a:spcBef>
            </a:pPr>
            <a:r>
              <a:rPr lang="en-US" altLang="en-US" sz="1600" b="1" dirty="0">
                <a:solidFill>
                  <a:schemeClr val="tx1"/>
                </a:solidFill>
                <a:latin typeface="Comic Sans MS" panose="030F0702030302020204" pitchFamily="66" charset="0"/>
              </a:rPr>
              <a:t>Constrained minimization can easily be used to treat path-dependent problems such as phase fractionation and reactive-transport</a:t>
            </a:r>
          </a:p>
        </p:txBody>
      </p:sp>
      <p:sp>
        <p:nvSpPr>
          <p:cNvPr id="83971" name="Text Box 3"/>
          <p:cNvSpPr txBox="1">
            <a:spLocks noChangeArrowheads="1"/>
          </p:cNvSpPr>
          <p:nvPr/>
        </p:nvSpPr>
        <p:spPr bwMode="auto">
          <a:xfrm>
            <a:off x="609600" y="1752600"/>
            <a:ext cx="7772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An Example: Subduction Zone Decarbonation (Connolly 2005</a:t>
            </a:r>
            <a:r>
              <a:rPr lang="en-US" altLang="en-US" dirty="0">
                <a:solidFill>
                  <a:srgbClr val="FF0000"/>
                </a:solidFill>
              </a:rPr>
              <a:t>*</a:t>
            </a:r>
            <a:r>
              <a:rPr lang="en-US" altLang="en-US" dirty="0"/>
              <a:t>)</a:t>
            </a:r>
          </a:p>
          <a:p>
            <a:pPr algn="ctr" eaLnBrk="1" hangingPunct="1">
              <a:spcBef>
                <a:spcPct val="50000"/>
              </a:spcBef>
            </a:pPr>
            <a:r>
              <a:rPr lang="en-US" altLang="en-US" dirty="0"/>
              <a:t>Closed system models suggest carbonates in slab </a:t>
            </a:r>
            <a:r>
              <a:rPr lang="en-US" altLang="en-US" dirty="0" err="1"/>
              <a:t>lithologies</a:t>
            </a:r>
            <a:r>
              <a:rPr lang="en-US" altLang="en-US" dirty="0"/>
              <a:t> remain stable beyond sub-arc depths (</a:t>
            </a:r>
            <a:r>
              <a:rPr lang="en-US" altLang="en-US" dirty="0" err="1"/>
              <a:t>Kerrick</a:t>
            </a:r>
            <a:r>
              <a:rPr lang="en-US" altLang="en-US" dirty="0"/>
              <a:t> &amp; Connolly, 1998, 2001a,b).</a:t>
            </a:r>
            <a:br>
              <a:rPr lang="en-US" altLang="en-US" dirty="0"/>
            </a:br>
            <a:br>
              <a:rPr lang="en-US" altLang="en-US" dirty="0"/>
            </a:br>
            <a:r>
              <a:rPr lang="en-US" altLang="en-US" dirty="0"/>
              <a:t>Would infiltration-driven decarbonation alter this conclusion? </a:t>
            </a:r>
          </a:p>
        </p:txBody>
      </p:sp>
      <p:sp>
        <p:nvSpPr>
          <p:cNvPr id="4" name="TextBox 6"/>
          <p:cNvSpPr txBox="1">
            <a:spLocks noChangeArrowheads="1"/>
          </p:cNvSpPr>
          <p:nvPr/>
        </p:nvSpPr>
        <p:spPr bwMode="auto">
          <a:xfrm>
            <a:off x="0" y="6364069"/>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sz="1200" dirty="0"/>
          </a:p>
          <a:p>
            <a:pPr eaLnBrk="1" hangingPunct="1"/>
            <a:r>
              <a:rPr lang="en-US" altLang="en-US" sz="1200" dirty="0">
                <a:solidFill>
                  <a:srgbClr val="FF0000"/>
                </a:solidFill>
              </a:rPr>
              <a:t>*</a:t>
            </a:r>
            <a:r>
              <a:rPr lang="en-US" altLang="en-US" sz="1200" dirty="0"/>
              <a:t>Input for this type of calculation is documented at: www.perplex.ethz.ch/Perple_X_FRAC2D.html</a:t>
            </a:r>
          </a:p>
          <a:p>
            <a:pPr eaLnBrk="1" hangingPunct="1"/>
            <a:endParaRPr lang="en-US" altLang="en-US" sz="1200" dirty="0"/>
          </a:p>
        </p:txBody>
      </p:sp>
    </p:spTree>
    <p:extLst>
      <p:ext uri="{BB962C8B-B14F-4D97-AF65-F5344CB8AC3E}">
        <p14:creationId xmlns:p14="http://schemas.microsoft.com/office/powerpoint/2010/main" val="155411647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ab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8213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slab_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86200"/>
            <a:ext cx="4818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95185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lab_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
            <a:ext cx="660241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24021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slab_flu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988" y="1876425"/>
            <a:ext cx="6297612"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7"/>
          <p:cNvSpPr>
            <a:spLocks noGrp="1" noChangeArrowheads="1"/>
          </p:cNvSpPr>
          <p:nvPr>
            <p:ph type="title"/>
          </p:nvPr>
        </p:nvSpPr>
        <p:spPr>
          <a:noFill/>
        </p:spPr>
        <p:txBody>
          <a:bodyPr/>
          <a:lstStyle/>
          <a:p>
            <a:pPr eaLnBrk="1" hangingPunct="1"/>
            <a:r>
              <a:rPr lang="en-US" altLang="en-US" sz="1600" b="1" dirty="0">
                <a:latin typeface="Comic Sans MS" panose="030F0702030302020204" pitchFamily="66" charset="0"/>
              </a:rPr>
              <a:t>Slab fluid composition and production</a:t>
            </a:r>
          </a:p>
        </p:txBody>
      </p:sp>
    </p:spTree>
    <p:extLst>
      <p:ext uri="{BB962C8B-B14F-4D97-AF65-F5344CB8AC3E}">
        <p14:creationId xmlns:p14="http://schemas.microsoft.com/office/powerpoint/2010/main" val="167120705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152400" y="228600"/>
            <a:ext cx="2819400" cy="715963"/>
          </a:xfrm>
          <a:noFill/>
        </p:spPr>
        <p:txBody>
          <a:bodyPr/>
          <a:lstStyle/>
          <a:p>
            <a:pPr eaLnBrk="1" hangingPunct="1"/>
            <a:r>
              <a:rPr lang="en-US" altLang="en-US" sz="1600" b="1" dirty="0">
                <a:latin typeface="Comic Sans MS" panose="030F0702030302020204" pitchFamily="66" charset="0"/>
              </a:rPr>
              <a:t>Slab Properties</a:t>
            </a:r>
          </a:p>
        </p:txBody>
      </p:sp>
      <p:pic>
        <p:nvPicPr>
          <p:cNvPr id="88067" name="Picture 4" descr="slab_propert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2" y="533400"/>
            <a:ext cx="5811838" cy="584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5"/>
          <p:cNvSpPr>
            <a:spLocks noChangeArrowheads="1"/>
          </p:cNvSpPr>
          <p:nvPr/>
        </p:nvSpPr>
        <p:spPr bwMode="auto">
          <a:xfrm>
            <a:off x="76200" y="1798638"/>
            <a:ext cx="2362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Is infiltration decarbonation important?</a:t>
            </a:r>
            <a:br>
              <a:rPr lang="en-US" altLang="en-US" dirty="0"/>
            </a:br>
            <a:r>
              <a:rPr lang="en-US" altLang="en-US" dirty="0"/>
              <a:t>No. </a:t>
            </a:r>
          </a:p>
          <a:p>
            <a:pPr algn="ctr" eaLnBrk="1" hangingPunct="1">
              <a:spcBef>
                <a:spcPct val="50000"/>
              </a:spcBef>
            </a:pPr>
            <a:endParaRPr lang="en-US" altLang="en-US" dirty="0"/>
          </a:p>
          <a:p>
            <a:pPr algn="ctr" eaLnBrk="1" hangingPunct="1">
              <a:spcBef>
                <a:spcPct val="50000"/>
              </a:spcBef>
            </a:pPr>
            <a:r>
              <a:rPr lang="en-US" altLang="en-US" dirty="0" err="1"/>
              <a:t>Taras</a:t>
            </a:r>
            <a:r>
              <a:rPr lang="en-US" altLang="en-US" dirty="0"/>
              <a:t> </a:t>
            </a:r>
            <a:r>
              <a:rPr lang="en-US" altLang="en-US" dirty="0" err="1"/>
              <a:t>Gerya</a:t>
            </a:r>
            <a:r>
              <a:rPr lang="en-US" altLang="en-US" dirty="0"/>
              <a:t> is probably right!</a:t>
            </a:r>
          </a:p>
        </p:txBody>
      </p:sp>
    </p:spTree>
    <p:extLst>
      <p:ext uri="{BB962C8B-B14F-4D97-AF65-F5344CB8AC3E}">
        <p14:creationId xmlns:p14="http://schemas.microsoft.com/office/powerpoint/2010/main" val="39804076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Grp="1" noChangeArrowheads="1"/>
          </p:cNvSpPr>
          <p:nvPr>
            <p:ph type="title"/>
          </p:nvPr>
        </p:nvSpPr>
        <p:spPr>
          <a:xfrm>
            <a:off x="762000" y="228600"/>
            <a:ext cx="7543800" cy="715963"/>
          </a:xfrm>
          <a:noFill/>
        </p:spPr>
        <p:txBody>
          <a:bodyPr/>
          <a:lstStyle/>
          <a:p>
            <a:pPr eaLnBrk="1" hangingPunct="1"/>
            <a:r>
              <a:rPr lang="en-US" altLang="en-US" sz="1600" b="1" dirty="0">
                <a:latin typeface="Comic Sans MS" panose="030F0702030302020204" pitchFamily="66" charset="0"/>
              </a:rPr>
              <a:t>What if you add electrolytes? Maybe… </a:t>
            </a:r>
          </a:p>
        </p:txBody>
      </p:sp>
      <p:sp>
        <p:nvSpPr>
          <p:cNvPr id="5" name="TextBox 6"/>
          <p:cNvSpPr txBox="1">
            <a:spLocks noChangeArrowheads="1"/>
          </p:cNvSpPr>
          <p:nvPr/>
        </p:nvSpPr>
        <p:spPr bwMode="auto">
          <a:xfrm>
            <a:off x="0" y="6211669"/>
            <a:ext cx="8001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sz="1200" dirty="0"/>
          </a:p>
          <a:p>
            <a:pPr eaLnBrk="1" hangingPunct="1"/>
            <a:r>
              <a:rPr lang="en-US" altLang="en-US" sz="1200" dirty="0">
                <a:solidFill>
                  <a:srgbClr val="FF0000"/>
                </a:solidFill>
              </a:rPr>
              <a:t>*</a:t>
            </a:r>
            <a:r>
              <a:rPr lang="en-US" altLang="en-US" sz="1200" dirty="0"/>
              <a:t>The input for this type of calculation, 0-D infiltration/fractionation, is at: www.perplex.ethz.ch/perplex_electrolyte.html#Files_for_Connolly_2018</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673" y="1219200"/>
            <a:ext cx="6644654" cy="3002286"/>
          </a:xfrm>
          <a:prstGeom prst="rect">
            <a:avLst/>
          </a:prstGeom>
        </p:spPr>
      </p:pic>
    </p:spTree>
    <p:extLst>
      <p:ext uri="{BB962C8B-B14F-4D97-AF65-F5344CB8AC3E}">
        <p14:creationId xmlns:p14="http://schemas.microsoft.com/office/powerpoint/2010/main" val="300569537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685800" y="533400"/>
            <a:ext cx="7772400" cy="1143000"/>
          </a:xfrm>
        </p:spPr>
        <p:txBody>
          <a:bodyPr/>
          <a:lstStyle/>
          <a:p>
            <a:pPr eaLnBrk="1" hangingPunct="1">
              <a:spcBef>
                <a:spcPct val="50000"/>
              </a:spcBef>
              <a:defRPr/>
            </a:pPr>
            <a:r>
              <a:rPr lang="en-US" sz="1600" b="1" dirty="0">
                <a:solidFill>
                  <a:srgbClr val="000000"/>
                </a:solidFill>
                <a:latin typeface="Comic Sans MS" panose="030F0702030302020204" pitchFamily="66" charset="0"/>
                <a:ea typeface="+mn-ea"/>
                <a:cs typeface="+mn-cs"/>
              </a:rPr>
              <a:t>Unconstrained Gibbs Energy Minimization (Connolly 1990)</a:t>
            </a:r>
            <a:r>
              <a:rPr lang="en-US" sz="1600" b="1" dirty="0">
                <a:solidFill>
                  <a:srgbClr val="FF0000"/>
                </a:solidFill>
                <a:latin typeface="Comic Sans MS" panose="030F0702030302020204" pitchFamily="66" charset="0"/>
                <a:ea typeface="+mn-ea"/>
                <a:cs typeface="+mn-cs"/>
              </a:rPr>
              <a:t>*</a:t>
            </a:r>
            <a:endParaRPr lang="en-US" b="1" dirty="0">
              <a:solidFill>
                <a:srgbClr val="FF0000"/>
              </a:solidFill>
            </a:endParaRPr>
          </a:p>
        </p:txBody>
      </p:sp>
      <p:sp>
        <p:nvSpPr>
          <p:cNvPr id="5" name="Text Box 5"/>
          <p:cNvSpPr txBox="1">
            <a:spLocks noChangeArrowheads="1"/>
          </p:cNvSpPr>
          <p:nvPr/>
        </p:nvSpPr>
        <p:spPr bwMode="auto">
          <a:xfrm>
            <a:off x="762000" y="2606674"/>
            <a:ext cx="7772400" cy="2803526"/>
          </a:xfrm>
          <a:prstGeom prst="rect">
            <a:avLst/>
          </a:prstGeom>
          <a:noFill/>
          <a:ln w="9525">
            <a:noFill/>
            <a:miter lim="800000"/>
            <a:headEnd/>
            <a:tailEnd/>
          </a:ln>
        </p:spPr>
        <p:txBody>
          <a:bodyPr anchor="ctr"/>
          <a:lstStyle/>
          <a:p>
            <a:pPr algn="ctr">
              <a:spcBef>
                <a:spcPct val="50000"/>
              </a:spcBef>
              <a:defRPr/>
            </a:pPr>
            <a:r>
              <a:rPr lang="en-US" kern="0" dirty="0">
                <a:solidFill>
                  <a:srgbClr val="FF0000"/>
                </a:solidFill>
                <a:ea typeface="+mj-ea"/>
                <a:cs typeface="+mj-cs"/>
              </a:rPr>
              <a:t>Key advantages:</a:t>
            </a:r>
          </a:p>
          <a:p>
            <a:pPr algn="ctr">
              <a:spcBef>
                <a:spcPct val="50000"/>
              </a:spcBef>
              <a:defRPr/>
            </a:pPr>
            <a:r>
              <a:rPr lang="en-US" kern="0" dirty="0"/>
              <a:t>No assumption of bulk equilibrium, complete solution models are not critical</a:t>
            </a:r>
          </a:p>
          <a:p>
            <a:pPr algn="ctr">
              <a:spcBef>
                <a:spcPct val="50000"/>
              </a:spcBef>
              <a:defRPr/>
            </a:pPr>
            <a:r>
              <a:rPr lang="en-US" kern="0" dirty="0"/>
              <a:t>Permits classical phase petrological phase diagram constructions: </a:t>
            </a:r>
            <a:r>
              <a:rPr lang="en-US" kern="0" dirty="0" err="1"/>
              <a:t>chemographic</a:t>
            </a:r>
            <a:r>
              <a:rPr lang="en-US" kern="0" dirty="0"/>
              <a:t> analysis, </a:t>
            </a:r>
            <a:r>
              <a:rPr lang="en-US" kern="0" dirty="0" err="1"/>
              <a:t>isopotential</a:t>
            </a:r>
            <a:r>
              <a:rPr lang="en-US" kern="0" dirty="0"/>
              <a:t> phase diagram sections, </a:t>
            </a:r>
            <a:r>
              <a:rPr lang="en-US" kern="0" dirty="0" err="1"/>
              <a:t>Schreinemakers</a:t>
            </a:r>
            <a:r>
              <a:rPr lang="en-US" kern="0" dirty="0"/>
              <a:t> projections </a:t>
            </a:r>
          </a:p>
          <a:p>
            <a:pPr algn="ctr">
              <a:spcBef>
                <a:spcPct val="50000"/>
              </a:spcBef>
              <a:defRPr/>
            </a:pPr>
            <a:r>
              <a:rPr lang="en-US" kern="0" dirty="0">
                <a:solidFill>
                  <a:srgbClr val="FF0000"/>
                </a:solidFill>
              </a:rPr>
              <a:t>Key disadvantages:</a:t>
            </a:r>
            <a:endParaRPr lang="en-US" kern="0" dirty="0"/>
          </a:p>
          <a:p>
            <a:pPr algn="ctr">
              <a:spcBef>
                <a:spcPct val="50000"/>
              </a:spcBef>
              <a:defRPr/>
            </a:pPr>
            <a:r>
              <a:rPr lang="en-US" kern="0" dirty="0"/>
              <a:t>Limited resolution, complexity</a:t>
            </a: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a:p>
            <a:pPr algn="ctr">
              <a:spcBef>
                <a:spcPct val="50000"/>
              </a:spcBef>
              <a:defRPr/>
            </a:pPr>
            <a:endParaRPr lang="en-US" kern="0" dirty="0">
              <a:ea typeface="+mj-ea"/>
              <a:cs typeface="+mj-cs"/>
            </a:endParaRPr>
          </a:p>
        </p:txBody>
      </p:sp>
      <p:sp>
        <p:nvSpPr>
          <p:cNvPr id="6" name="Text Box 5"/>
          <p:cNvSpPr txBox="1">
            <a:spLocks noChangeArrowheads="1"/>
          </p:cNvSpPr>
          <p:nvPr/>
        </p:nvSpPr>
        <p:spPr bwMode="auto">
          <a:xfrm>
            <a:off x="533400" y="1600200"/>
            <a:ext cx="7772400" cy="685800"/>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All possible compositions of the system are optimized simultaneously</a:t>
            </a:r>
          </a:p>
        </p:txBody>
      </p:sp>
      <p:sp>
        <p:nvSpPr>
          <p:cNvPr id="9" name="Title 10"/>
          <p:cNvSpPr txBox="1">
            <a:spLocks/>
          </p:cNvSpPr>
          <p:nvPr/>
        </p:nvSpPr>
        <p:spPr bwMode="auto">
          <a:xfrm>
            <a:off x="0" y="6400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spcBef>
                <a:spcPct val="50000"/>
              </a:spcBef>
              <a:defRPr/>
            </a:pPr>
            <a:r>
              <a:rPr lang="en-US" sz="1400" kern="0" dirty="0">
                <a:solidFill>
                  <a:srgbClr val="FF0000"/>
                </a:solidFill>
                <a:latin typeface="Comic Sans MS" panose="030F0702030302020204" pitchFamily="66" charset="0"/>
                <a:ea typeface="+mn-ea"/>
                <a:cs typeface="+mn-cs"/>
              </a:rPr>
              <a:t>*</a:t>
            </a:r>
            <a:r>
              <a:rPr lang="en-US" sz="1400" kern="0" dirty="0" err="1">
                <a:solidFill>
                  <a:schemeClr val="tx1"/>
                </a:solidFill>
                <a:latin typeface="Comic Sans MS" panose="030F0702030302020204" pitchFamily="66" charset="0"/>
                <a:ea typeface="+mn-ea"/>
                <a:cs typeface="+mn-cs"/>
              </a:rPr>
              <a:t>Perple_</a:t>
            </a:r>
            <a:r>
              <a:rPr lang="en-US" sz="1400" b="1" kern="0" dirty="0" err="1">
                <a:solidFill>
                  <a:srgbClr val="7030A0"/>
                </a:solidFill>
                <a:latin typeface="Comic Sans MS" panose="030F0702030302020204" pitchFamily="66" charset="0"/>
                <a:ea typeface="+mn-ea"/>
                <a:cs typeface="+mn-cs"/>
              </a:rPr>
              <a:t>X</a:t>
            </a:r>
            <a:r>
              <a:rPr lang="en-US" sz="1400" kern="0" dirty="0">
                <a:solidFill>
                  <a:schemeClr val="tx1"/>
                </a:solidFill>
                <a:latin typeface="Comic Sans MS" panose="030F0702030302020204" pitchFamily="66" charset="0"/>
                <a:ea typeface="+mn-ea"/>
                <a:cs typeface="+mn-cs"/>
              </a:rPr>
              <a:t> program CONVEX</a:t>
            </a:r>
            <a:endParaRPr lang="en-US" sz="1400" kern="0" dirty="0">
              <a:solidFill>
                <a:srgbClr val="FF0000"/>
              </a:solidFill>
            </a:endParaRPr>
          </a:p>
        </p:txBody>
      </p:sp>
    </p:spTree>
    <p:extLst>
      <p:ext uri="{BB962C8B-B14F-4D97-AF65-F5344CB8AC3E}">
        <p14:creationId xmlns:p14="http://schemas.microsoft.com/office/powerpoint/2010/main" val="866404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57200" y="5334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b="1" dirty="0"/>
              <a:t>The Linear </a:t>
            </a:r>
            <a:r>
              <a:rPr lang="en-US" altLang="en-US" b="1" dirty="0" err="1"/>
              <a:t>Convexhull</a:t>
            </a:r>
            <a:r>
              <a:rPr lang="en-US" altLang="en-US" b="1" dirty="0"/>
              <a:t> Problem</a:t>
            </a:r>
          </a:p>
        </p:txBody>
      </p:sp>
      <p:pic>
        <p:nvPicPr>
          <p:cNvPr id="4099" name="Picture 3" descr="cp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cp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cpd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cpd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1600200"/>
            <a:ext cx="3219450"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9"/>
          <p:cNvSpPr txBox="1">
            <a:spLocks noChangeArrowheads="1"/>
          </p:cNvSpPr>
          <p:nvPr/>
        </p:nvSpPr>
        <p:spPr bwMode="auto">
          <a:xfrm>
            <a:off x="3048000" y="507365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b="1"/>
              <a:t>A</a:t>
            </a:r>
            <a:endParaRPr lang="en-US" altLang="en-US"/>
          </a:p>
        </p:txBody>
      </p:sp>
      <p:sp>
        <p:nvSpPr>
          <p:cNvPr id="23560" name="Text Box 10"/>
          <p:cNvSpPr txBox="1">
            <a:spLocks noChangeArrowheads="1"/>
          </p:cNvSpPr>
          <p:nvPr/>
        </p:nvSpPr>
        <p:spPr bwMode="auto">
          <a:xfrm>
            <a:off x="5867400" y="5073650"/>
            <a:ext cx="381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b="1"/>
              <a:t>B</a:t>
            </a:r>
            <a:endParaRPr lang="en-US" altLang="en-US"/>
          </a:p>
        </p:txBody>
      </p:sp>
    </p:spTree>
    <p:extLst>
      <p:ext uri="{BB962C8B-B14F-4D97-AF65-F5344CB8AC3E}">
        <p14:creationId xmlns:p14="http://schemas.microsoft.com/office/powerpoint/2010/main" val="36852467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409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410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410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4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596758" y="381000"/>
            <a:ext cx="7772400" cy="32004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a:t>
            </a:r>
            <a:r>
              <a:rPr lang="en-US" sz="1600" b="1" dirty="0" err="1">
                <a:solidFill>
                  <a:srgbClr val="000000"/>
                </a:solidFill>
                <a:latin typeface="Comic Sans MS" pitchFamily="66" charset="0"/>
                <a:ea typeface="+mn-ea"/>
                <a:cs typeface="+mn-cs"/>
              </a:rPr>
              <a:t>Perple_</a:t>
            </a:r>
            <a:r>
              <a:rPr lang="en-US" sz="1600" b="1" dirty="0" err="1">
                <a:solidFill>
                  <a:srgbClr val="7030A0"/>
                </a:solidFill>
                <a:latin typeface="Comic Sans MS" pitchFamily="66" charset="0"/>
                <a:ea typeface="+mn-ea"/>
                <a:cs typeface="+mn-cs"/>
              </a:rPr>
              <a:t>X</a:t>
            </a:r>
            <a:r>
              <a:rPr lang="en-US" sz="1600" b="1" dirty="0">
                <a:solidFill>
                  <a:srgbClr val="000000"/>
                </a:solidFill>
                <a:latin typeface="Comic Sans MS" pitchFamily="66" charset="0"/>
                <a:ea typeface="+mn-ea"/>
                <a:cs typeface="+mn-cs"/>
              </a:rPr>
              <a:t> doing? </a:t>
            </a:r>
            <a:br>
              <a:rPr lang="en-US" sz="1600" dirty="0">
                <a:solidFill>
                  <a:srgbClr val="000000"/>
                </a:solidFill>
                <a:latin typeface="Comic Sans MS" panose="030F0702030302020204" pitchFamily="66" charset="0"/>
                <a:ea typeface="+mn-ea"/>
                <a:cs typeface="+mn-cs"/>
              </a:rPr>
            </a:b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Constrained </a:t>
            </a:r>
            <a:r>
              <a:rPr lang="en-US" sz="1600" dirty="0">
                <a:solidFill>
                  <a:srgbClr val="000000"/>
                </a:solidFill>
                <a:latin typeface="Comic Sans MS" panose="030F0702030302020204" pitchFamily="66" charset="0"/>
              </a:rPr>
              <a:t>Gibbs Energy Minimization</a:t>
            </a:r>
            <a:br>
              <a:rPr lang="en-US" sz="1600" dirty="0">
                <a:solidFill>
                  <a:srgbClr val="000000"/>
                </a:solidFill>
                <a:latin typeface="Comic Sans MS" panose="030F0702030302020204" pitchFamily="66" charset="0"/>
                <a:ea typeface="+mn-ea"/>
                <a:cs typeface="+mn-cs"/>
              </a:rPr>
            </a:br>
            <a:br>
              <a:rPr lang="en-US" sz="1600" dirty="0">
                <a:solidFill>
                  <a:srgbClr val="000000"/>
                </a:solidFill>
                <a:latin typeface="Comic Sans MS" panose="030F0702030302020204" pitchFamily="66" charset="0"/>
                <a:ea typeface="+mn-ea"/>
                <a:cs typeface="+mn-cs"/>
              </a:rPr>
            </a:br>
            <a:r>
              <a:rPr lang="en-US" sz="1600" dirty="0">
                <a:solidFill>
                  <a:srgbClr val="000000"/>
                </a:solidFill>
                <a:latin typeface="Comic Sans MS" panose="030F0702030302020204" pitchFamily="66" charset="0"/>
                <a:ea typeface="+mn-ea"/>
                <a:cs typeface="+mn-cs"/>
              </a:rPr>
              <a:t>Unconstrained Gibbs Energy Minimization</a:t>
            </a:r>
            <a:br>
              <a:rPr lang="en-US" sz="1600" dirty="0">
                <a:solidFill>
                  <a:srgbClr val="000000"/>
                </a:solidFill>
                <a:latin typeface="Comic Sans MS" panose="030F0702030302020204" pitchFamily="66" charset="0"/>
                <a:ea typeface="+mn-ea"/>
                <a:cs typeface="+mn-cs"/>
              </a:rPr>
            </a:br>
            <a:br>
              <a:rPr lang="en-US" sz="1600" dirty="0">
                <a:solidFill>
                  <a:srgbClr val="000000"/>
                </a:solidFill>
                <a:latin typeface="Comic Sans MS" panose="030F0702030302020204" pitchFamily="66" charset="0"/>
                <a:ea typeface="+mn-ea"/>
                <a:cs typeface="+mn-cs"/>
              </a:rPr>
            </a:br>
            <a:r>
              <a:rPr lang="en-US" sz="1600" dirty="0">
                <a:latin typeface="Comic Sans MS" panose="030F0702030302020204" pitchFamily="66" charset="0"/>
              </a:rPr>
              <a:t>Iteration, Iteration, and Iteration…</a:t>
            </a:r>
            <a:endParaRPr lang="en-US"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715962"/>
          </a:xfrm>
        </p:spPr>
        <p:txBody>
          <a:bodyPr/>
          <a:lstStyle/>
          <a:p>
            <a:pPr eaLnBrk="1" hangingPunct="1"/>
            <a:r>
              <a:rPr lang="en-US" altLang="en-US" sz="1600" b="1" dirty="0">
                <a:latin typeface="Comic Sans MS" panose="030F0702030302020204" pitchFamily="66" charset="0"/>
              </a:rPr>
              <a:t>The Linearized </a:t>
            </a:r>
            <a:r>
              <a:rPr lang="en-US" altLang="en-US" sz="1600" b="1" dirty="0" err="1">
                <a:latin typeface="Comic Sans MS" panose="030F0702030302020204" pitchFamily="66" charset="0"/>
              </a:rPr>
              <a:t>Convexhull</a:t>
            </a:r>
            <a:r>
              <a:rPr lang="en-US" altLang="en-US" sz="1600" b="1" dirty="0">
                <a:latin typeface="Comic Sans MS" panose="030F0702030302020204" pitchFamily="66" charset="0"/>
              </a:rPr>
              <a:t> Problem: “</a:t>
            </a:r>
            <a:r>
              <a:rPr lang="en-US" altLang="en-US" sz="1600" b="1" dirty="0" err="1">
                <a:latin typeface="Comic Sans MS" panose="030F0702030302020204" pitchFamily="66" charset="0"/>
              </a:rPr>
              <a:t>Pseudocompound</a:t>
            </a:r>
            <a:r>
              <a:rPr lang="en-US" altLang="en-US" sz="1600" b="1" dirty="0">
                <a:latin typeface="Comic Sans MS" panose="030F0702030302020204" pitchFamily="66" charset="0"/>
              </a:rPr>
              <a:t>” Approximation</a:t>
            </a:r>
          </a:p>
        </p:txBody>
      </p:sp>
      <p:sp>
        <p:nvSpPr>
          <p:cNvPr id="24579"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458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4581" name="Picture 9" descr="pseudo_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3" y="1466850"/>
            <a:ext cx="59451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Rectangle 12"/>
          <p:cNvSpPr>
            <a:spLocks noChangeArrowheads="1"/>
          </p:cNvSpPr>
          <p:nvPr/>
        </p:nvSpPr>
        <p:spPr bwMode="auto">
          <a:xfrm>
            <a:off x="0" y="6477000"/>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solidFill>
                  <a:schemeClr val="tx2"/>
                </a:solidFill>
              </a:rPr>
              <a:t>Connolly &amp; </a:t>
            </a:r>
            <a:r>
              <a:rPr lang="en-US" altLang="en-US" sz="1400" dirty="0" err="1">
                <a:solidFill>
                  <a:schemeClr val="tx2"/>
                </a:solidFill>
              </a:rPr>
              <a:t>Kerrick</a:t>
            </a:r>
            <a:r>
              <a:rPr lang="en-US" altLang="en-US" sz="1400" dirty="0">
                <a:solidFill>
                  <a:schemeClr val="tx2"/>
                </a:solidFill>
              </a:rPr>
              <a:t> 1987</a:t>
            </a:r>
          </a:p>
        </p:txBody>
      </p:sp>
      <p:grpSp>
        <p:nvGrpSpPr>
          <p:cNvPr id="2" name="Group 1"/>
          <p:cNvGrpSpPr/>
          <p:nvPr/>
        </p:nvGrpSpPr>
        <p:grpSpPr>
          <a:xfrm>
            <a:off x="2209800" y="1905000"/>
            <a:ext cx="2286000" cy="374650"/>
            <a:chOff x="3352800" y="2101850"/>
            <a:chExt cx="2286000" cy="374650"/>
          </a:xfrm>
        </p:grpSpPr>
        <p:sp>
          <p:nvSpPr>
            <p:cNvPr id="24583" name="Text Box 17"/>
            <p:cNvSpPr txBox="1">
              <a:spLocks noChangeArrowheads="1"/>
            </p:cNvSpPr>
            <p:nvPr/>
          </p:nvSpPr>
          <p:spPr bwMode="auto">
            <a:xfrm>
              <a:off x="3733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dirty="0" err="1">
                  <a:solidFill>
                    <a:schemeClr val="tx2"/>
                  </a:solidFill>
                </a:rPr>
                <a:t>Pseudocompounds</a:t>
              </a:r>
              <a:endParaRPr lang="en-US" altLang="en-US" dirty="0">
                <a:solidFill>
                  <a:schemeClr val="tx2"/>
                </a:solidFill>
              </a:endParaRPr>
            </a:p>
          </p:txBody>
        </p:sp>
        <p:sp>
          <p:nvSpPr>
            <p:cNvPr id="24584" name="Line 19"/>
            <p:cNvSpPr>
              <a:spLocks noChangeShapeType="1"/>
            </p:cNvSpPr>
            <p:nvPr/>
          </p:nvSpPr>
          <p:spPr bwMode="auto">
            <a:xfrm flipV="1">
              <a:off x="3352800" y="22479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585"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extLst>
      <p:ext uri="{BB962C8B-B14F-4D97-AF65-F5344CB8AC3E}">
        <p14:creationId xmlns:p14="http://schemas.microsoft.com/office/powerpoint/2010/main" val="32101502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274638"/>
            <a:ext cx="8229600" cy="715962"/>
          </a:xfrm>
        </p:spPr>
        <p:txBody>
          <a:bodyPr/>
          <a:lstStyle/>
          <a:p>
            <a:pPr eaLnBrk="1" hangingPunct="1"/>
            <a:r>
              <a:rPr lang="en-US" altLang="en-US" sz="1600" b="1" dirty="0">
                <a:latin typeface="Comic Sans MS" panose="030F0702030302020204" pitchFamily="66" charset="0"/>
              </a:rPr>
              <a:t>An Example: CAS after Berman &amp; Brown (1984)</a:t>
            </a:r>
          </a:p>
        </p:txBody>
      </p:sp>
      <p:sp>
        <p:nvSpPr>
          <p:cNvPr id="25603"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560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5605"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5606"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8675" y="1421219"/>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descr="CAS_mesh.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 y="1371600"/>
            <a:ext cx="44259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3">
            <a:extLst>
              <a:ext uri="{FF2B5EF4-FFF2-40B4-BE49-F238E27FC236}">
                <a16:creationId xmlns:a16="http://schemas.microsoft.com/office/drawing/2014/main" id="{775AE4D0-4825-44A0-B921-E173F61A3C0B}"/>
              </a:ext>
            </a:extLst>
          </p:cNvPr>
          <p:cNvSpPr txBox="1">
            <a:spLocks noChangeArrowheads="1"/>
          </p:cNvSpPr>
          <p:nvPr/>
        </p:nvSpPr>
        <p:spPr bwMode="auto">
          <a:xfrm>
            <a:off x="0" y="6396335"/>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plot on the right is the default plot from PSVDRAW, the plot on the left which shows the vertices of the </a:t>
            </a:r>
            <a:r>
              <a:rPr lang="en-US" altLang="en-US" sz="1200" dirty="0" err="1"/>
              <a:t>convexhull</a:t>
            </a:r>
            <a:r>
              <a:rPr lang="en-US" altLang="en-US" sz="1200" dirty="0"/>
              <a:t> (i.e., the stable </a:t>
            </a:r>
            <a:r>
              <a:rPr lang="en-US" altLang="en-US" sz="1200" dirty="0" err="1"/>
              <a:t>pseudocompounds</a:t>
            </a:r>
            <a:r>
              <a:rPr lang="en-US" altLang="en-US" sz="1200" dirty="0"/>
              <a:t>) is obtained from PSVDRAW, by modifying the default to plot “</a:t>
            </a:r>
            <a:r>
              <a:rPr lang="en-US" altLang="en-US" sz="1200" dirty="0" err="1"/>
              <a:t>tielines</a:t>
            </a:r>
            <a:r>
              <a:rPr lang="en-US" altLang="en-US" sz="1200" dirty="0"/>
              <a:t>”.</a:t>
            </a:r>
          </a:p>
        </p:txBody>
      </p:sp>
    </p:spTree>
    <p:extLst>
      <p:ext uri="{BB962C8B-B14F-4D97-AF65-F5344CB8AC3E}">
        <p14:creationId xmlns:p14="http://schemas.microsoft.com/office/powerpoint/2010/main" val="13564004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15962"/>
          </a:xfrm>
        </p:spPr>
        <p:txBody>
          <a:bodyPr/>
          <a:lstStyle/>
          <a:p>
            <a:pPr eaLnBrk="1" hangingPunct="1"/>
            <a:r>
              <a:rPr lang="en-US" altLang="en-US" sz="1600" b="1" dirty="0">
                <a:latin typeface="Comic Sans MS" panose="030F0702030302020204" pitchFamily="66" charset="0"/>
              </a:rPr>
              <a:t>Why is there a choice?</a:t>
            </a:r>
          </a:p>
        </p:txBody>
      </p:sp>
      <p:sp>
        <p:nvSpPr>
          <p:cNvPr id="29699"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970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9701"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9702"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CAS_gri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0"/>
            <a:ext cx="3898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12"/>
          <p:cNvSpPr>
            <a:spLocks noChangeArrowheads="1"/>
          </p:cNvSpPr>
          <p:nvPr/>
        </p:nvSpPr>
        <p:spPr bwMode="auto">
          <a:xfrm>
            <a:off x="5410200" y="1066800"/>
            <a:ext cx="2438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CONVEX - </a:t>
            </a:r>
            <a:r>
              <a:rPr lang="en-US" altLang="en-US" dirty="0" err="1">
                <a:solidFill>
                  <a:schemeClr val="tx2"/>
                </a:solidFill>
              </a:rPr>
              <a:t>Convexhull</a:t>
            </a:r>
            <a:endParaRPr lang="en-US" altLang="en-US" dirty="0">
              <a:solidFill>
                <a:schemeClr val="tx2"/>
              </a:solidFill>
            </a:endParaRPr>
          </a:p>
        </p:txBody>
      </p:sp>
      <p:sp>
        <p:nvSpPr>
          <p:cNvPr id="29705" name="Rectangle 12"/>
          <p:cNvSpPr>
            <a:spLocks noChangeArrowheads="1"/>
          </p:cNvSpPr>
          <p:nvPr/>
        </p:nvSpPr>
        <p:spPr bwMode="auto">
          <a:xfrm>
            <a:off x="533400" y="1066800"/>
            <a:ext cx="3429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VERTEX - Linear Programming</a:t>
            </a:r>
          </a:p>
        </p:txBody>
      </p:sp>
      <p:sp>
        <p:nvSpPr>
          <p:cNvPr id="10" name="TextBox 3">
            <a:extLst>
              <a:ext uri="{FF2B5EF4-FFF2-40B4-BE49-F238E27FC236}">
                <a16:creationId xmlns:a16="http://schemas.microsoft.com/office/drawing/2014/main" id="{C0F582E3-011B-4929-9B1D-FB001C93FFFD}"/>
              </a:ext>
            </a:extLst>
          </p:cNvPr>
          <p:cNvSpPr txBox="1">
            <a:spLocks noChangeArrowheads="1"/>
          </p:cNvSpPr>
          <p:nvPr/>
        </p:nvSpPr>
        <p:spPr bwMode="auto">
          <a:xfrm>
            <a:off x="0" y="6211669"/>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The plot on the right is the default plot from PSVDRAW, the plot on the left is obtained with PSSECT. Currently PSSECT offers no provision to transform the orthogonal compositional coordinates to the coordinate system of the equilateral triangle commonly used to represent ternary compositions.</a:t>
            </a:r>
          </a:p>
        </p:txBody>
      </p:sp>
    </p:spTree>
    <p:extLst>
      <p:ext uri="{BB962C8B-B14F-4D97-AF65-F5344CB8AC3E}">
        <p14:creationId xmlns:p14="http://schemas.microsoft.com/office/powerpoint/2010/main" val="3552678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50838"/>
            <a:ext cx="8229600" cy="715962"/>
          </a:xfrm>
        </p:spPr>
        <p:txBody>
          <a:bodyPr/>
          <a:lstStyle/>
          <a:p>
            <a:pPr eaLnBrk="1" hangingPunct="1"/>
            <a:r>
              <a:rPr lang="en-US" altLang="en-US" sz="1600" b="1" dirty="0">
                <a:latin typeface="Comic Sans MS" panose="030F0702030302020204" pitchFamily="66" charset="0"/>
              </a:rPr>
              <a:t>An Example: </a:t>
            </a:r>
            <a:r>
              <a:rPr lang="en-US" altLang="en-US" sz="1600" b="1" dirty="0" err="1">
                <a:latin typeface="Comic Sans MS" panose="030F0702030302020204" pitchFamily="66" charset="0"/>
              </a:rPr>
              <a:t>Schreinemakers</a:t>
            </a:r>
            <a:r>
              <a:rPr lang="en-US" altLang="en-US" sz="1600" b="1" dirty="0">
                <a:latin typeface="Comic Sans MS" panose="030F0702030302020204" pitchFamily="66" charset="0"/>
              </a:rPr>
              <a:t> Projection for C-saturated ultramafic rocks as a function of temperature and fluid composition</a:t>
            </a:r>
          </a:p>
        </p:txBody>
      </p:sp>
      <p:sp>
        <p:nvSpPr>
          <p:cNvPr id="25603"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560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5605"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0461" y="1524000"/>
            <a:ext cx="6319539" cy="4572000"/>
          </a:xfrm>
          <a:prstGeom prst="rect">
            <a:avLst/>
          </a:prstGeom>
        </p:spPr>
      </p:pic>
    </p:spTree>
    <p:extLst>
      <p:ext uri="{BB962C8B-B14F-4D97-AF65-F5344CB8AC3E}">
        <p14:creationId xmlns:p14="http://schemas.microsoft.com/office/powerpoint/2010/main" val="39616993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5F726-D581-4C0C-916D-450466FF62F3}"/>
              </a:ext>
            </a:extLst>
          </p:cNvPr>
          <p:cNvSpPr>
            <a:spLocks noGrp="1"/>
          </p:cNvSpPr>
          <p:nvPr>
            <p:ph type="title"/>
          </p:nvPr>
        </p:nvSpPr>
        <p:spPr>
          <a:xfrm>
            <a:off x="457200" y="2667000"/>
            <a:ext cx="8229600" cy="1146268"/>
          </a:xfrm>
        </p:spPr>
        <p:txBody>
          <a:bodyPr/>
          <a:lstStyle/>
          <a:p>
            <a:r>
              <a:rPr lang="en-US" sz="1800" b="1" dirty="0">
                <a:latin typeface="Comic Sans MS" panose="030F0702030302020204" pitchFamily="66" charset="0"/>
              </a:rPr>
              <a:t>A bit of “theory”</a:t>
            </a:r>
            <a:endParaRPr lang="en-CH" sz="1800" b="1" dirty="0">
              <a:latin typeface="Comic Sans MS" panose="030F0702030302020204" pitchFamily="66" charset="0"/>
            </a:endParaRPr>
          </a:p>
        </p:txBody>
      </p:sp>
    </p:spTree>
    <p:extLst>
      <p:ext uri="{BB962C8B-B14F-4D97-AF65-F5344CB8AC3E}">
        <p14:creationId xmlns:p14="http://schemas.microsoft.com/office/powerpoint/2010/main" val="13686488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723900" y="6858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a phase diagram?</a:t>
            </a:r>
            <a:endParaRPr lang="en-US" b="1" dirty="0"/>
          </a:p>
        </p:txBody>
      </p:sp>
      <p:sp>
        <p:nvSpPr>
          <p:cNvPr id="17411" name="TextBox 3"/>
          <p:cNvSpPr txBox="1">
            <a:spLocks noChangeArrowheads="1"/>
          </p:cNvSpPr>
          <p:nvPr/>
        </p:nvSpPr>
        <p:spPr bwMode="auto">
          <a:xfrm>
            <a:off x="227013" y="1676400"/>
            <a:ext cx="3811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A phase diagram is a (real or abstract) diagram that directly defines the </a:t>
            </a:r>
            <a:r>
              <a:rPr lang="en-US" altLang="en-US" dirty="0">
                <a:solidFill>
                  <a:srgbClr val="FF0000"/>
                </a:solidFill>
              </a:rPr>
              <a:t>relative amounts </a:t>
            </a:r>
            <a:r>
              <a:rPr lang="en-US" altLang="en-US" dirty="0"/>
              <a:t>and </a:t>
            </a:r>
            <a:r>
              <a:rPr lang="en-US" altLang="en-US" dirty="0">
                <a:solidFill>
                  <a:srgbClr val="FF0000"/>
                </a:solidFill>
              </a:rPr>
              <a:t>state</a:t>
            </a:r>
            <a:r>
              <a:rPr lang="en-US" altLang="en-US" dirty="0"/>
              <a:t> of the phases in a thermodynamic system</a:t>
            </a:r>
          </a:p>
        </p:txBody>
      </p:sp>
      <p:pic>
        <p:nvPicPr>
          <p:cNvPr id="17413" name="Picture 11" descr="C:\Documents and Settings\jamie\My Documents\talks\genova_2013\T-X_without_xtallization_p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C:\Documents and Settings\jamie\My Documents\talks\genova_2013\T-X_with_xtallization_p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C:\Documents and Settings\jamie\My Documents\talks\genova_2013\T-X_peritec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C:\Documents and Settings\jamie\My Documents\talks\genova_2013\T-X_azeotrop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C:\Documents and Settings\jamie\My Documents\talks\genova_2013\T-X_neg_azeotrop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C:\Documents and Settings\jamie\My Documents\talks\genova_2013\T-X_solv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84169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723900" y="1524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What is state?</a:t>
            </a:r>
            <a:endParaRPr lang="en-US" b="1" dirty="0"/>
          </a:p>
        </p:txBody>
      </p:sp>
      <p:sp>
        <p:nvSpPr>
          <p:cNvPr id="17411" name="TextBox 3"/>
          <p:cNvSpPr txBox="1">
            <a:spLocks noChangeArrowheads="1"/>
          </p:cNvSpPr>
          <p:nvPr/>
        </p:nvSpPr>
        <p:spPr bwMode="auto">
          <a:xfrm>
            <a:off x="255588" y="2819400"/>
            <a:ext cx="85359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t>There are two types of state variables</a:t>
            </a:r>
          </a:p>
        </p:txBody>
      </p:sp>
      <p:sp>
        <p:nvSpPr>
          <p:cNvPr id="11" name="TextBox 3"/>
          <p:cNvSpPr txBox="1">
            <a:spLocks noChangeArrowheads="1"/>
          </p:cNvSpPr>
          <p:nvPr/>
        </p:nvSpPr>
        <p:spPr bwMode="auto">
          <a:xfrm>
            <a:off x="252044" y="3352800"/>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rgbClr val="FF0000"/>
                </a:solidFill>
              </a:rPr>
              <a:t>Potential variables </a:t>
            </a:r>
            <a:r>
              <a:rPr lang="en-US" altLang="en-US" dirty="0"/>
              <a:t>- (P, T, chemical potentials</a:t>
            </a:r>
            <a:r>
              <a:rPr lang="en-US" altLang="en-US" dirty="0">
                <a:solidFill>
                  <a:srgbClr val="FF0000"/>
                </a:solidFill>
              </a:rPr>
              <a:t>*</a:t>
            </a:r>
            <a:r>
              <a:rPr lang="en-US" altLang="en-US" dirty="0"/>
              <a:t>) </a:t>
            </a:r>
            <a:r>
              <a:rPr lang="en-US" altLang="en-US" dirty="0">
                <a:solidFill>
                  <a:srgbClr val="FF0000"/>
                </a:solidFill>
              </a:rPr>
              <a:t>do not differ</a:t>
            </a:r>
            <a:r>
              <a:rPr lang="en-US" altLang="en-US" dirty="0"/>
              <a:t> among the coexisting phases of an equilibrium system</a:t>
            </a:r>
          </a:p>
        </p:txBody>
      </p:sp>
      <p:sp>
        <p:nvSpPr>
          <p:cNvPr id="12" name="TextBox 3"/>
          <p:cNvSpPr txBox="1">
            <a:spLocks noChangeArrowheads="1"/>
          </p:cNvSpPr>
          <p:nvPr/>
        </p:nvSpPr>
        <p:spPr bwMode="auto">
          <a:xfrm>
            <a:off x="762000" y="4038600"/>
            <a:ext cx="75965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rgbClr val="FF0000"/>
                </a:solidFill>
              </a:rPr>
              <a:t>Specific variables </a:t>
            </a:r>
            <a:r>
              <a:rPr lang="en-US" altLang="en-US" dirty="0"/>
              <a:t>- (s, v, chemical compositions) </a:t>
            </a:r>
            <a:r>
              <a:rPr lang="en-US" altLang="en-US" dirty="0">
                <a:solidFill>
                  <a:srgbClr val="FF0000"/>
                </a:solidFill>
              </a:rPr>
              <a:t>differ</a:t>
            </a:r>
            <a:r>
              <a:rPr lang="en-US" altLang="en-US" dirty="0"/>
              <a:t> among the coexisting phases of an equilibrium system</a:t>
            </a:r>
          </a:p>
        </p:txBody>
      </p:sp>
      <p:sp>
        <p:nvSpPr>
          <p:cNvPr id="13" name="TextBox 3"/>
          <p:cNvSpPr txBox="1">
            <a:spLocks noChangeArrowheads="1"/>
          </p:cNvSpPr>
          <p:nvPr/>
        </p:nvSpPr>
        <p:spPr bwMode="auto">
          <a:xfrm>
            <a:off x="228600" y="990600"/>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State is the thermal, mechanical, and chemical configuration of matter without regard to its size (extent)</a:t>
            </a:r>
          </a:p>
        </p:txBody>
      </p:sp>
      <p:sp>
        <p:nvSpPr>
          <p:cNvPr id="14" name="TextBox 3"/>
          <p:cNvSpPr txBox="1">
            <a:spLocks noChangeArrowheads="1"/>
          </p:cNvSpPr>
          <p:nvPr/>
        </p:nvSpPr>
        <p:spPr bwMode="auto">
          <a:xfrm>
            <a:off x="228600" y="1676400"/>
            <a:ext cx="85359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In a system with k chemical kinds of mass, there are k+2 independent thermodynamic variables, but there are only k+1 independent state variables </a:t>
            </a:r>
          </a:p>
        </p:txBody>
      </p:sp>
      <p:sp>
        <p:nvSpPr>
          <p:cNvPr id="8" name="TextBox 3"/>
          <p:cNvSpPr txBox="1">
            <a:spLocks noChangeArrowheads="1"/>
          </p:cNvSpPr>
          <p:nvPr/>
        </p:nvSpPr>
        <p:spPr bwMode="auto">
          <a:xfrm>
            <a:off x="723900" y="5181600"/>
            <a:ext cx="7886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t>The state of a p-phase system is only defined in a phase diagram with n ≥ p-1 specific variables</a:t>
            </a:r>
          </a:p>
        </p:txBody>
      </p:sp>
      <p:sp>
        <p:nvSpPr>
          <p:cNvPr id="9" name="TextBox 3">
            <a:extLst>
              <a:ext uri="{FF2B5EF4-FFF2-40B4-BE49-F238E27FC236}">
                <a16:creationId xmlns:a16="http://schemas.microsoft.com/office/drawing/2014/main" id="{11C4D5E8-0DBA-476B-9161-131E5B08FE41}"/>
              </a:ext>
            </a:extLst>
          </p:cNvPr>
          <p:cNvSpPr txBox="1">
            <a:spLocks noChangeArrowheads="1"/>
          </p:cNvSpPr>
          <p:nvPr/>
        </p:nvSpPr>
        <p:spPr bwMode="auto">
          <a:xfrm>
            <a:off x="0" y="6223337"/>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solidFill>
                  <a:srgbClr val="FF0000"/>
                </a:solidFill>
              </a:rPr>
              <a:t>*</a:t>
            </a:r>
            <a:r>
              <a:rPr lang="en-US" altLang="en-US" sz="1200" dirty="0"/>
              <a:t>Variables such as the composition of a phase (e.g., X</a:t>
            </a:r>
            <a:r>
              <a:rPr lang="en-US" altLang="en-US" sz="1200" baseline="-25000" dirty="0"/>
              <a:t>CO2</a:t>
            </a:r>
            <a:r>
              <a:rPr lang="en-US" altLang="en-US" sz="1200" dirty="0"/>
              <a:t> in binary H2O-CO2 fluids) or the properties of a hypothetical species (e.g., f</a:t>
            </a:r>
            <a:r>
              <a:rPr lang="en-US" altLang="en-US" sz="1200" baseline="-25000" dirty="0"/>
              <a:t>O2</a:t>
            </a:r>
            <a:r>
              <a:rPr lang="en-US" altLang="en-US" sz="1200" dirty="0"/>
              <a:t>, E</a:t>
            </a:r>
            <a:r>
              <a:rPr lang="en-US" altLang="en-US" sz="1200" baseline="-25000" dirty="0"/>
              <a:t>h</a:t>
            </a:r>
            <a:r>
              <a:rPr lang="en-US" altLang="en-US" sz="1200" dirty="0"/>
              <a:t>, p</a:t>
            </a:r>
            <a:r>
              <a:rPr lang="en-US" altLang="en-US" sz="1200" baseline="-25000" dirty="0"/>
              <a:t>H</a:t>
            </a:r>
            <a:r>
              <a:rPr lang="en-US" altLang="en-US" sz="1200" dirty="0"/>
              <a:t>, </a:t>
            </a:r>
            <a:r>
              <a:rPr lang="en-US" altLang="en-US" sz="1200" dirty="0" err="1"/>
              <a:t>etc</a:t>
            </a:r>
            <a:r>
              <a:rPr lang="en-US" altLang="en-US" sz="1200" dirty="0"/>
              <a:t>) are an indirect means of specifying chemical potentials. They are therefore classified as potential variables (Connolly 1990, Connolly &amp; </a:t>
            </a:r>
            <a:r>
              <a:rPr lang="en-US" altLang="en-US" sz="1200" dirty="0" err="1"/>
              <a:t>Petrini</a:t>
            </a:r>
            <a:r>
              <a:rPr lang="en-US" altLang="en-US" sz="1200" dirty="0"/>
              <a:t> 2002).</a:t>
            </a:r>
          </a:p>
          <a:p>
            <a:pPr algn="ctr" eaLnBrk="1" hangingPunct="1"/>
            <a:endParaRPr lang="en-US" altLang="en-US" sz="1200" dirty="0"/>
          </a:p>
          <a:p>
            <a:pPr algn="ctr" eaLnBrk="1" hangingPunct="1"/>
            <a:r>
              <a:rPr lang="en-US" altLang="en-US" sz="1200" dirty="0"/>
              <a:t>compositions of a phase, activities, </a:t>
            </a:r>
            <a:r>
              <a:rPr lang="en-US" altLang="en-US" sz="1200" dirty="0" err="1"/>
              <a:t>fugacities</a:t>
            </a:r>
            <a:endParaRPr lang="en-US" altLang="en-US" sz="1200" dirty="0"/>
          </a:p>
        </p:txBody>
      </p:sp>
    </p:spTree>
    <p:extLst>
      <p:ext uri="{BB962C8B-B14F-4D97-AF65-F5344CB8AC3E}">
        <p14:creationId xmlns:p14="http://schemas.microsoft.com/office/powerpoint/2010/main" val="58018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p:bldP spid="11" grpId="0"/>
      <p:bldP spid="12"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609600" y="76201"/>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Thermodynamic and Phase Diagram Variables*</a:t>
            </a:r>
            <a:endParaRPr lang="en-US" b="1" dirty="0"/>
          </a:p>
        </p:txBody>
      </p:sp>
      <p:graphicFrame>
        <p:nvGraphicFramePr>
          <p:cNvPr id="18435" name="Object 2"/>
          <p:cNvGraphicFramePr>
            <a:graphicFrameLocks noChangeAspect="1"/>
          </p:cNvGraphicFramePr>
          <p:nvPr/>
        </p:nvGraphicFramePr>
        <p:xfrm>
          <a:off x="228600" y="990600"/>
          <a:ext cx="8812213" cy="5697538"/>
        </p:xfrm>
        <a:graphic>
          <a:graphicData uri="http://schemas.openxmlformats.org/presentationml/2006/ole">
            <mc:AlternateContent xmlns:mc="http://schemas.openxmlformats.org/markup-compatibility/2006">
              <mc:Choice xmlns:v="urn:schemas-microsoft-com:vml" Requires="v">
                <p:oleObj spid="_x0000_s232461" name="Document" r:id="rId4" imgW="8812848" imgH="5697433" progId="Word.Document.12">
                  <p:embed/>
                </p:oleObj>
              </mc:Choice>
              <mc:Fallback>
                <p:oleObj name="Document" r:id="rId4" imgW="8812848" imgH="5697433" progId="Word.Document.12">
                  <p:embed/>
                  <p:pic>
                    <p:nvPicPr>
                      <p:cNvPr id="1843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990600"/>
                        <a:ext cx="8812213" cy="569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12">
            <a:extLst>
              <a:ext uri="{FF2B5EF4-FFF2-40B4-BE49-F238E27FC236}">
                <a16:creationId xmlns:a16="http://schemas.microsoft.com/office/drawing/2014/main" id="{64033073-D660-4CA9-9363-C6A7C00EF4EA}"/>
              </a:ext>
            </a:extLst>
          </p:cNvPr>
          <p:cNvSpPr>
            <a:spLocks noChangeArrowheads="1"/>
          </p:cNvSpPr>
          <p:nvPr/>
        </p:nvSpPr>
        <p:spPr bwMode="auto">
          <a:xfrm>
            <a:off x="0" y="6477000"/>
            <a:ext cx="82296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sz="1400" dirty="0">
                <a:solidFill>
                  <a:srgbClr val="000000"/>
                </a:solidFill>
              </a:rPr>
              <a:t>*…,Tisza 1966, Callen 1981, </a:t>
            </a:r>
            <a:r>
              <a:rPr lang="en-US" sz="1400" dirty="0" err="1">
                <a:solidFill>
                  <a:srgbClr val="000000"/>
                </a:solidFill>
              </a:rPr>
              <a:t>Hillert</a:t>
            </a:r>
            <a:r>
              <a:rPr lang="en-US" sz="1400" dirty="0">
                <a:solidFill>
                  <a:srgbClr val="000000"/>
                </a:solidFill>
              </a:rPr>
              <a:t> 1986, …, </a:t>
            </a:r>
            <a:r>
              <a:rPr lang="en-US" altLang="en-US" sz="1400" dirty="0">
                <a:solidFill>
                  <a:schemeClr val="tx2"/>
                </a:solidFill>
              </a:rPr>
              <a:t>Connolly 1990, …</a:t>
            </a:r>
          </a:p>
        </p:txBody>
      </p:sp>
    </p:spTree>
    <p:extLst>
      <p:ext uri="{BB962C8B-B14F-4D97-AF65-F5344CB8AC3E}">
        <p14:creationId xmlns:p14="http://schemas.microsoft.com/office/powerpoint/2010/main" val="122770670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0"/>
            <a:ext cx="8229600" cy="1143000"/>
          </a:xfrm>
        </p:spPr>
        <p:txBody>
          <a:bodyPr/>
          <a:lstStyle/>
          <a:p>
            <a:pPr eaLnBrk="1" hangingPunct="1"/>
            <a:r>
              <a:rPr lang="en-US" altLang="en-US" sz="1600" b="1" dirty="0">
                <a:latin typeface="Comic Sans MS" panose="030F0702030302020204" pitchFamily="66" charset="0"/>
              </a:rPr>
              <a:t>Variable Choices</a:t>
            </a:r>
          </a:p>
        </p:txBody>
      </p:sp>
      <p:graphicFrame>
        <p:nvGraphicFramePr>
          <p:cNvPr id="6" name="Table Placeholder 5"/>
          <p:cNvGraphicFramePr>
            <a:graphicFrameLocks noGrp="1"/>
          </p:cNvGraphicFramePr>
          <p:nvPr>
            <p:ph type="tbl" idx="1"/>
            <p:extLst>
              <p:ext uri="{D42A27DB-BD31-4B8C-83A1-F6EECF244321}">
                <p14:modId xmlns:p14="http://schemas.microsoft.com/office/powerpoint/2010/main" val="2319888995"/>
              </p:ext>
            </p:extLst>
          </p:nvPr>
        </p:nvGraphicFramePr>
        <p:xfrm>
          <a:off x="1828800" y="990600"/>
          <a:ext cx="5334000" cy="1524000"/>
        </p:xfrm>
        <a:graphic>
          <a:graphicData uri="http://schemas.openxmlformats.org/drawingml/2006/table">
            <a:tbl>
              <a:tblPr firstRow="1">
                <a:tableStyleId>{5C22544A-7EE6-4342-B048-85BDC9FD1C3A}</a:tableStyleId>
              </a:tblPr>
              <a:tblGrid>
                <a:gridCol w="1159564">
                  <a:extLst>
                    <a:ext uri="{9D8B030D-6E8A-4147-A177-3AD203B41FA5}">
                      <a16:colId xmlns:a16="http://schemas.microsoft.com/office/drawing/2014/main" val="20000"/>
                    </a:ext>
                  </a:extLst>
                </a:gridCol>
                <a:gridCol w="2129736">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484263">
                <a:tc>
                  <a:txBody>
                    <a:bodyPr/>
                    <a:lstStyle/>
                    <a:p>
                      <a:endParaRPr lang="en-US" sz="1400" dirty="0">
                        <a:latin typeface="Comic Sans MS" pitchFamily="66" charset="0"/>
                      </a:endParaRP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Environment/Intensive</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System/Extensive</a:t>
                      </a:r>
                    </a:p>
                  </a:txBody>
                  <a:tcPr marT="45726" marB="45726"/>
                </a:tc>
                <a:extLst>
                  <a:ext uri="{0D108BD9-81ED-4DB2-BD59-A6C34878D82A}">
                    <a16:rowId xmlns:a16="http://schemas.microsoft.com/office/drawing/2014/main" val="10000"/>
                  </a:ext>
                </a:extLst>
              </a:tr>
              <a:tr h="346579">
                <a:tc>
                  <a:txBody>
                    <a:bodyPr/>
                    <a:lstStyle/>
                    <a:p>
                      <a:r>
                        <a:rPr lang="en-US" sz="1400" dirty="0">
                          <a:latin typeface="Comic Sans MS" pitchFamily="66" charset="0"/>
                        </a:rPr>
                        <a:t>Thermal</a:t>
                      </a:r>
                    </a:p>
                  </a:txBody>
                  <a:tcPr marT="45726" marB="45726"/>
                </a:tc>
                <a:tc>
                  <a:txBody>
                    <a:bodyPr/>
                    <a:lstStyle/>
                    <a:p>
                      <a:r>
                        <a:rPr lang="en-US" sz="1400" dirty="0">
                          <a:latin typeface="Comic Sans MS" pitchFamily="66" charset="0"/>
                        </a:rPr>
                        <a:t>T (</a:t>
                      </a:r>
                      <a:r>
                        <a:rPr lang="en-US" sz="1400" dirty="0" err="1">
                          <a:latin typeface="Comic Sans MS" pitchFamily="66" charset="0"/>
                        </a:rPr>
                        <a:t>diathermal</a:t>
                      </a:r>
                      <a:r>
                        <a:rPr lang="en-US" sz="1400" dirty="0">
                          <a:latin typeface="Comic Sans MS" pitchFamily="66" charset="0"/>
                        </a:rPr>
                        <a:t>)</a:t>
                      </a:r>
                    </a:p>
                  </a:txBody>
                  <a:tcPr marT="45726" marB="45726"/>
                </a:tc>
                <a:tc>
                  <a:txBody>
                    <a:bodyPr/>
                    <a:lstStyle/>
                    <a:p>
                      <a:r>
                        <a:rPr lang="en-US" sz="1400" dirty="0">
                          <a:latin typeface="Comic Sans MS" pitchFamily="66" charset="0"/>
                        </a:rPr>
                        <a:t>s</a:t>
                      </a:r>
                      <a:r>
                        <a:rPr lang="en-US" sz="1400" baseline="0" dirty="0">
                          <a:latin typeface="Comic Sans MS" pitchFamily="66" charset="0"/>
                        </a:rPr>
                        <a:t> (adiabatic)</a:t>
                      </a:r>
                      <a:endParaRPr lang="en-US" sz="1400" dirty="0">
                        <a:latin typeface="Comic Sans MS" pitchFamily="66" charset="0"/>
                      </a:endParaRPr>
                    </a:p>
                  </a:txBody>
                  <a:tcPr marT="45726" marB="45726"/>
                </a:tc>
                <a:extLst>
                  <a:ext uri="{0D108BD9-81ED-4DB2-BD59-A6C34878D82A}">
                    <a16:rowId xmlns:a16="http://schemas.microsoft.com/office/drawing/2014/main" val="10001"/>
                  </a:ext>
                </a:extLst>
              </a:tr>
              <a:tr h="346579">
                <a:tc>
                  <a:txBody>
                    <a:bodyPr/>
                    <a:lstStyle/>
                    <a:p>
                      <a:r>
                        <a:rPr lang="en-US" sz="1400" dirty="0">
                          <a:latin typeface="Comic Sans MS" pitchFamily="66" charset="0"/>
                        </a:rPr>
                        <a:t>Mechanical</a:t>
                      </a:r>
                    </a:p>
                  </a:txBody>
                  <a:tcPr marT="45726" marB="45726"/>
                </a:tc>
                <a:tc>
                  <a:txBody>
                    <a:bodyPr/>
                    <a:lstStyle/>
                    <a:p>
                      <a:r>
                        <a:rPr lang="en-US" sz="1400" dirty="0">
                          <a:latin typeface="Comic Sans MS" pitchFamily="66" charset="0"/>
                        </a:rPr>
                        <a:t>P (inviscid)</a:t>
                      </a:r>
                    </a:p>
                  </a:txBody>
                  <a:tcPr marT="45726" marB="45726"/>
                </a:tc>
                <a:tc>
                  <a:txBody>
                    <a:bodyPr/>
                    <a:lstStyle/>
                    <a:p>
                      <a:r>
                        <a:rPr lang="en-US" sz="1400" dirty="0">
                          <a:latin typeface="Comic Sans MS" pitchFamily="66" charset="0"/>
                        </a:rPr>
                        <a:t>v (isochoric)</a:t>
                      </a:r>
                    </a:p>
                  </a:txBody>
                  <a:tcPr marT="45726" marB="45726"/>
                </a:tc>
                <a:extLst>
                  <a:ext uri="{0D108BD9-81ED-4DB2-BD59-A6C34878D82A}">
                    <a16:rowId xmlns:a16="http://schemas.microsoft.com/office/drawing/2014/main" val="10002"/>
                  </a:ext>
                </a:extLst>
              </a:tr>
              <a:tr h="346579">
                <a:tc>
                  <a:txBody>
                    <a:bodyPr/>
                    <a:lstStyle/>
                    <a:p>
                      <a:r>
                        <a:rPr lang="en-US" sz="1400" dirty="0">
                          <a:latin typeface="Comic Sans MS" pitchFamily="66" charset="0"/>
                        </a:rPr>
                        <a:t>Chemical </a:t>
                      </a:r>
                    </a:p>
                  </a:txBody>
                  <a:tcPr marT="45726" marB="45726"/>
                </a:tc>
                <a:tc>
                  <a:txBody>
                    <a:bodyPr/>
                    <a:lstStyle/>
                    <a:p>
                      <a:r>
                        <a:rPr lang="en-US" sz="1400" dirty="0">
                          <a:latin typeface="Symbol" pitchFamily="18" charset="2"/>
                        </a:rPr>
                        <a:t>m</a:t>
                      </a:r>
                      <a:r>
                        <a:rPr lang="en-US" sz="1400" dirty="0">
                          <a:latin typeface="Comic Sans MS" pitchFamily="66" charset="0"/>
                        </a:rPr>
                        <a:t> (mobile)</a:t>
                      </a:r>
                    </a:p>
                  </a:txBody>
                  <a:tcPr marT="45726" marB="45726"/>
                </a:tc>
                <a:tc>
                  <a:txBody>
                    <a:bodyPr/>
                    <a:lstStyle/>
                    <a:p>
                      <a:r>
                        <a:rPr lang="en-US" sz="1400" dirty="0">
                          <a:latin typeface="Comic Sans MS" pitchFamily="66" charset="0"/>
                        </a:rPr>
                        <a:t>M (inert)</a:t>
                      </a:r>
                    </a:p>
                  </a:txBody>
                  <a:tcPr marT="45726" marB="45726"/>
                </a:tc>
                <a:extLst>
                  <a:ext uri="{0D108BD9-81ED-4DB2-BD59-A6C34878D82A}">
                    <a16:rowId xmlns:a16="http://schemas.microsoft.com/office/drawing/2014/main" val="10003"/>
                  </a:ext>
                </a:extLst>
              </a:tr>
            </a:tbl>
          </a:graphicData>
        </a:graphic>
      </p:graphicFrame>
      <p:pic>
        <p:nvPicPr>
          <p:cNvPr id="98329" name="Picture 6" descr="Khorzhinski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2895600"/>
            <a:ext cx="5916612"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A6326F3D-CF4B-4AFC-A9B3-226FC3528C93}"/>
              </a:ext>
            </a:extLst>
          </p:cNvPr>
          <p:cNvSpPr txBox="1">
            <a:spLocks noChangeArrowheads="1"/>
          </p:cNvSpPr>
          <p:nvPr/>
        </p:nvSpPr>
        <p:spPr bwMode="auto">
          <a:xfrm>
            <a:off x="0" y="5625405"/>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Phase diagrams are most useful when the variables of the phase diagram correspond to the determinative variables of the physicochemical system of interest. The observation of a phase assemblage that corresponds to an indefinite state (i.e., a heterogeneous reaction) in a phase diagram indicates that the variables of the phase diagram do not correspond to the determinative variables of the system. E.g., observation of the equilibrium assemblage kyanite + andalusite indicates that pressure and temperature cannot have been truly determinative variables, i.e., the reaction kyanite = andalusite must have influenced (aka buffered) pressure and/or temperature.</a:t>
            </a:r>
          </a:p>
          <a:p>
            <a:pPr eaLnBrk="1" hangingPunct="1"/>
            <a:endParaRPr lang="en-US" altLang="en-US" sz="1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C:\Documents and Settings\jamie\My Documents\talks\genova_2013\triple_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4150" y="1300163"/>
            <a:ext cx="200025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itle 10"/>
          <p:cNvSpPr>
            <a:spLocks noGrp="1"/>
          </p:cNvSpPr>
          <p:nvPr>
            <p:ph type="ctrTitle"/>
          </p:nvPr>
        </p:nvSpPr>
        <p:spPr>
          <a:xfrm>
            <a:off x="762000" y="169863"/>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Changing Variables</a:t>
            </a:r>
            <a:endParaRPr lang="en-US" b="1" dirty="0"/>
          </a:p>
        </p:txBody>
      </p:sp>
      <p:grpSp>
        <p:nvGrpSpPr>
          <p:cNvPr id="9" name="Group 8"/>
          <p:cNvGrpSpPr>
            <a:grpSpLocks/>
          </p:cNvGrpSpPr>
          <p:nvPr/>
        </p:nvGrpSpPr>
        <p:grpSpPr bwMode="auto">
          <a:xfrm>
            <a:off x="3810000" y="1154113"/>
            <a:ext cx="4495800" cy="4572000"/>
            <a:chOff x="5894127" y="2667000"/>
            <a:chExt cx="4495800" cy="4572000"/>
          </a:xfrm>
        </p:grpSpPr>
        <p:sp>
          <p:nvSpPr>
            <p:cNvPr id="22" name="Rectangle 21"/>
            <p:cNvSpPr/>
            <p:nvPr/>
          </p:nvSpPr>
          <p:spPr>
            <a:xfrm>
              <a:off x="5894127" y="2667000"/>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8" name="Picture 4" descr="C:\Documents and Settings\jamie\My Documents\talks\genova_2013\triple_pt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546" y="281305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p:cNvGrpSpPr>
            <a:grpSpLocks/>
          </p:cNvGrpSpPr>
          <p:nvPr/>
        </p:nvGrpSpPr>
        <p:grpSpPr bwMode="auto">
          <a:xfrm>
            <a:off x="3810000" y="1227138"/>
            <a:ext cx="4495800" cy="4572000"/>
            <a:chOff x="3939381" y="2359025"/>
            <a:chExt cx="4495800" cy="4572000"/>
          </a:xfrm>
        </p:grpSpPr>
        <p:sp>
          <p:nvSpPr>
            <p:cNvPr id="16" name="Rectangle 15"/>
            <p:cNvSpPr/>
            <p:nvPr/>
          </p:nvSpPr>
          <p:spPr>
            <a:xfrm>
              <a:off x="3939381" y="2359025"/>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6" name="Picture 3" descr="C:\Documents and Settings\jamie\My Documents\talks\genova_2013\triple_p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43205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p:cNvGrpSpPr>
            <a:grpSpLocks/>
          </p:cNvGrpSpPr>
          <p:nvPr/>
        </p:nvGrpSpPr>
        <p:grpSpPr bwMode="auto">
          <a:xfrm>
            <a:off x="3810000" y="1227138"/>
            <a:ext cx="4495800" cy="4572000"/>
            <a:chOff x="2133600" y="1600200"/>
            <a:chExt cx="4495800" cy="4572000"/>
          </a:xfrm>
        </p:grpSpPr>
        <p:sp>
          <p:nvSpPr>
            <p:cNvPr id="3" name="Rectangle 2"/>
            <p:cNvSpPr/>
            <p:nvPr/>
          </p:nvSpPr>
          <p:spPr>
            <a:xfrm>
              <a:off x="2133600" y="1600200"/>
              <a:ext cx="4495800" cy="45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464" name="Picture 2" descr="C:\Documents and Settings\jamie\My Documents\talks\genova_2013\triple_pt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1676400"/>
              <a:ext cx="4144963" cy="442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itle 10"/>
          <p:cNvSpPr txBox="1">
            <a:spLocks/>
          </p:cNvSpPr>
          <p:nvPr/>
        </p:nvSpPr>
        <p:spPr bwMode="auto">
          <a:xfrm>
            <a:off x="609600" y="1865128"/>
            <a:ext cx="2925763" cy="26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CCFF"/>
                </a:solidFill>
                <a:latin typeface="Comic Sans MS" pitchFamily="66" charset="0"/>
                <a:ea typeface="+mn-ea"/>
                <a:cs typeface="+mn-cs"/>
              </a:rPr>
              <a:t>P,T</a:t>
            </a:r>
            <a:r>
              <a:rPr lang="en-US" sz="1400" kern="0" dirty="0">
                <a:solidFill>
                  <a:srgbClr val="000000"/>
                </a:solidFill>
                <a:latin typeface="Comic Sans MS" pitchFamily="66" charset="0"/>
                <a:ea typeface="+mn-ea"/>
                <a:cs typeface="+mn-cs"/>
              </a:rPr>
              <a:t> – state defined for p = 1</a:t>
            </a:r>
            <a:endParaRPr lang="en-US" sz="1400" kern="0" dirty="0"/>
          </a:p>
        </p:txBody>
      </p:sp>
      <p:sp>
        <p:nvSpPr>
          <p:cNvPr id="14" name="Title 10"/>
          <p:cNvSpPr txBox="1">
            <a:spLocks/>
          </p:cNvSpPr>
          <p:nvPr/>
        </p:nvSpPr>
        <p:spPr bwMode="auto">
          <a:xfrm>
            <a:off x="609600" y="2147022"/>
            <a:ext cx="2925763" cy="23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err="1">
                <a:solidFill>
                  <a:srgbClr val="00CCFF"/>
                </a:solidFill>
                <a:latin typeface="Comic Sans MS" pitchFamily="66" charset="0"/>
                <a:ea typeface="+mn-ea"/>
                <a:cs typeface="+mn-cs"/>
              </a:rPr>
              <a:t>v,T</a:t>
            </a:r>
            <a:r>
              <a:rPr lang="en-US" sz="1400" kern="0" dirty="0">
                <a:solidFill>
                  <a:srgbClr val="000000"/>
                </a:solidFill>
                <a:latin typeface="Comic Sans MS" pitchFamily="66" charset="0"/>
                <a:ea typeface="+mn-ea"/>
                <a:cs typeface="+mn-cs"/>
              </a:rPr>
              <a:t> – state defined for p ≤ 2</a:t>
            </a:r>
            <a:endParaRPr lang="en-US" sz="1400" kern="0" dirty="0"/>
          </a:p>
        </p:txBody>
      </p:sp>
      <p:sp>
        <p:nvSpPr>
          <p:cNvPr id="15" name="Title 10"/>
          <p:cNvSpPr txBox="1">
            <a:spLocks/>
          </p:cNvSpPr>
          <p:nvPr/>
        </p:nvSpPr>
        <p:spPr bwMode="auto">
          <a:xfrm>
            <a:off x="609600" y="2391950"/>
            <a:ext cx="2925763" cy="23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CCFF"/>
                </a:solidFill>
                <a:latin typeface="Comic Sans MS" pitchFamily="66" charset="0"/>
                <a:ea typeface="+mn-ea"/>
                <a:cs typeface="+mn-cs"/>
              </a:rPr>
              <a:t>P,s</a:t>
            </a:r>
            <a:r>
              <a:rPr lang="en-US" sz="1400" kern="0" dirty="0">
                <a:solidFill>
                  <a:srgbClr val="000000"/>
                </a:solidFill>
                <a:latin typeface="Comic Sans MS" pitchFamily="66" charset="0"/>
                <a:ea typeface="+mn-ea"/>
                <a:cs typeface="+mn-cs"/>
              </a:rPr>
              <a:t> – state defined for p ≤ 2</a:t>
            </a:r>
            <a:endParaRPr lang="en-US" sz="1400" kern="0" dirty="0"/>
          </a:p>
        </p:txBody>
      </p:sp>
      <p:sp>
        <p:nvSpPr>
          <p:cNvPr id="17" name="Title 10"/>
          <p:cNvSpPr txBox="1">
            <a:spLocks/>
          </p:cNvSpPr>
          <p:nvPr/>
        </p:nvSpPr>
        <p:spPr bwMode="auto">
          <a:xfrm>
            <a:off x="609600" y="2638647"/>
            <a:ext cx="2925763" cy="256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err="1">
                <a:solidFill>
                  <a:srgbClr val="00CCFF"/>
                </a:solidFill>
                <a:latin typeface="Comic Sans MS" pitchFamily="66" charset="0"/>
                <a:ea typeface="+mn-ea"/>
                <a:cs typeface="+mn-cs"/>
              </a:rPr>
              <a:t>v,s</a:t>
            </a:r>
            <a:r>
              <a:rPr lang="en-US" sz="1400" kern="0" dirty="0">
                <a:solidFill>
                  <a:srgbClr val="000000"/>
                </a:solidFill>
                <a:latin typeface="Comic Sans MS" pitchFamily="66" charset="0"/>
                <a:ea typeface="+mn-ea"/>
                <a:cs typeface="+mn-cs"/>
              </a:rPr>
              <a:t> – state defined for </a:t>
            </a:r>
            <a:r>
              <a:rPr lang="en-US" sz="1400" kern="0" dirty="0">
                <a:solidFill>
                  <a:srgbClr val="000000"/>
                </a:solidFill>
                <a:latin typeface="Comic Sans MS" pitchFamily="66" charset="0"/>
              </a:rPr>
              <a:t>p ≤ 3</a:t>
            </a:r>
            <a:endParaRPr lang="en-US" sz="1400" kern="0" dirty="0"/>
          </a:p>
        </p:txBody>
      </p:sp>
      <p:sp>
        <p:nvSpPr>
          <p:cNvPr id="18" name="Rectangle 12">
            <a:extLst>
              <a:ext uri="{FF2B5EF4-FFF2-40B4-BE49-F238E27FC236}">
                <a16:creationId xmlns:a16="http://schemas.microsoft.com/office/drawing/2014/main" id="{7A717BD2-FACA-47AA-B604-1775E721374D}"/>
              </a:ext>
            </a:extLst>
          </p:cNvPr>
          <p:cNvSpPr>
            <a:spLocks noChangeArrowheads="1"/>
          </p:cNvSpPr>
          <p:nvPr/>
        </p:nvSpPr>
        <p:spPr bwMode="auto">
          <a:xfrm>
            <a:off x="0" y="6477000"/>
            <a:ext cx="9144000" cy="457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sz="1200" dirty="0">
                <a:solidFill>
                  <a:srgbClr val="000000"/>
                </a:solidFill>
              </a:rPr>
              <a:t>*…, </a:t>
            </a:r>
            <a:r>
              <a:rPr lang="en-US" sz="1200" dirty="0" err="1">
                <a:solidFill>
                  <a:srgbClr val="000000"/>
                </a:solidFill>
              </a:rPr>
              <a:t>Korzskii</a:t>
            </a:r>
            <a:r>
              <a:rPr lang="en-US" sz="1200" dirty="0">
                <a:solidFill>
                  <a:srgbClr val="000000"/>
                </a:solidFill>
              </a:rPr>
              <a:t> (1959), JB Thompson (the American Petrological renaissance ~1975), </a:t>
            </a:r>
            <a:r>
              <a:rPr lang="en-US" sz="1200" dirty="0" err="1">
                <a:solidFill>
                  <a:srgbClr val="000000"/>
                </a:solidFill>
              </a:rPr>
              <a:t>Hillert</a:t>
            </a:r>
            <a:r>
              <a:rPr lang="en-US" sz="1200" dirty="0">
                <a:solidFill>
                  <a:srgbClr val="000000"/>
                </a:solidFill>
              </a:rPr>
              <a:t> (1986), …, </a:t>
            </a:r>
            <a:r>
              <a:rPr lang="en-US" altLang="en-US" sz="1200" dirty="0">
                <a:solidFill>
                  <a:schemeClr val="tx2"/>
                </a:solidFill>
              </a:rPr>
              <a:t>Connolly (1990),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685800" y="533400"/>
            <a:ext cx="7772400" cy="1143000"/>
          </a:xfrm>
        </p:spPr>
        <p:txBody>
          <a:bodyPr/>
          <a:lstStyle/>
          <a:p>
            <a:pPr eaLnBrk="1" hangingPunct="1">
              <a:spcBef>
                <a:spcPct val="50000"/>
              </a:spcBef>
              <a:defRPr/>
            </a:pPr>
            <a:r>
              <a:rPr lang="en-US" sz="1600" b="1" dirty="0">
                <a:solidFill>
                  <a:srgbClr val="000000"/>
                </a:solidFill>
                <a:latin typeface="Comic Sans MS" panose="030F0702030302020204" pitchFamily="66" charset="0"/>
                <a:ea typeface="+mn-ea"/>
                <a:cs typeface="+mn-cs"/>
              </a:rPr>
              <a:t>Constrained Gibbs Energy Minimization</a:t>
            </a:r>
            <a:r>
              <a:rPr lang="en-US" sz="1600" b="1" dirty="0">
                <a:solidFill>
                  <a:srgbClr val="FF0000"/>
                </a:solidFill>
                <a:latin typeface="Comic Sans MS" panose="030F0702030302020204" pitchFamily="66" charset="0"/>
                <a:ea typeface="+mn-ea"/>
                <a:cs typeface="+mn-cs"/>
              </a:rPr>
              <a:t>*</a:t>
            </a:r>
            <a:endParaRPr lang="en-US" b="1" dirty="0">
              <a:solidFill>
                <a:srgbClr val="FF0000"/>
              </a:solidFill>
            </a:endParaRPr>
          </a:p>
        </p:txBody>
      </p:sp>
      <p:sp>
        <p:nvSpPr>
          <p:cNvPr id="5" name="Text Box 5"/>
          <p:cNvSpPr txBox="1">
            <a:spLocks noChangeArrowheads="1"/>
          </p:cNvSpPr>
          <p:nvPr/>
        </p:nvSpPr>
        <p:spPr bwMode="auto">
          <a:xfrm>
            <a:off x="685800" y="2301874"/>
            <a:ext cx="7772400" cy="669925"/>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Key assumptions:</a:t>
            </a:r>
          </a:p>
        </p:txBody>
      </p:sp>
      <p:sp>
        <p:nvSpPr>
          <p:cNvPr id="6" name="Text Box 5"/>
          <p:cNvSpPr txBox="1">
            <a:spLocks noChangeArrowheads="1"/>
          </p:cNvSpPr>
          <p:nvPr/>
        </p:nvSpPr>
        <p:spPr bwMode="auto">
          <a:xfrm>
            <a:off x="699977" y="1616075"/>
            <a:ext cx="7772400" cy="685800"/>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The pressure, temperature, and composition of the system is specified</a:t>
            </a:r>
            <a:br>
              <a:rPr lang="en-US" kern="0" dirty="0">
                <a:ea typeface="+mj-ea"/>
                <a:cs typeface="+mj-cs"/>
              </a:rPr>
            </a:br>
            <a:r>
              <a:rPr lang="en-US" kern="0" dirty="0">
                <a:ea typeface="+mj-ea"/>
                <a:cs typeface="+mj-cs"/>
              </a:rPr>
              <a:t> and the stable phases are predicted</a:t>
            </a:r>
          </a:p>
        </p:txBody>
      </p:sp>
      <p:sp>
        <p:nvSpPr>
          <p:cNvPr id="7" name="Text Box 5"/>
          <p:cNvSpPr txBox="1">
            <a:spLocks noChangeArrowheads="1"/>
          </p:cNvSpPr>
          <p:nvPr/>
        </p:nvSpPr>
        <p:spPr bwMode="auto">
          <a:xfrm>
            <a:off x="838200" y="2971799"/>
            <a:ext cx="7772400" cy="671697"/>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Bulk equilibrium – no mineral zoning, no retrograde minerals, etc.</a:t>
            </a:r>
          </a:p>
        </p:txBody>
      </p:sp>
      <p:sp>
        <p:nvSpPr>
          <p:cNvPr id="8" name="Text Box 5"/>
          <p:cNvSpPr txBox="1">
            <a:spLocks noChangeArrowheads="1"/>
          </p:cNvSpPr>
          <p:nvPr/>
        </p:nvSpPr>
        <p:spPr bwMode="auto">
          <a:xfrm>
            <a:off x="838200" y="3893287"/>
            <a:ext cx="7772400" cy="678712"/>
          </a:xfrm>
          <a:prstGeom prst="rect">
            <a:avLst/>
          </a:prstGeom>
          <a:noFill/>
          <a:ln w="9525">
            <a:noFill/>
            <a:miter lim="800000"/>
            <a:headEnd/>
            <a:tailEnd/>
          </a:ln>
        </p:spPr>
        <p:txBody>
          <a:bodyPr anchor="ctr"/>
          <a:lstStyle/>
          <a:p>
            <a:pPr algn="ctr">
              <a:spcBef>
                <a:spcPct val="50000"/>
              </a:spcBef>
              <a:defRPr/>
            </a:pPr>
            <a:r>
              <a:rPr lang="en-US" kern="0" dirty="0">
                <a:ea typeface="+mj-ea"/>
                <a:cs typeface="+mj-cs"/>
              </a:rPr>
              <a:t>The mineralogical models describe all important solution behavior – e.g. if Zn is a component, then Zn solution must be described in every phase in which it is a potentially important constituent</a:t>
            </a:r>
          </a:p>
        </p:txBody>
      </p:sp>
      <p:sp>
        <p:nvSpPr>
          <p:cNvPr id="9" name="Title 10"/>
          <p:cNvSpPr txBox="1">
            <a:spLocks/>
          </p:cNvSpPr>
          <p:nvPr/>
        </p:nvSpPr>
        <p:spPr bwMode="auto">
          <a:xfrm>
            <a:off x="-1905000" y="6544294"/>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FF0000"/>
                </a:solidFill>
                <a:latin typeface="Comic Sans MS" panose="030F0702030302020204" pitchFamily="66" charset="0"/>
                <a:ea typeface="+mn-ea"/>
                <a:cs typeface="+mn-cs"/>
              </a:rPr>
              <a:t>*</a:t>
            </a:r>
            <a:r>
              <a:rPr lang="en-US" sz="1400" kern="0" dirty="0" err="1">
                <a:solidFill>
                  <a:schemeClr val="tx1"/>
                </a:solidFill>
                <a:latin typeface="Comic Sans MS" panose="030F0702030302020204" pitchFamily="66" charset="0"/>
                <a:ea typeface="+mn-ea"/>
                <a:cs typeface="+mn-cs"/>
              </a:rPr>
              <a:t>Perple_</a:t>
            </a:r>
            <a:r>
              <a:rPr lang="en-US" sz="1400" b="1" kern="0" dirty="0" err="1">
                <a:solidFill>
                  <a:srgbClr val="7030A0"/>
                </a:solidFill>
                <a:latin typeface="Comic Sans MS" panose="030F0702030302020204" pitchFamily="66" charset="0"/>
                <a:ea typeface="+mn-ea"/>
                <a:cs typeface="+mn-cs"/>
              </a:rPr>
              <a:t>X</a:t>
            </a:r>
            <a:r>
              <a:rPr lang="en-US" sz="1400" kern="0" dirty="0">
                <a:solidFill>
                  <a:schemeClr val="tx1"/>
                </a:solidFill>
                <a:latin typeface="Comic Sans MS" panose="030F0702030302020204" pitchFamily="66" charset="0"/>
                <a:ea typeface="+mn-ea"/>
                <a:cs typeface="+mn-cs"/>
              </a:rPr>
              <a:t> programs VERTEX and MEEMUM</a:t>
            </a:r>
            <a:endParaRPr lang="en-US" sz="1400" kern="0" dirty="0">
              <a:solidFill>
                <a:srgbClr val="FF0000"/>
              </a:solidFill>
            </a:endParaRPr>
          </a:p>
        </p:txBody>
      </p:sp>
    </p:spTree>
    <p:extLst>
      <p:ext uri="{BB962C8B-B14F-4D97-AF65-F5344CB8AC3E}">
        <p14:creationId xmlns:p14="http://schemas.microsoft.com/office/powerpoint/2010/main" val="42690082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274638"/>
            <a:ext cx="3048000" cy="1143000"/>
          </a:xfrm>
        </p:spPr>
        <p:txBody>
          <a:bodyPr/>
          <a:lstStyle/>
          <a:p>
            <a:pPr eaLnBrk="1" hangingPunct="1"/>
            <a:r>
              <a:rPr lang="en-US" altLang="en-US" sz="1600">
                <a:latin typeface="Comic Sans MS" panose="030F0702030302020204" pitchFamily="66" charset="0"/>
              </a:rPr>
              <a:t>What does a calculated s-v phase diagram look like? </a:t>
            </a:r>
          </a:p>
        </p:txBody>
      </p:sp>
      <p:pic>
        <p:nvPicPr>
          <p:cNvPr id="78851" name="Picture 3" descr="calculated_sv_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4838"/>
            <a:ext cx="57356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846496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685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pic>
        <p:nvPicPr>
          <p:cNvPr id="20483" name="Picture 2" descr="C:\jamie\TALKS\genova_pd_2013\multidimensional_p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1066800"/>
            <a:ext cx="2462212"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0"/>
          <p:cNvSpPr txBox="1">
            <a:spLocks/>
          </p:cNvSpPr>
          <p:nvPr/>
        </p:nvSpPr>
        <p:spPr bwMode="auto">
          <a:xfrm>
            <a:off x="838200" y="4052776"/>
            <a:ext cx="7772400" cy="97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Can be constructed with CONVEX</a:t>
            </a:r>
            <a:endParaRPr lang="en-US" sz="1400" kern="0"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219200" y="1055688"/>
            <a:ext cx="6477000" cy="2449512"/>
            <a:chOff x="4038600" y="3810000"/>
            <a:chExt cx="6477000" cy="2448720"/>
          </a:xfrm>
        </p:grpSpPr>
        <p:sp>
          <p:nvSpPr>
            <p:cNvPr id="2" name="Rectangle 1"/>
            <p:cNvSpPr/>
            <p:nvPr/>
          </p:nvSpPr>
          <p:spPr>
            <a:xfrm>
              <a:off x="4038600" y="3810000"/>
              <a:ext cx="6477000" cy="2448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u="sng">
                <a:solidFill>
                  <a:schemeClr val="bg1"/>
                </a:solidFill>
              </a:endParaRPr>
            </a:p>
          </p:txBody>
        </p:sp>
        <p:pic>
          <p:nvPicPr>
            <p:cNvPr id="20492" name="Picture 3" descr="C:\jamie\TALKS\genova_pd_2013\isopotential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972720"/>
              <a:ext cx="4552950" cy="217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685800" y="1524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5" name="Title 10"/>
          <p:cNvSpPr txBox="1">
            <a:spLocks/>
          </p:cNvSpPr>
          <p:nvPr/>
        </p:nvSpPr>
        <p:spPr bwMode="auto">
          <a:xfrm>
            <a:off x="609600" y="4579088"/>
            <a:ext cx="8229600" cy="6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Mixed-variable phase diagrams</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CONVEX or VERTEX (can be non-linear, e.g., P(T))</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Tree>
    <p:extLst>
      <p:ext uri="{BB962C8B-B14F-4D97-AF65-F5344CB8AC3E}">
        <p14:creationId xmlns:p14="http://schemas.microsoft.com/office/powerpoint/2010/main" val="253327299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1219200" y="990600"/>
            <a:ext cx="6477000" cy="2649537"/>
            <a:chOff x="533400" y="4248149"/>
            <a:chExt cx="6477000" cy="2649273"/>
          </a:xfrm>
        </p:grpSpPr>
        <p:sp>
          <p:nvSpPr>
            <p:cNvPr id="12" name="Rectangle 11"/>
            <p:cNvSpPr/>
            <p:nvPr/>
          </p:nvSpPr>
          <p:spPr>
            <a:xfrm>
              <a:off x="533400" y="4248149"/>
              <a:ext cx="6477000" cy="2649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20490" name="Picture 4" descr="C:\jamie\TALKS\genova_pd_2013\isochemical_s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4333875"/>
              <a:ext cx="5086350"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685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4" name="Title 10"/>
          <p:cNvSpPr txBox="1">
            <a:spLocks/>
          </p:cNvSpPr>
          <p:nvPr/>
        </p:nvSpPr>
        <p:spPr bwMode="auto">
          <a:xfrm>
            <a:off x="609600" y="4502888"/>
            <a:ext cx="8229600" cy="67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a:t>
            </a:r>
            <a:r>
              <a:rPr lang="en-US" sz="1400" kern="0" dirty="0" err="1">
                <a:solidFill>
                  <a:srgbClr val="000000"/>
                </a:solidFill>
                <a:latin typeface="Comic Sans MS" pitchFamily="66" charset="0"/>
                <a:ea typeface="+mn-ea"/>
                <a:cs typeface="+mn-cs"/>
              </a:rPr>
              <a:t>pseudosections</a:t>
            </a:r>
            <a:r>
              <a:rPr lang="en-US" sz="1400" kern="0" dirty="0">
                <a:solidFill>
                  <a:srgbClr val="000000"/>
                </a:solidFill>
                <a:latin typeface="Comic Sans MS" pitchFamily="66" charset="0"/>
                <a:ea typeface="+mn-ea"/>
                <a:cs typeface="+mn-cs"/>
              </a:rPr>
              <a:t> (the term is nonsense, </a:t>
            </a:r>
            <a:r>
              <a:rPr lang="en-US" sz="1400" kern="0" dirty="0" err="1">
                <a:solidFill>
                  <a:srgbClr val="000000"/>
                </a:solidFill>
                <a:latin typeface="Comic Sans MS" pitchFamily="66" charset="0"/>
                <a:ea typeface="+mn-ea"/>
                <a:cs typeface="+mn-cs"/>
              </a:rPr>
              <a:t>isochemical</a:t>
            </a:r>
            <a:r>
              <a:rPr lang="en-US" sz="1400" kern="0" dirty="0">
                <a:solidFill>
                  <a:srgbClr val="000000"/>
                </a:solidFill>
                <a:latin typeface="Comic Sans MS" pitchFamily="66" charset="0"/>
                <a:ea typeface="+mn-ea"/>
                <a:cs typeface="+mn-cs"/>
              </a:rPr>
              <a:t> sections are pseudo-phase diagrams not pseudo-sections)</a:t>
            </a:r>
          </a:p>
          <a:p>
            <a:pPr eaLnBrk="1" hangingPunct="1">
              <a:spcBef>
                <a:spcPct val="50000"/>
              </a:spcBef>
              <a:defRPr/>
            </a:pPr>
            <a:endParaRPr lang="en-US" sz="1400" kern="0" dirty="0"/>
          </a:p>
          <a:p>
            <a:pPr eaLnBrk="1" hangingPunct="1">
              <a:spcBef>
                <a:spcPct val="50000"/>
              </a:spcBef>
              <a:defRPr/>
            </a:pPr>
            <a:r>
              <a:rPr lang="en-US" sz="1400" kern="0" dirty="0">
                <a:solidFill>
                  <a:srgbClr val="FF0000"/>
                </a:solidFill>
                <a:latin typeface="Comic Sans MS" pitchFamily="66" charset="0"/>
                <a:ea typeface="+mn-ea"/>
                <a:cs typeface="+mn-cs"/>
              </a:rPr>
              <a:t>Value: </a:t>
            </a:r>
            <a:r>
              <a:rPr lang="en-US" sz="1400" kern="0" dirty="0">
                <a:solidFill>
                  <a:srgbClr val="000000"/>
                </a:solidFill>
                <a:latin typeface="Comic Sans MS" pitchFamily="66" charset="0"/>
                <a:ea typeface="+mn-ea"/>
                <a:cs typeface="+mn-cs"/>
              </a:rPr>
              <a:t>defines exact phase stabilities for a specific bulk composition</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VERTEX</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Tree>
    <p:extLst>
      <p:ext uri="{BB962C8B-B14F-4D97-AF65-F5344CB8AC3E}">
        <p14:creationId xmlns:p14="http://schemas.microsoft.com/office/powerpoint/2010/main" val="227007331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295400" y="831850"/>
            <a:ext cx="6477000" cy="2825750"/>
            <a:chOff x="-3048000" y="990600"/>
            <a:chExt cx="6477000" cy="2824560"/>
          </a:xfrm>
        </p:grpSpPr>
        <p:sp>
          <p:nvSpPr>
            <p:cNvPr id="10" name="Rectangle 9"/>
            <p:cNvSpPr/>
            <p:nvPr/>
          </p:nvSpPr>
          <p:spPr>
            <a:xfrm>
              <a:off x="-3048000" y="990600"/>
              <a:ext cx="6477000" cy="28245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20488" name="Picture 5" descr="C:\jamie\TALKS\genova_pd_2013\schreinemakers_projecti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371600"/>
              <a:ext cx="4483100"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702" name="Title 10"/>
          <p:cNvSpPr>
            <a:spLocks noGrp="1"/>
          </p:cNvSpPr>
          <p:nvPr>
            <p:ph type="ctrTitle"/>
          </p:nvPr>
        </p:nvSpPr>
        <p:spPr>
          <a:xfrm>
            <a:off x="685800" y="76200"/>
            <a:ext cx="7772400" cy="9906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Reducing Multidimensional Phase Diagrams to 2D</a:t>
            </a:r>
            <a:endParaRPr lang="en-US" b="1" dirty="0"/>
          </a:p>
        </p:txBody>
      </p:sp>
      <p:sp>
        <p:nvSpPr>
          <p:cNvPr id="13" name="Title 10"/>
          <p:cNvSpPr txBox="1">
            <a:spLocks/>
          </p:cNvSpPr>
          <p:nvPr/>
        </p:nvSpPr>
        <p:spPr bwMode="auto">
          <a:xfrm>
            <a:off x="914400" y="4953000"/>
            <a:ext cx="7772400" cy="595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endParaRPr lang="en-US" sz="1400" kern="0" dirty="0"/>
          </a:p>
        </p:txBody>
      </p:sp>
      <p:sp>
        <p:nvSpPr>
          <p:cNvPr id="15" name="Title 10"/>
          <p:cNvSpPr txBox="1">
            <a:spLocks/>
          </p:cNvSpPr>
          <p:nvPr/>
        </p:nvSpPr>
        <p:spPr bwMode="auto">
          <a:xfrm>
            <a:off x="914400" y="4433777"/>
            <a:ext cx="7772400" cy="67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defRPr/>
            </a:pPr>
            <a:r>
              <a:rPr lang="en-US" sz="1400" kern="0" dirty="0">
                <a:solidFill>
                  <a:srgbClr val="000000"/>
                </a:solidFill>
                <a:latin typeface="Comic Sans MS" pitchFamily="66" charset="0"/>
                <a:ea typeface="+mn-ea"/>
                <a:cs typeface="+mn-cs"/>
              </a:rPr>
              <a:t>AKA </a:t>
            </a:r>
            <a:r>
              <a:rPr lang="en-US" sz="1400" kern="0" dirty="0" err="1">
                <a:solidFill>
                  <a:srgbClr val="000000"/>
                </a:solidFill>
                <a:latin typeface="Comic Sans MS" pitchFamily="66" charset="0"/>
                <a:ea typeface="+mn-ea"/>
                <a:cs typeface="+mn-cs"/>
              </a:rPr>
              <a:t>Petrogenetic</a:t>
            </a:r>
            <a:r>
              <a:rPr lang="en-US" sz="1400" kern="0" dirty="0">
                <a:solidFill>
                  <a:srgbClr val="000000"/>
                </a:solidFill>
                <a:latin typeface="Comic Sans MS" pitchFamily="66" charset="0"/>
                <a:ea typeface="+mn-ea"/>
                <a:cs typeface="+mn-cs"/>
              </a:rPr>
              <a:t> grids</a:t>
            </a:r>
          </a:p>
          <a:p>
            <a:pPr eaLnBrk="1" hangingPunct="1">
              <a:spcBef>
                <a:spcPct val="50000"/>
              </a:spcBef>
              <a:defRPr/>
            </a:pPr>
            <a:endParaRPr lang="en-US" sz="1400" kern="0" dirty="0"/>
          </a:p>
          <a:p>
            <a:pPr eaLnBrk="1" hangingPunct="1">
              <a:spcBef>
                <a:spcPct val="50000"/>
              </a:spcBef>
              <a:defRPr/>
            </a:pPr>
            <a:r>
              <a:rPr lang="en-US" sz="1400" kern="0" dirty="0">
                <a:solidFill>
                  <a:srgbClr val="FF0000"/>
                </a:solidFill>
                <a:latin typeface="Comic Sans MS" pitchFamily="66" charset="0"/>
                <a:ea typeface="+mn-ea"/>
                <a:cs typeface="+mn-cs"/>
              </a:rPr>
              <a:t>Value: </a:t>
            </a:r>
            <a:r>
              <a:rPr lang="en-US" sz="1400" kern="0" dirty="0">
                <a:solidFill>
                  <a:srgbClr val="000000"/>
                </a:solidFill>
                <a:latin typeface="Comic Sans MS" pitchFamily="66" charset="0"/>
                <a:ea typeface="+mn-ea"/>
                <a:cs typeface="+mn-cs"/>
              </a:rPr>
              <a:t>defines absolute phase stabilities irrespective of bulk composition</a:t>
            </a:r>
          </a:p>
          <a:p>
            <a:pPr eaLnBrk="1" hangingPunct="1">
              <a:spcBef>
                <a:spcPct val="50000"/>
              </a:spcBef>
              <a:defRPr/>
            </a:pPr>
            <a:endParaRPr lang="en-US" sz="1400" kern="0" dirty="0">
              <a:solidFill>
                <a:srgbClr val="000000"/>
              </a:solidFill>
              <a:latin typeface="Comic Sans MS" pitchFamily="66" charset="0"/>
              <a:ea typeface="+mn-ea"/>
              <a:cs typeface="+mn-cs"/>
            </a:endParaRPr>
          </a:p>
          <a:p>
            <a:pPr eaLnBrk="1" hangingPunct="1">
              <a:spcBef>
                <a:spcPct val="50000"/>
              </a:spcBef>
              <a:defRPr/>
            </a:pPr>
            <a:r>
              <a:rPr lang="en-US" sz="1400" kern="0" dirty="0">
                <a:solidFill>
                  <a:srgbClr val="000000"/>
                </a:solidFill>
                <a:latin typeface="Comic Sans MS" pitchFamily="66" charset="0"/>
              </a:rPr>
              <a:t>Can be constructed with CONVEX</a:t>
            </a:r>
            <a:endParaRPr lang="en-US" sz="1400" kern="0" dirty="0"/>
          </a:p>
          <a:p>
            <a:pPr eaLnBrk="1" hangingPunct="1">
              <a:spcBef>
                <a:spcPct val="50000"/>
              </a:spcBef>
              <a:defRPr/>
            </a:pPr>
            <a:endParaRPr lang="en-US" sz="1400" kern="0" dirty="0">
              <a:solidFill>
                <a:srgbClr val="000000"/>
              </a:solidFill>
              <a:latin typeface="Comic Sans MS" pitchFamily="66" charset="0"/>
              <a:ea typeface="+mn-ea"/>
              <a:cs typeface="+mn-cs"/>
            </a:endParaRPr>
          </a:p>
        </p:txBody>
      </p:sp>
      <p:sp>
        <p:nvSpPr>
          <p:cNvPr id="8" name="TextBox 3">
            <a:extLst>
              <a:ext uri="{FF2B5EF4-FFF2-40B4-BE49-F238E27FC236}">
                <a16:creationId xmlns:a16="http://schemas.microsoft.com/office/drawing/2014/main" id="{ADECA980-ECDF-4763-90FA-7C9AA4DA8FDA}"/>
              </a:ext>
            </a:extLst>
          </p:cNvPr>
          <p:cNvSpPr txBox="1">
            <a:spLocks noChangeArrowheads="1"/>
          </p:cNvSpPr>
          <p:nvPr/>
        </p:nvSpPr>
        <p:spPr bwMode="auto">
          <a:xfrm>
            <a:off x="0" y="6019800"/>
            <a:ext cx="914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It is often suggested that the projected axes of a </a:t>
            </a:r>
            <a:r>
              <a:rPr lang="en-US" altLang="en-US" sz="1200" dirty="0" err="1"/>
              <a:t>Schreinemakers</a:t>
            </a:r>
            <a:r>
              <a:rPr lang="en-US" altLang="en-US" sz="1200" dirty="0"/>
              <a:t>’ Projection correspond to composition variables. There is no such constraint,  i.e., the projection is identical if a compositional variable or its conjugate potential corresponds to a projected axes. Additionally, the </a:t>
            </a:r>
            <a:r>
              <a:rPr lang="en-US" altLang="en-US" sz="1200" dirty="0" err="1"/>
              <a:t>Schreinemakers</a:t>
            </a:r>
            <a:r>
              <a:rPr lang="en-US" altLang="en-US" sz="1200" dirty="0"/>
              <a:t>’ Projection is equally valid if pressure (or volume) or temperature (or entropy) correspond to the projected axes (Connolly 1990). </a:t>
            </a:r>
          </a:p>
          <a:p>
            <a:pPr algn="ctr" eaLnBrk="1" hangingPunct="1"/>
            <a:endParaRPr lang="en-US" altLang="en-US" sz="1200" dirty="0"/>
          </a:p>
        </p:txBody>
      </p:sp>
    </p:spTree>
    <p:extLst>
      <p:ext uri="{BB962C8B-B14F-4D97-AF65-F5344CB8AC3E}">
        <p14:creationId xmlns:p14="http://schemas.microsoft.com/office/powerpoint/2010/main" val="3050042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5"/>
          <p:cNvSpPr>
            <a:spLocks noGrp="1" noChangeArrowheads="1"/>
          </p:cNvSpPr>
          <p:nvPr>
            <p:ph type="title"/>
          </p:nvPr>
        </p:nvSpPr>
        <p:spPr>
          <a:xfrm>
            <a:off x="457200" y="2565728"/>
            <a:ext cx="8229600" cy="1168072"/>
          </a:xfrm>
          <a:noFill/>
        </p:spPr>
        <p:txBody>
          <a:bodyPr/>
          <a:lstStyle/>
          <a:p>
            <a:pPr eaLnBrk="1" hangingPunct="1">
              <a:spcBef>
                <a:spcPct val="50000"/>
              </a:spcBef>
            </a:pPr>
            <a:r>
              <a:rPr lang="en-US" altLang="en-US" sz="1600" dirty="0">
                <a:solidFill>
                  <a:schemeClr val="tx1"/>
                </a:solidFill>
                <a:latin typeface="Comic Sans MS" panose="030F0702030302020204" pitchFamily="66" charset="0"/>
              </a:rPr>
              <a:t>“Phase diagrams are the beginning of wisdom </a:t>
            </a:r>
            <a:r>
              <a:rPr lang="en-US" altLang="en-US" sz="1600" dirty="0">
                <a:solidFill>
                  <a:srgbClr val="FF0000"/>
                </a:solidFill>
                <a:latin typeface="Comic Sans MS" panose="030F0702030302020204" pitchFamily="66" charset="0"/>
              </a:rPr>
              <a:t>not the end of it</a:t>
            </a:r>
            <a:r>
              <a:rPr lang="en-US" altLang="en-US" sz="1600" dirty="0">
                <a:solidFill>
                  <a:schemeClr val="tx1"/>
                </a:solidFill>
                <a:latin typeface="Comic Sans MS" panose="030F0702030302020204" pitchFamily="66" charset="0"/>
              </a:rPr>
              <a:t>.”</a:t>
            </a:r>
            <a:br>
              <a:rPr lang="en-US" altLang="en-US" sz="1600" dirty="0">
                <a:solidFill>
                  <a:schemeClr val="tx1"/>
                </a:solidFill>
                <a:latin typeface="Comic Sans MS" panose="030F0702030302020204" pitchFamily="66" charset="0"/>
              </a:rPr>
            </a:br>
            <a:r>
              <a:rPr lang="en-US" altLang="en-US" sz="1600" dirty="0">
                <a:solidFill>
                  <a:schemeClr val="tx1"/>
                </a:solidFill>
                <a:latin typeface="Comic Sans MS" panose="030F0702030302020204" pitchFamily="66" charset="0"/>
              </a:rPr>
              <a:t>-- Sir William Hume-</a:t>
            </a:r>
            <a:r>
              <a:rPr lang="en-US" altLang="en-US" sz="1600" dirty="0" err="1">
                <a:solidFill>
                  <a:schemeClr val="tx1"/>
                </a:solidFill>
                <a:latin typeface="Comic Sans MS" panose="030F0702030302020204" pitchFamily="66" charset="0"/>
              </a:rPr>
              <a:t>Rothery</a:t>
            </a:r>
            <a:br>
              <a:rPr lang="en-US" altLang="en-US" sz="1600" dirty="0">
                <a:solidFill>
                  <a:schemeClr val="tx1"/>
                </a:solidFill>
                <a:latin typeface="Comic Sans MS" panose="030F0702030302020204" pitchFamily="66" charset="0"/>
              </a:rPr>
            </a:br>
            <a:br>
              <a:rPr lang="en-US" altLang="en-US" sz="1600" dirty="0">
                <a:solidFill>
                  <a:schemeClr val="tx1"/>
                </a:solidFill>
                <a:latin typeface="Comic Sans MS" panose="030F0702030302020204" pitchFamily="66" charset="0"/>
              </a:rPr>
            </a:br>
            <a:endParaRPr lang="en-US" altLang="en-US" sz="1600" dirty="0">
              <a:solidFill>
                <a:schemeClr val="tx1"/>
              </a:solidFill>
              <a:latin typeface="Comic Sans MS" panose="030F0702030302020204" pitchFamily="66" charset="0"/>
            </a:endParaRPr>
          </a:p>
        </p:txBody>
      </p:sp>
      <p:sp>
        <p:nvSpPr>
          <p:cNvPr id="3" name="Text Box 5">
            <a:extLst>
              <a:ext uri="{FF2B5EF4-FFF2-40B4-BE49-F238E27FC236}">
                <a16:creationId xmlns:a16="http://schemas.microsoft.com/office/drawing/2014/main" id="{DC75BEE7-5B5B-4EED-9EE8-EFE8E17D7E1C}"/>
              </a:ext>
            </a:extLst>
          </p:cNvPr>
          <p:cNvSpPr txBox="1">
            <a:spLocks noChangeArrowheads="1"/>
          </p:cNvSpPr>
          <p:nvPr/>
        </p:nvSpPr>
        <p:spPr bwMode="auto">
          <a:xfrm>
            <a:off x="437535" y="914400"/>
            <a:ext cx="8229600" cy="116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pPr>
            <a:r>
              <a:rPr lang="en-US" altLang="en-US" sz="1600" b="1" kern="0" dirty="0">
                <a:solidFill>
                  <a:schemeClr val="tx1"/>
                </a:solidFill>
                <a:latin typeface="Comic Sans MS" panose="030F0702030302020204" pitchFamily="66" charset="0"/>
              </a:rPr>
              <a:t>If you got this far, you might as well know the truth…</a:t>
            </a:r>
            <a:br>
              <a:rPr lang="en-US" altLang="en-US" sz="1600" b="1" kern="0" dirty="0">
                <a:solidFill>
                  <a:schemeClr val="tx1"/>
                </a:solidFill>
                <a:latin typeface="Comic Sans MS" panose="030F0702030302020204" pitchFamily="66" charset="0"/>
              </a:rPr>
            </a:br>
            <a:endParaRPr lang="en-US" altLang="en-US" sz="1600" b="1" kern="0" dirty="0">
              <a:solidFill>
                <a:schemeClr val="tx1"/>
              </a:solidFill>
              <a:latin typeface="Comic Sans MS" panose="030F0702030302020204" pitchFamily="66" charset="0"/>
            </a:endParaRPr>
          </a:p>
        </p:txBody>
      </p:sp>
      <p:sp>
        <p:nvSpPr>
          <p:cNvPr id="4" name="Text Box 5">
            <a:extLst>
              <a:ext uri="{FF2B5EF4-FFF2-40B4-BE49-F238E27FC236}">
                <a16:creationId xmlns:a16="http://schemas.microsoft.com/office/drawing/2014/main" id="{BF485930-8CED-4110-BF4C-BD650893A9A1}"/>
              </a:ext>
            </a:extLst>
          </p:cNvPr>
          <p:cNvSpPr txBox="1">
            <a:spLocks noChangeArrowheads="1"/>
          </p:cNvSpPr>
          <p:nvPr/>
        </p:nvSpPr>
        <p:spPr bwMode="auto">
          <a:xfrm>
            <a:off x="437535" y="4267200"/>
            <a:ext cx="8229600" cy="116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spcBef>
                <a:spcPct val="50000"/>
              </a:spcBef>
            </a:pPr>
            <a:r>
              <a:rPr lang="en-US" altLang="en-US" sz="1600" b="1" kern="0" dirty="0">
                <a:solidFill>
                  <a:schemeClr val="tx1"/>
                </a:solidFill>
                <a:latin typeface="Comic Sans MS" panose="030F0702030302020204" pitchFamily="66" charset="0"/>
              </a:rPr>
              <a:t>Good luck!</a:t>
            </a:r>
            <a:br>
              <a:rPr lang="en-US" altLang="en-US" sz="1600" b="1" kern="0" dirty="0">
                <a:solidFill>
                  <a:schemeClr val="tx1"/>
                </a:solidFill>
                <a:latin typeface="Comic Sans MS" panose="030F0702030302020204" pitchFamily="66" charset="0"/>
              </a:rPr>
            </a:br>
            <a:endParaRPr lang="en-US" altLang="en-US" sz="1600" b="1" kern="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38496544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2" name="Text Box 6"/>
          <p:cNvSpPr txBox="1">
            <a:spLocks noChangeArrowheads="1"/>
          </p:cNvSpPr>
          <p:nvPr/>
        </p:nvSpPr>
        <p:spPr bwMode="auto">
          <a:xfrm>
            <a:off x="457200" y="37782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 Geophysical inversion for mantle composition and temperature</a:t>
            </a:r>
            <a:endParaRPr lang="en-US" altLang="en-US" sz="1400"/>
          </a:p>
        </p:txBody>
      </p:sp>
      <p:sp>
        <p:nvSpPr>
          <p:cNvPr id="16387" name="Text Box 3"/>
          <p:cNvSpPr txBox="1">
            <a:spLocks noChangeArrowheads="1"/>
          </p:cNvSpPr>
          <p:nvPr/>
        </p:nvSpPr>
        <p:spPr bwMode="auto">
          <a:xfrm>
            <a:off x="457200" y="914400"/>
            <a:ext cx="83058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“It is unworthy of great (wo)men to lose hours like slaves in the labor of calculation.”</a:t>
            </a:r>
          </a:p>
          <a:p>
            <a:pPr algn="ctr" eaLnBrk="1" hangingPunct="1">
              <a:spcBef>
                <a:spcPct val="50000"/>
              </a:spcBef>
            </a:pPr>
            <a:r>
              <a:rPr lang="en-US" altLang="en-US"/>
              <a:t>-- Baron Gottfried Wilhelm von Leibniz</a:t>
            </a:r>
          </a:p>
          <a:p>
            <a:pPr eaLnBrk="1" hangingPunct="1">
              <a:spcBef>
                <a:spcPct val="50000"/>
              </a:spcBef>
            </a:pPr>
            <a:endParaRPr lang="en-US" altLang="en-US"/>
          </a:p>
          <a:p>
            <a:pPr eaLnBrk="1" hangingPunct="1">
              <a:spcBef>
                <a:spcPct val="50000"/>
              </a:spcBef>
            </a:pPr>
            <a:endParaRPr lang="en-US" altLang="en-US" sz="1400"/>
          </a:p>
        </p:txBody>
      </p:sp>
      <p:sp>
        <p:nvSpPr>
          <p:cNvPr id="9221" name="Text Box 5"/>
          <p:cNvSpPr txBox="1">
            <a:spLocks noChangeArrowheads="1"/>
          </p:cNvSpPr>
          <p:nvPr/>
        </p:nvSpPr>
        <p:spPr bwMode="auto">
          <a:xfrm>
            <a:off x="457200" y="33528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What is Perple_</a:t>
            </a:r>
            <a:r>
              <a:rPr lang="en-US" altLang="en-US" b="1">
                <a:solidFill>
                  <a:srgbClr val="9900FF"/>
                </a:solidFill>
              </a:rPr>
              <a:t>X</a:t>
            </a:r>
            <a:r>
              <a:rPr lang="en-US" altLang="en-US"/>
              <a:t> doing?  </a:t>
            </a:r>
            <a:endParaRPr lang="en-US" altLang="en-US" sz="1400"/>
          </a:p>
        </p:txBody>
      </p:sp>
      <p:sp>
        <p:nvSpPr>
          <p:cNvPr id="8" name="Text Box 5"/>
          <p:cNvSpPr txBox="1">
            <a:spLocks noChangeArrowheads="1"/>
          </p:cNvSpPr>
          <p:nvPr/>
        </p:nvSpPr>
        <p:spPr bwMode="auto">
          <a:xfrm>
            <a:off x="457200" y="220980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Perple_</a:t>
            </a:r>
            <a:r>
              <a:rPr lang="en-US" altLang="en-US" b="1">
                <a:solidFill>
                  <a:srgbClr val="9900FF"/>
                </a:solidFill>
              </a:rPr>
              <a:t>X</a:t>
            </a:r>
            <a:r>
              <a:rPr lang="en-US" altLang="en-US">
                <a:solidFill>
                  <a:srgbClr val="9900FF"/>
                </a:solidFill>
              </a:rPr>
              <a:t> </a:t>
            </a:r>
            <a:r>
              <a:rPr lang="en-US" altLang="en-US"/>
              <a:t>:</a:t>
            </a:r>
            <a:r>
              <a:rPr lang="en-US" altLang="en-US">
                <a:solidFill>
                  <a:srgbClr val="9900FF"/>
                </a:solidFill>
              </a:rPr>
              <a:t> </a:t>
            </a:r>
            <a:r>
              <a:rPr lang="en-US" altLang="en-US"/>
              <a:t>A Mechanical Petrologist for Geophysical Problems  </a:t>
            </a:r>
            <a:endParaRPr lang="en-US" altLang="en-US" sz="1400"/>
          </a:p>
        </p:txBody>
      </p:sp>
      <p:sp>
        <p:nvSpPr>
          <p:cNvPr id="6" name="Text Box 5"/>
          <p:cNvSpPr txBox="1">
            <a:spLocks noChangeArrowheads="1"/>
          </p:cNvSpPr>
          <p:nvPr/>
        </p:nvSpPr>
        <p:spPr bwMode="auto">
          <a:xfrm>
            <a:off x="457200" y="4235450"/>
            <a:ext cx="8305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dirty="0"/>
              <a:t>A few thoughts about nomenclature</a:t>
            </a:r>
            <a:endParaRPr lang="en-US" alt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P spid="9221" grpId="0"/>
      <p:bldP spid="8"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0" name="Picture 26" descr="gx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gx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title"/>
          </p:nvPr>
        </p:nvSpPr>
        <p:spPr>
          <a:xfrm>
            <a:off x="457200" y="274638"/>
            <a:ext cx="8229600" cy="563562"/>
          </a:xfrm>
        </p:spPr>
        <p:txBody>
          <a:bodyPr/>
          <a:lstStyle/>
          <a:p>
            <a:pPr eaLnBrk="1" hangingPunct="1"/>
            <a:r>
              <a:rPr lang="en-US" altLang="en-US" sz="1600">
                <a:solidFill>
                  <a:schemeClr val="tx1"/>
                </a:solidFill>
                <a:latin typeface="Comic Sans MS" panose="030F0702030302020204" pitchFamily="66" charset="0"/>
              </a:rPr>
              <a:t>The Non-Linear Phase Equilibrium Problem</a:t>
            </a:r>
          </a:p>
        </p:txBody>
      </p:sp>
      <p:sp>
        <p:nvSpPr>
          <p:cNvPr id="11282" name="Rectangle 18"/>
          <p:cNvSpPr>
            <a:spLocks noChangeArrowheads="1"/>
          </p:cNvSpPr>
          <p:nvPr/>
        </p:nvSpPr>
        <p:spPr bwMode="auto">
          <a:xfrm>
            <a:off x="609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pic>
        <p:nvPicPr>
          <p:cNvPr id="11289" name="Picture 25" descr="gx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128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129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g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457200" y="274638"/>
            <a:ext cx="8229600" cy="563562"/>
          </a:xfrm>
        </p:spPr>
        <p:txBody>
          <a:bodyPr/>
          <a:lstStyle/>
          <a:p>
            <a:pPr eaLnBrk="1" hangingPunct="1"/>
            <a:r>
              <a:rPr lang="en-US" altLang="en-US" sz="1600">
                <a:solidFill>
                  <a:schemeClr val="tx1"/>
                </a:solidFill>
                <a:latin typeface="Comic Sans MS" panose="030F0702030302020204" pitchFamily="66" charset="0"/>
              </a:rPr>
              <a:t>The Non-Linear Phase Equilibrium Problem</a:t>
            </a:r>
          </a:p>
        </p:txBody>
      </p:sp>
      <p:pic>
        <p:nvPicPr>
          <p:cNvPr id="145412" name="Picture 4" descr="g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0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Rectangle 5"/>
          <p:cNvSpPr>
            <a:spLocks noChangeArrowheads="1"/>
          </p:cNvSpPr>
          <p:nvPr/>
        </p:nvSpPr>
        <p:spPr bwMode="auto">
          <a:xfrm>
            <a:off x="609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sp>
        <p:nvSpPr>
          <p:cNvPr id="145414" name="Rectangle 6"/>
          <p:cNvSpPr>
            <a:spLocks noChangeArrowheads="1"/>
          </p:cNvSpPr>
          <p:nvPr/>
        </p:nvSpPr>
        <p:spPr bwMode="auto">
          <a:xfrm>
            <a:off x="533400" y="5867400"/>
            <a:ext cx="7750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Brown &amp; Skinner 1974, Saxena &amp; Eriksson 1983, Wood &amp; Holloway 1984, deCapitani &amp; Brown 1987, Bina 1998, etc. etc.</a:t>
            </a:r>
          </a:p>
        </p:txBody>
      </p:sp>
      <p:pic>
        <p:nvPicPr>
          <p:cNvPr id="24583" name="Picture 7" descr="C:\jamie\talks\genova_pd_2013\gx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jamie\talks\genova_pd_2013\gx2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jamie\talks\genova_pd_2013\gx2c.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jamie\talks\genova_pd_2013\gx2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5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145412"/>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458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2458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458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24584"/>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458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xit" presetSubtype="0" fill="hold" nodeType="clickEffect">
                                  <p:stCondLst>
                                    <p:cond delay="0"/>
                                  </p:stCondLst>
                                  <p:childTnLst>
                                    <p:set>
                                      <p:cBhvr>
                                        <p:cTn id="30" dur="1" fill="hold">
                                          <p:stCondLst>
                                            <p:cond delay="0"/>
                                          </p:stCondLst>
                                        </p:cTn>
                                        <p:tgtEl>
                                          <p:spTgt spid="2458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58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0"/>
                                          </p:stCondLst>
                                        </p:cTn>
                                        <p:tgtEl>
                                          <p:spTgt spid="2458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454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3" grpId="0"/>
      <p:bldP spid="1454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990600"/>
            <a:ext cx="4343400" cy="715962"/>
          </a:xfrm>
        </p:spPr>
        <p:txBody>
          <a:bodyPr/>
          <a:lstStyle/>
          <a:p>
            <a:pPr eaLnBrk="1" hangingPunct="1"/>
            <a:r>
              <a:rPr lang="en-US" altLang="en-US" sz="1600" dirty="0">
                <a:latin typeface="Comic Sans MS" panose="030F0702030302020204" pitchFamily="66" charset="0"/>
              </a:rPr>
              <a:t>The Problem with </a:t>
            </a:r>
            <a:r>
              <a:rPr lang="en-US" altLang="en-US" sz="1600" dirty="0" err="1">
                <a:latin typeface="Comic Sans MS" panose="030F0702030302020204" pitchFamily="66" charset="0"/>
              </a:rPr>
              <a:t>Pseudocompounds</a:t>
            </a:r>
            <a:endParaRPr lang="en-US" altLang="en-US" sz="1600" dirty="0">
              <a:latin typeface="Comic Sans MS" panose="030F0702030302020204" pitchFamily="66" charset="0"/>
            </a:endParaRPr>
          </a:p>
        </p:txBody>
      </p:sp>
      <p:sp>
        <p:nvSpPr>
          <p:cNvPr id="27651" name="Text Box 3"/>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533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extLst>
              <p:ext uri="{D42A27DB-BD31-4B8C-83A1-F6EECF244321}">
                <p14:modId xmlns:p14="http://schemas.microsoft.com/office/powerpoint/2010/main" val="940461350"/>
              </p:ext>
            </p:extLst>
          </p:nvPr>
        </p:nvGraphicFramePr>
        <p:xfrm>
          <a:off x="496887" y="1663700"/>
          <a:ext cx="4227513" cy="4051300"/>
        </p:xfrm>
        <a:graphic>
          <a:graphicData uri="http://schemas.openxmlformats.org/presentationml/2006/ole">
            <mc:AlternateContent xmlns:mc="http://schemas.openxmlformats.org/markup-compatibility/2006">
              <mc:Choice xmlns:v="urn:schemas-microsoft-com:vml" Requires="v">
                <p:oleObj spid="_x0000_s231442" name="Document" r:id="rId4" imgW="4307038" imgH="4100471" progId="Word.Document.8">
                  <p:embed/>
                </p:oleObj>
              </mc:Choice>
              <mc:Fallback>
                <p:oleObj name="Document" r:id="rId4" imgW="4307038" imgH="4100471" progId="Word.Document.8">
                  <p:embed/>
                  <p:pic>
                    <p:nvPicPr>
                      <p:cNvPr id="276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7" y="16637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838200" y="274638"/>
            <a:ext cx="731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solidFill>
                  <a:schemeClr val="tx2"/>
                </a:solidFill>
              </a:rPr>
              <a:t>Iteration Scheme #1: Adaptive Minimization </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2"/>
          <p:cNvSpPr>
            <a:spLocks noChangeArrowheads="1"/>
          </p:cNvSpPr>
          <p:nvPr/>
        </p:nvSpPr>
        <p:spPr bwMode="auto">
          <a:xfrm>
            <a:off x="533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dirty="0">
                <a:solidFill>
                  <a:schemeClr val="tx2"/>
                </a:solidFill>
              </a:rPr>
              <a:t>White et al. 1958, Connolly 2009</a:t>
            </a:r>
          </a:p>
        </p:txBody>
      </p:sp>
      <p:sp>
        <p:nvSpPr>
          <p:cNvPr id="11" name="Rectangle 2"/>
          <p:cNvSpPr txBox="1">
            <a:spLocks noChangeArrowheads="1"/>
          </p:cNvSpPr>
          <p:nvPr/>
        </p:nvSpPr>
        <p:spPr bwMode="auto">
          <a:xfrm>
            <a:off x="379228" y="4100513"/>
            <a:ext cx="4343400" cy="5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600" kern="0" dirty="0">
                <a:latin typeface="Comic Sans MS" panose="030F0702030302020204" pitchFamily="66" charset="0"/>
              </a:rPr>
              <a:t>The solution =&gt; iteration</a:t>
            </a:r>
          </a:p>
        </p:txBody>
      </p:sp>
    </p:spTree>
    <p:extLst>
      <p:ext uri="{BB962C8B-B14F-4D97-AF65-F5344CB8AC3E}">
        <p14:creationId xmlns:p14="http://schemas.microsoft.com/office/powerpoint/2010/main" val="156417703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0" name="Picture 26" descr="gx1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91" name="Picture 27" descr="gx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2"/>
          <p:cNvSpPr>
            <a:spLocks noGrp="1" noChangeArrowheads="1"/>
          </p:cNvSpPr>
          <p:nvPr>
            <p:ph type="title"/>
          </p:nvPr>
        </p:nvSpPr>
        <p:spPr>
          <a:xfrm>
            <a:off x="457200" y="274638"/>
            <a:ext cx="8229600" cy="563562"/>
          </a:xfrm>
        </p:spPr>
        <p:txBody>
          <a:bodyPr/>
          <a:lstStyle/>
          <a:p>
            <a:pPr eaLnBrk="1" hangingPunct="1"/>
            <a:r>
              <a:rPr lang="en-US" altLang="en-US" sz="1600" b="1" dirty="0">
                <a:solidFill>
                  <a:schemeClr val="tx1"/>
                </a:solidFill>
                <a:latin typeface="Comic Sans MS" panose="030F0702030302020204" pitchFamily="66" charset="0"/>
              </a:rPr>
              <a:t>Constrained Gibbs Energy Minimization</a:t>
            </a:r>
          </a:p>
        </p:txBody>
      </p:sp>
      <p:sp>
        <p:nvSpPr>
          <p:cNvPr id="11282" name="Rectangle 18"/>
          <p:cNvSpPr>
            <a:spLocks noChangeArrowheads="1"/>
          </p:cNvSpPr>
          <p:nvPr/>
        </p:nvSpPr>
        <p:spPr bwMode="auto">
          <a:xfrm>
            <a:off x="609600" y="1066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The stable state of a system minimizes its Gibbs Energy (G)</a:t>
            </a:r>
          </a:p>
        </p:txBody>
      </p:sp>
      <p:pic>
        <p:nvPicPr>
          <p:cNvPr id="11289" name="Picture 25" descr="gx1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3338" y="1771650"/>
            <a:ext cx="715486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058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1128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128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11290"/>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1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15962"/>
          </a:xfrm>
        </p:spPr>
        <p:txBody>
          <a:bodyPr/>
          <a:lstStyle/>
          <a:p>
            <a:pPr eaLnBrk="1" hangingPunct="1"/>
            <a:r>
              <a:rPr lang="en-US" altLang="en-US" sz="1600">
                <a:latin typeface="Comic Sans MS" panose="030F0702030302020204" pitchFamily="66" charset="0"/>
              </a:rPr>
              <a:t>What if the bulk composition is known? </a:t>
            </a:r>
          </a:p>
        </p:txBody>
      </p:sp>
      <p:sp>
        <p:nvSpPr>
          <p:cNvPr id="26627"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6628"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6629" name="Picture 9" descr="pseudo_g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3" y="1619250"/>
            <a:ext cx="5945187"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12"/>
          <p:cNvSpPr>
            <a:spLocks noChangeArrowheads="1"/>
          </p:cNvSpPr>
          <p:nvPr/>
        </p:nvSpPr>
        <p:spPr bwMode="auto">
          <a:xfrm>
            <a:off x="533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White et al. 1958, Connolly 2005</a:t>
            </a:r>
          </a:p>
        </p:txBody>
      </p:sp>
      <p:pic>
        <p:nvPicPr>
          <p:cNvPr id="26631"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676400"/>
            <a:ext cx="2495550" cy="528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 Box 17"/>
          <p:cNvSpPr txBox="1">
            <a:spLocks noChangeArrowheads="1"/>
          </p:cNvSpPr>
          <p:nvPr/>
        </p:nvSpPr>
        <p:spPr bwMode="auto">
          <a:xfrm>
            <a:off x="3733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a:solidFill>
                  <a:schemeClr val="tx2"/>
                </a:solidFill>
              </a:rPr>
              <a:t>Pseudocompounds</a:t>
            </a:r>
          </a:p>
        </p:txBody>
      </p:sp>
      <p:sp>
        <p:nvSpPr>
          <p:cNvPr id="26633" name="Line 19"/>
          <p:cNvSpPr>
            <a:spLocks noChangeShapeType="1"/>
          </p:cNvSpPr>
          <p:nvPr/>
        </p:nvSpPr>
        <p:spPr bwMode="auto">
          <a:xfrm flipV="1">
            <a:off x="3429000" y="22860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34"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4343400" cy="715962"/>
          </a:xfrm>
        </p:spPr>
        <p:txBody>
          <a:bodyPr/>
          <a:lstStyle/>
          <a:p>
            <a:pPr eaLnBrk="1" hangingPunct="1"/>
            <a:r>
              <a:rPr lang="en-US" altLang="en-US" sz="1600">
                <a:latin typeface="Comic Sans MS" panose="030F0702030302020204" pitchFamily="66" charset="0"/>
              </a:rPr>
              <a:t>A Problem with Pseudocompounds</a:t>
            </a:r>
          </a:p>
        </p:txBody>
      </p:sp>
      <p:sp>
        <p:nvSpPr>
          <p:cNvPr id="27651" name="Text Box 3"/>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533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nvGraphicFramePr>
        <p:xfrm>
          <a:off x="533400" y="1524000"/>
          <a:ext cx="4227513" cy="4051300"/>
        </p:xfrm>
        <a:graphic>
          <a:graphicData uri="http://schemas.openxmlformats.org/presentationml/2006/ole">
            <mc:AlternateContent xmlns:mc="http://schemas.openxmlformats.org/markup-compatibility/2006">
              <mc:Choice xmlns:v="urn:schemas-microsoft-com:vml" Requires="v">
                <p:oleObj spid="_x0000_s27678" name="Document" r:id="rId4" imgW="4307038" imgH="4100471" progId="Word.Document.8">
                  <p:embed/>
                </p:oleObj>
              </mc:Choice>
              <mc:Fallback>
                <p:oleObj name="Document" r:id="rId4" imgW="4307038" imgH="4100471" progId="Word.Document.8">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4724400" y="274638"/>
            <a:ext cx="39624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 Solution: Iterative Refinement</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Rectangle 12"/>
          <p:cNvSpPr>
            <a:spLocks noChangeArrowheads="1"/>
          </p:cNvSpPr>
          <p:nvPr/>
        </p:nvSpPr>
        <p:spPr bwMode="auto">
          <a:xfrm>
            <a:off x="533400" y="5761038"/>
            <a:ext cx="8229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White et al. 1958, Connolly 2009</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gr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057400"/>
            <a:ext cx="25336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gri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976438"/>
            <a:ext cx="1219200"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grid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076450"/>
            <a:ext cx="2371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8"/>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Phase diagram sections as a mapping problem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7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7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74638"/>
            <a:ext cx="8229600" cy="715962"/>
          </a:xfrm>
        </p:spPr>
        <p:txBody>
          <a:bodyPr/>
          <a:lstStyle/>
          <a:p>
            <a:pPr eaLnBrk="1" hangingPunct="1"/>
            <a:r>
              <a:rPr lang="en-US" altLang="en-US" sz="1600">
                <a:latin typeface="Comic Sans MS" panose="030F0702030302020204" pitchFamily="66" charset="0"/>
              </a:rPr>
              <a:t>An Example: Again CAS after Berman &amp; Brown (1984, no comment)</a:t>
            </a:r>
          </a:p>
        </p:txBody>
      </p:sp>
      <p:sp>
        <p:nvSpPr>
          <p:cNvPr id="29699"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970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9701"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29702" name="Picture 11" descr="CAS_fill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429125" cy="370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CAS_grid.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05000"/>
            <a:ext cx="3898900" cy="359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Rectangle 12"/>
          <p:cNvSpPr>
            <a:spLocks noChangeArrowheads="1"/>
          </p:cNvSpPr>
          <p:nvPr/>
        </p:nvSpPr>
        <p:spPr bwMode="auto">
          <a:xfrm>
            <a:off x="5943600" y="1066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Convex Hull</a:t>
            </a:r>
          </a:p>
        </p:txBody>
      </p:sp>
      <p:sp>
        <p:nvSpPr>
          <p:cNvPr id="29705" name="Rectangle 12"/>
          <p:cNvSpPr>
            <a:spLocks noChangeArrowheads="1"/>
          </p:cNvSpPr>
          <p:nvPr/>
        </p:nvSpPr>
        <p:spPr bwMode="auto">
          <a:xfrm>
            <a:off x="1066800" y="1066800"/>
            <a:ext cx="2286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Linear Programming</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723900" y="685800"/>
            <a:ext cx="7772400" cy="838200"/>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What is a phase diagram?</a:t>
            </a:r>
            <a:endParaRPr lang="en-US" dirty="0"/>
          </a:p>
        </p:txBody>
      </p:sp>
      <p:sp>
        <p:nvSpPr>
          <p:cNvPr id="17411" name="TextBox 3"/>
          <p:cNvSpPr txBox="1">
            <a:spLocks noChangeArrowheads="1"/>
          </p:cNvSpPr>
          <p:nvPr/>
        </p:nvSpPr>
        <p:spPr bwMode="auto">
          <a:xfrm>
            <a:off x="227013" y="1676400"/>
            <a:ext cx="38115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A phase diagram is any diagram that directly defines the </a:t>
            </a:r>
            <a:r>
              <a:rPr lang="en-US" altLang="en-US">
                <a:solidFill>
                  <a:srgbClr val="FF0000"/>
                </a:solidFill>
              </a:rPr>
              <a:t>relative amounts </a:t>
            </a:r>
            <a:r>
              <a:rPr lang="en-US" altLang="en-US"/>
              <a:t>and </a:t>
            </a:r>
            <a:r>
              <a:rPr lang="en-US" altLang="en-US">
                <a:solidFill>
                  <a:srgbClr val="FF0000"/>
                </a:solidFill>
              </a:rPr>
              <a:t>state</a:t>
            </a:r>
            <a:r>
              <a:rPr lang="en-US" altLang="en-US"/>
              <a:t> of the phases in a thermodynamic system</a:t>
            </a:r>
          </a:p>
        </p:txBody>
      </p:sp>
      <p:sp>
        <p:nvSpPr>
          <p:cNvPr id="17412" name="TextBox 6"/>
          <p:cNvSpPr txBox="1">
            <a:spLocks noChangeArrowheads="1"/>
          </p:cNvSpPr>
          <p:nvPr/>
        </p:nvSpPr>
        <p:spPr bwMode="auto">
          <a:xfrm>
            <a:off x="255588" y="3822700"/>
            <a:ext cx="381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dirty="0"/>
              <a:t>Phase diagram variables vs real determinative variables</a:t>
            </a:r>
          </a:p>
        </p:txBody>
      </p:sp>
      <p:pic>
        <p:nvPicPr>
          <p:cNvPr id="17413" name="Picture 11" descr="C:\Documents and Settings\jamie\My Documents\talks\genova_2013\T-X_without_xtallization_pa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12" descr="C:\Documents and Settings\jamie\My Documents\talks\genova_2013\T-X_with_xtallization_pa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13" descr="C:\Documents and Settings\jamie\My Documents\talks\genova_2013\T-X_peritec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14" descr="C:\Documents and Settings\jamie\My Documents\talks\genova_2013\T-X_azeotrop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15" descr="C:\Documents and Settings\jamie\My Documents\talks\genova_2013\T-X_neg_azeotrop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6" descr="C:\Documents and Settings\jamie\My Documents\talks\genova_2013\T-X_solvus.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752600"/>
            <a:ext cx="4332288"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3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9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6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15962"/>
          </a:xfrm>
        </p:spPr>
        <p:txBody>
          <a:bodyPr/>
          <a:lstStyle/>
          <a:p>
            <a:pPr eaLnBrk="1" hangingPunct="1"/>
            <a:r>
              <a:rPr lang="en-US" altLang="en-US" sz="1600">
                <a:latin typeface="Comic Sans MS" panose="030F0702030302020204" pitchFamily="66" charset="0"/>
              </a:rPr>
              <a:t>The advantage of LP is it permits melts of natural complexity</a:t>
            </a:r>
          </a:p>
        </p:txBody>
      </p:sp>
      <p:sp>
        <p:nvSpPr>
          <p:cNvPr id="30723"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30724"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30725"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30726" name="Rectangle 12"/>
          <p:cNvSpPr>
            <a:spLocks noChangeArrowheads="1"/>
          </p:cNvSpPr>
          <p:nvPr/>
        </p:nvSpPr>
        <p:spPr bwMode="auto">
          <a:xfrm>
            <a:off x="457200" y="914400"/>
            <a:ext cx="8305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An example: Peridotite solidus with the pMELTS model (Ghiorso et al. 2003) </a:t>
            </a:r>
          </a:p>
        </p:txBody>
      </p:sp>
      <p:pic>
        <p:nvPicPr>
          <p:cNvPr id="30727" name="Picture 13" descr="pmelts_solidu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828800"/>
            <a:ext cx="4343400"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diabatic_modes.png"/>
          <p:cNvPicPr>
            <a:picLocks noChangeAspect="1"/>
          </p:cNvPicPr>
          <p:nvPr/>
        </p:nvPicPr>
        <p:blipFill>
          <a:blip r:embed="rId4"/>
          <a:stretch>
            <a:fillRect/>
          </a:stretch>
        </p:blipFill>
        <p:spPr>
          <a:xfrm>
            <a:off x="4724400" y="2694235"/>
            <a:ext cx="4307198" cy="2258765"/>
          </a:xfrm>
          <a:prstGeom prst="rect">
            <a:avLst/>
          </a:prstGeom>
          <a:scene3d>
            <a:camera prst="orthographicFront">
              <a:rot lat="0" lon="0" rev="16200000"/>
            </a:camera>
            <a:lightRig rig="threePt" dir="t"/>
          </a:scene3d>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title"/>
          </p:nvPr>
        </p:nvSpPr>
        <p:spPr/>
        <p:txBody>
          <a:bodyPr/>
          <a:lstStyle/>
          <a:p>
            <a:pPr eaLnBrk="1" hangingPunct="1"/>
            <a:r>
              <a:rPr lang="en-US" altLang="en-US" sz="1600">
                <a:latin typeface="Comic Sans MS" panose="030F0702030302020204" pitchFamily="66" charset="0"/>
              </a:rPr>
              <a:t>Conclusions for Part I</a:t>
            </a:r>
            <a:br>
              <a:rPr lang="en-US" altLang="en-US" sz="1600">
                <a:latin typeface="Comic Sans MS" panose="030F0702030302020204" pitchFamily="66" charset="0"/>
              </a:rPr>
            </a:b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190469" name="Rectangle 5"/>
          <p:cNvSpPr>
            <a:spLocks noChangeArrowheads="1"/>
          </p:cNvSpPr>
          <p:nvPr/>
        </p:nvSpPr>
        <p:spPr bwMode="auto">
          <a:xfrm>
            <a:off x="2405063" y="3016250"/>
            <a:ext cx="43910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The beginning of wisdom?</a:t>
            </a:r>
            <a:br>
              <a:rPr lang="en-US" altLang="en-US">
                <a:solidFill>
                  <a:schemeClr val="tx2"/>
                </a:solidFill>
              </a:rPr>
            </a:br>
            <a:br>
              <a:rPr lang="en-US" altLang="en-US">
                <a:solidFill>
                  <a:schemeClr val="tx2"/>
                </a:solidFill>
              </a:rPr>
            </a:br>
            <a:r>
              <a:rPr lang="en-US" altLang="en-US">
                <a:solidFill>
                  <a:schemeClr val="tx2"/>
                </a:solidFill>
              </a:rPr>
              <a:t>Putting phase equilibria (g) into geophysics…</a:t>
            </a:r>
          </a:p>
        </p:txBody>
      </p:sp>
      <p:sp>
        <p:nvSpPr>
          <p:cNvPr id="190470" name="Rectangle 6"/>
          <p:cNvSpPr>
            <a:spLocks noChangeArrowheads="1"/>
          </p:cNvSpPr>
          <p:nvPr/>
        </p:nvSpPr>
        <p:spPr bwMode="auto">
          <a:xfrm>
            <a:off x="2884488" y="1492250"/>
            <a:ext cx="2911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But a monkey could do that…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0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9" grpId="0"/>
      <p:bldP spid="19047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8229600" cy="1143000"/>
          </a:xfrm>
        </p:spPr>
        <p:txBody>
          <a:bodyPr/>
          <a:lstStyle/>
          <a:p>
            <a:pPr eaLnBrk="1" hangingPunct="1"/>
            <a:r>
              <a:rPr lang="en-US" altLang="en-US" sz="1400">
                <a:latin typeface="Comic Sans MS" panose="030F0702030302020204" pitchFamily="66" charset="0"/>
              </a:rPr>
              <a:t>Equation of State, Stixrude &amp; Bukowinski 1990</a:t>
            </a:r>
          </a:p>
        </p:txBody>
      </p:sp>
      <p:grpSp>
        <p:nvGrpSpPr>
          <p:cNvPr id="32771" name="Group 3"/>
          <p:cNvGrpSpPr>
            <a:grpSpLocks/>
          </p:cNvGrpSpPr>
          <p:nvPr/>
        </p:nvGrpSpPr>
        <p:grpSpPr bwMode="auto">
          <a:xfrm>
            <a:off x="762000" y="1066800"/>
            <a:ext cx="7226300" cy="2473325"/>
            <a:chOff x="432" y="914"/>
            <a:chExt cx="4552" cy="1558"/>
          </a:xfrm>
        </p:grpSpPr>
        <p:graphicFrame>
          <p:nvGraphicFramePr>
            <p:cNvPr id="32778" name="Object 4"/>
            <p:cNvGraphicFramePr>
              <a:graphicFrameLocks noChangeAspect="1"/>
            </p:cNvGraphicFramePr>
            <p:nvPr/>
          </p:nvGraphicFramePr>
          <p:xfrm>
            <a:off x="2632" y="920"/>
            <a:ext cx="2352" cy="184"/>
          </p:xfrm>
          <a:graphic>
            <a:graphicData uri="http://schemas.openxmlformats.org/presentationml/2006/ole">
              <mc:AlternateContent xmlns:mc="http://schemas.openxmlformats.org/markup-compatibility/2006">
                <mc:Choice xmlns:v="urn:schemas-microsoft-com:vml" Requires="v">
                  <p:oleObj spid="_x0000_s32879" name="Equation" r:id="rId4" imgW="3733800" imgH="292100" progId="Equation.DSMT4">
                    <p:embed/>
                  </p:oleObj>
                </mc:Choice>
                <mc:Fallback>
                  <p:oleObj name="Equation" r:id="rId4" imgW="3733800" imgH="2921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2" y="920"/>
                          <a:ext cx="2352"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9" name="Text Box 5"/>
            <p:cNvSpPr txBox="1">
              <a:spLocks noChangeArrowheads="1"/>
            </p:cNvSpPr>
            <p:nvPr/>
          </p:nvSpPr>
          <p:spPr bwMode="auto">
            <a:xfrm>
              <a:off x="432" y="914"/>
              <a:ext cx="21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Gruneisen model for Helmoltz Energy: </a:t>
              </a:r>
            </a:p>
          </p:txBody>
        </p:sp>
        <p:sp>
          <p:nvSpPr>
            <p:cNvPr id="32780" name="Text Box 6"/>
            <p:cNvSpPr txBox="1">
              <a:spLocks noChangeArrowheads="1"/>
            </p:cNvSpPr>
            <p:nvPr/>
          </p:nvSpPr>
          <p:spPr bwMode="auto">
            <a:xfrm>
              <a:off x="936" y="1394"/>
              <a:ext cx="163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Birch-Murgnahan “cold” part:</a:t>
              </a:r>
            </a:p>
          </p:txBody>
        </p:sp>
        <p:graphicFrame>
          <p:nvGraphicFramePr>
            <p:cNvPr id="32781" name="Object 7"/>
            <p:cNvGraphicFramePr>
              <a:graphicFrameLocks noChangeAspect="1"/>
            </p:cNvGraphicFramePr>
            <p:nvPr/>
          </p:nvGraphicFramePr>
          <p:xfrm>
            <a:off x="2696" y="1200"/>
            <a:ext cx="1432" cy="584"/>
          </p:xfrm>
          <a:graphic>
            <a:graphicData uri="http://schemas.openxmlformats.org/presentationml/2006/ole">
              <mc:AlternateContent xmlns:mc="http://schemas.openxmlformats.org/markup-compatibility/2006">
                <mc:Choice xmlns:v="urn:schemas-microsoft-com:vml" Requires="v">
                  <p:oleObj spid="_x0000_s32880" name="Equation" r:id="rId6" imgW="2273300" imgH="927100" progId="Equation.DSMT4">
                    <p:embed/>
                  </p:oleObj>
                </mc:Choice>
                <mc:Fallback>
                  <p:oleObj name="Equation" r:id="rId6" imgW="2273300" imgH="927100" progId="Equation.DSMT4">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6" y="1200"/>
                          <a:ext cx="1432" cy="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82" name="Text Box 8"/>
            <p:cNvSpPr txBox="1">
              <a:spLocks noChangeArrowheads="1"/>
            </p:cNvSpPr>
            <p:nvPr/>
          </p:nvSpPr>
          <p:spPr bwMode="auto">
            <a:xfrm>
              <a:off x="1240" y="2018"/>
              <a:ext cx="13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Debeye “thermal” part:</a:t>
              </a:r>
            </a:p>
          </p:txBody>
        </p:sp>
        <p:graphicFrame>
          <p:nvGraphicFramePr>
            <p:cNvPr id="32783" name="Object 9"/>
            <p:cNvGraphicFramePr>
              <a:graphicFrameLocks noChangeAspect="1"/>
            </p:cNvGraphicFramePr>
            <p:nvPr/>
          </p:nvGraphicFramePr>
          <p:xfrm>
            <a:off x="2572" y="1872"/>
            <a:ext cx="1888" cy="600"/>
          </p:xfrm>
          <a:graphic>
            <a:graphicData uri="http://schemas.openxmlformats.org/presentationml/2006/ole">
              <mc:AlternateContent xmlns:mc="http://schemas.openxmlformats.org/markup-compatibility/2006">
                <mc:Choice xmlns:v="urn:schemas-microsoft-com:vml" Requires="v">
                  <p:oleObj spid="_x0000_s32881" name="Equation" r:id="rId8" imgW="2997200" imgH="952500" progId="Equation.DSMT4">
                    <p:embed/>
                  </p:oleObj>
                </mc:Choice>
                <mc:Fallback>
                  <p:oleObj name="Equation" r:id="rId8" imgW="2997200" imgH="952500" progId="Equation.DSMT4">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72" y="1872"/>
                          <a:ext cx="1888"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2772" name="Text Box 10"/>
          <p:cNvSpPr txBox="1">
            <a:spLocks noChangeArrowheads="1"/>
          </p:cNvSpPr>
          <p:nvPr/>
        </p:nvSpPr>
        <p:spPr bwMode="auto">
          <a:xfrm>
            <a:off x="1066800" y="3889375"/>
            <a:ext cx="18018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Seven parameters (</a:t>
            </a:r>
          </a:p>
        </p:txBody>
      </p:sp>
      <p:graphicFrame>
        <p:nvGraphicFramePr>
          <p:cNvPr id="32773" name="Object 11"/>
          <p:cNvGraphicFramePr>
            <a:graphicFrameLocks noChangeAspect="1"/>
          </p:cNvGraphicFramePr>
          <p:nvPr/>
        </p:nvGraphicFramePr>
        <p:xfrm>
          <a:off x="2749550" y="3956050"/>
          <a:ext cx="1765300" cy="254000"/>
        </p:xfrm>
        <a:graphic>
          <a:graphicData uri="http://schemas.openxmlformats.org/presentationml/2006/ole">
            <mc:AlternateContent xmlns:mc="http://schemas.openxmlformats.org/markup-compatibility/2006">
              <mc:Choice xmlns:v="urn:schemas-microsoft-com:vml" Requires="v">
                <p:oleObj spid="_x0000_s32882" name="Equation" r:id="rId10" imgW="1765300" imgH="254000" progId="Equation.DSMT4">
                  <p:embed/>
                </p:oleObj>
              </mc:Choice>
              <mc:Fallback>
                <p:oleObj name="Equation" r:id="rId10" imgW="1765300" imgH="254000" progId="Equation.DSMT4">
                  <p:embed/>
                  <p:pic>
                    <p:nvPicPr>
                      <p:cNvPr id="0"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9550" y="3956050"/>
                        <a:ext cx="17653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4" name="Text Box 12"/>
          <p:cNvSpPr txBox="1">
            <a:spLocks noChangeArrowheads="1"/>
          </p:cNvSpPr>
          <p:nvPr/>
        </p:nvSpPr>
        <p:spPr bwMode="auto">
          <a:xfrm>
            <a:off x="4410075" y="3889375"/>
            <a:ext cx="3362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 + 3 parameters for seismic velocities</a:t>
            </a:r>
          </a:p>
        </p:txBody>
      </p:sp>
      <p:sp>
        <p:nvSpPr>
          <p:cNvPr id="32775" name="Text Box 13"/>
          <p:cNvSpPr txBox="1">
            <a:spLocks noChangeArrowheads="1"/>
          </p:cNvSpPr>
          <p:nvPr/>
        </p:nvSpPr>
        <p:spPr bwMode="auto">
          <a:xfrm>
            <a:off x="457200" y="4495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Data from Stixrude &amp; Lithgow-Bertelloni (2005) augmented by</a:t>
            </a:r>
          </a:p>
          <a:p>
            <a:pPr algn="ctr" eaLnBrk="1" hangingPunct="1"/>
            <a:endParaRPr lang="en-US" altLang="en-US" sz="1400"/>
          </a:p>
          <a:p>
            <a:pPr algn="ctr" eaLnBrk="1" hangingPunct="1">
              <a:buFontTx/>
              <a:buChar char="•"/>
            </a:pPr>
            <a:r>
              <a:rPr lang="en-US" altLang="en-US" sz="1400"/>
              <a:t>Post-perovskite from Oganov &amp; Ono (2004), Ono &amp; Oganov (2005)</a:t>
            </a:r>
          </a:p>
          <a:p>
            <a:pPr algn="ctr" eaLnBrk="1" hangingPunct="1">
              <a:buFontTx/>
              <a:buChar char="•"/>
            </a:pPr>
            <a:r>
              <a:rPr lang="en-US" altLang="en-US" sz="1400"/>
              <a:t>Ca-perovskite from Akaogi et al. (2004), Karki &amp; Crain (1998)</a:t>
            </a:r>
          </a:p>
          <a:p>
            <a:pPr algn="ctr" eaLnBrk="1" hangingPunct="1">
              <a:buFontTx/>
              <a:buChar char="•"/>
            </a:pPr>
            <a:r>
              <a:rPr lang="en-US" altLang="en-US" sz="1400"/>
              <a:t>Wuestite, perovskite from Fabrichnaya (1999), Irifune (1994)</a:t>
            </a:r>
          </a:p>
          <a:p>
            <a:pPr algn="ctr" eaLnBrk="1" hangingPunct="1"/>
            <a:endParaRPr lang="en-US" altLang="en-US" sz="1400"/>
          </a:p>
          <a:p>
            <a:pPr eaLnBrk="1" hangingPunct="1">
              <a:buFontTx/>
              <a:buChar char="•"/>
            </a:pPr>
            <a:endParaRPr lang="en-US" altLang="en-US" sz="1400"/>
          </a:p>
        </p:txBody>
      </p:sp>
      <p:sp>
        <p:nvSpPr>
          <p:cNvPr id="32776" name="Rectangle 16"/>
          <p:cNvSpPr>
            <a:spLocks noChangeArrowheads="1"/>
          </p:cNvSpPr>
          <p:nvPr/>
        </p:nvSpPr>
        <p:spPr bwMode="auto">
          <a:xfrm>
            <a:off x="4114800" y="2514600"/>
            <a:ext cx="3505200" cy="1295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graphicFrame>
        <p:nvGraphicFramePr>
          <p:cNvPr id="32777" name="Object 15"/>
          <p:cNvGraphicFramePr>
            <a:graphicFrameLocks noChangeAspect="1"/>
          </p:cNvGraphicFramePr>
          <p:nvPr/>
        </p:nvGraphicFramePr>
        <p:xfrm>
          <a:off x="4343400" y="2667000"/>
          <a:ext cx="2997200" cy="952500"/>
        </p:xfrm>
        <a:graphic>
          <a:graphicData uri="http://schemas.openxmlformats.org/presentationml/2006/ole">
            <mc:AlternateContent xmlns:mc="http://schemas.openxmlformats.org/markup-compatibility/2006">
              <mc:Choice xmlns:v="urn:schemas-microsoft-com:vml" Requires="v">
                <p:oleObj spid="_x0000_s32883" name="Equation" r:id="rId12" imgW="2997200" imgH="952500" progId="Equation.DSMT4">
                  <p:embed/>
                </p:oleObj>
              </mc:Choice>
              <mc:Fallback>
                <p:oleObj name="Equation" r:id="rId12" imgW="2997200" imgH="952500" progId="Equation.DSMT4">
                  <p:embed/>
                  <p:pic>
                    <p:nvPicPr>
                      <p:cNvPr id="0"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43400" y="2667000"/>
                        <a:ext cx="2997200"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5"/>
          <p:cNvGraphicFramePr>
            <a:graphicFrameLocks noChangeAspect="1"/>
          </p:cNvGraphicFramePr>
          <p:nvPr/>
        </p:nvGraphicFramePr>
        <p:xfrm>
          <a:off x="2057400" y="3657600"/>
          <a:ext cx="5046663" cy="2741613"/>
        </p:xfrm>
        <a:graphic>
          <a:graphicData uri="http://schemas.openxmlformats.org/presentationml/2006/ole">
            <mc:AlternateContent xmlns:mc="http://schemas.openxmlformats.org/markup-compatibility/2006">
              <mc:Choice xmlns:v="urn:schemas-microsoft-com:vml" Requires="v">
                <p:oleObj spid="_x0000_s33835" name="CorelDRAW" r:id="rId4" imgW="6278880" imgH="3410135" progId="CorelDRAW.Graphic.12">
                  <p:embed/>
                </p:oleObj>
              </mc:Choice>
              <mc:Fallback>
                <p:oleObj name="CorelDRAW" r:id="rId4" imgW="6278880" imgH="3410135" progId="CorelDRAW.Graphic.1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3657600"/>
                        <a:ext cx="5046663" cy="274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795" name="Object 6"/>
          <p:cNvGraphicFramePr>
            <a:graphicFrameLocks noChangeAspect="1"/>
          </p:cNvGraphicFramePr>
          <p:nvPr/>
        </p:nvGraphicFramePr>
        <p:xfrm>
          <a:off x="2057400" y="838200"/>
          <a:ext cx="4964113" cy="2714625"/>
        </p:xfrm>
        <a:graphic>
          <a:graphicData uri="http://schemas.openxmlformats.org/presentationml/2006/ole">
            <mc:AlternateContent xmlns:mc="http://schemas.openxmlformats.org/markup-compatibility/2006">
              <mc:Choice xmlns:v="urn:schemas-microsoft-com:vml" Requires="v">
                <p:oleObj spid="_x0000_s33836" name="CorelDRAW" r:id="rId6" imgW="6237501" imgH="3410135" progId="CorelDRAW.Graphic.12">
                  <p:embed/>
                </p:oleObj>
              </mc:Choice>
              <mc:Fallback>
                <p:oleObj name="CorelDRAW" r:id="rId6" imgW="6237501" imgH="3410135" progId="CorelDRAW.Graphic.12">
                  <p:embed/>
                  <p:pic>
                    <p:nvPicPr>
                      <p:cNvPr id="0"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838200"/>
                        <a:ext cx="4964113" cy="271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6" name="Rectangle 8"/>
          <p:cNvSpPr>
            <a:spLocks noGrp="1" noChangeArrowheads="1"/>
          </p:cNvSpPr>
          <p:nvPr>
            <p:ph type="title"/>
          </p:nvPr>
        </p:nvSpPr>
        <p:spPr>
          <a:xfrm>
            <a:off x="457200" y="274638"/>
            <a:ext cx="8229600" cy="411162"/>
          </a:xfrm>
          <a:noFill/>
        </p:spPr>
        <p:txBody>
          <a:bodyPr/>
          <a:lstStyle/>
          <a:p>
            <a:pPr eaLnBrk="1" hangingPunct="1"/>
            <a:r>
              <a:rPr lang="en-US" altLang="en-US" sz="1600">
                <a:solidFill>
                  <a:schemeClr val="tx1"/>
                </a:solidFill>
                <a:latin typeface="Comic Sans MS" panose="030F0702030302020204" pitchFamily="66" charset="0"/>
              </a:rPr>
              <a:t>Computed Pyrolite (CaO-FeO-MgO-Al</a:t>
            </a:r>
            <a:r>
              <a:rPr lang="en-US" altLang="en-US" sz="1600" baseline="-25000">
                <a:solidFill>
                  <a:schemeClr val="tx1"/>
                </a:solidFill>
                <a:latin typeface="Comic Sans MS" panose="030F0702030302020204" pitchFamily="66" charset="0"/>
              </a:rPr>
              <a:t>2</a:t>
            </a:r>
            <a:r>
              <a:rPr lang="en-US" altLang="en-US" sz="1600">
                <a:solidFill>
                  <a:schemeClr val="tx1"/>
                </a:solidFill>
                <a:latin typeface="Comic Sans MS" panose="030F0702030302020204" pitchFamily="66" charset="0"/>
              </a:rPr>
              <a:t>O</a:t>
            </a:r>
            <a:r>
              <a:rPr lang="en-US" altLang="en-US" sz="1600" baseline="-25000">
                <a:solidFill>
                  <a:schemeClr val="tx1"/>
                </a:solidFill>
                <a:latin typeface="Comic Sans MS" panose="030F0702030302020204" pitchFamily="66" charset="0"/>
              </a:rPr>
              <a:t>3</a:t>
            </a:r>
            <a:r>
              <a:rPr lang="en-US" altLang="en-US" sz="1600">
                <a:solidFill>
                  <a:schemeClr val="tx1"/>
                </a:solidFill>
                <a:latin typeface="Comic Sans MS" panose="030F0702030302020204" pitchFamily="66" charset="0"/>
              </a:rPr>
              <a:t>-SiO</a:t>
            </a:r>
            <a:r>
              <a:rPr lang="en-US" altLang="en-US" sz="1600" baseline="-25000">
                <a:solidFill>
                  <a:schemeClr val="tx1"/>
                </a:solidFill>
                <a:latin typeface="Comic Sans MS" panose="030F0702030302020204" pitchFamily="66" charset="0"/>
              </a:rPr>
              <a:t>2</a:t>
            </a:r>
            <a:r>
              <a:rPr lang="en-US" altLang="en-US" sz="1600">
                <a:solidFill>
                  <a:schemeClr val="tx1"/>
                </a:solidFill>
                <a:latin typeface="Comic Sans MS" panose="030F0702030302020204" pitchFamily="66" charset="0"/>
              </a:rPr>
              <a:t>) Phase Relations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0199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5"/>
          <p:cNvSpPr txBox="1">
            <a:spLocks noChangeArrowheads="1"/>
          </p:cNvSpPr>
          <p:nvPr/>
        </p:nvSpPr>
        <p:spPr bwMode="auto">
          <a:xfrm>
            <a:off x="3446463" y="457200"/>
            <a:ext cx="24209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t>Pyrolite P-wave velocity</a:t>
            </a:r>
          </a:p>
        </p:txBody>
      </p:sp>
      <p:sp>
        <p:nvSpPr>
          <p:cNvPr id="34820" name="Text Box 7"/>
          <p:cNvSpPr>
            <a:spLocks noGrp="1" noChangeArrowheads="1"/>
          </p:cNvSpPr>
          <p:nvPr>
            <p:ph type="title"/>
          </p:nvPr>
        </p:nvSpPr>
        <p:spPr>
          <a:xfrm>
            <a:off x="457200" y="5562600"/>
            <a:ext cx="8229600" cy="1143000"/>
          </a:xfrm>
          <a:noFill/>
        </p:spPr>
        <p:txBody>
          <a:bodyPr/>
          <a:lstStyle/>
          <a:p>
            <a:pPr eaLnBrk="1" hangingPunct="1">
              <a:spcBef>
                <a:spcPct val="50000"/>
              </a:spcBef>
            </a:pPr>
            <a:r>
              <a:rPr lang="en-US" altLang="en-US" sz="1600">
                <a:solidFill>
                  <a:schemeClr val="tx1"/>
                </a:solidFill>
                <a:latin typeface="Comic Sans MS" panose="030F0702030302020204" pitchFamily="66" charset="0"/>
              </a:rPr>
              <a:t>“Phase diagrams are the beginning of wisdom </a:t>
            </a:r>
            <a:r>
              <a:rPr lang="en-US" altLang="en-US" sz="1600">
                <a:solidFill>
                  <a:srgbClr val="FF0000"/>
                </a:solidFill>
                <a:latin typeface="Comic Sans MS" panose="030F0702030302020204" pitchFamily="66" charset="0"/>
              </a:rPr>
              <a:t>not the end of it</a:t>
            </a:r>
            <a:r>
              <a:rPr lang="en-US" altLang="en-US" sz="1600">
                <a:solidFill>
                  <a:schemeClr val="tx1"/>
                </a:solidFill>
                <a:latin typeface="Comic Sans MS" panose="030F0702030302020204" pitchFamily="66" charset="0"/>
              </a:rPr>
              <a:t>.”</a:t>
            </a:r>
            <a:br>
              <a:rPr lang="en-US" altLang="en-US" sz="1600">
                <a:solidFill>
                  <a:schemeClr val="tx1"/>
                </a:solidFill>
                <a:latin typeface="Comic Sans MS" panose="030F0702030302020204" pitchFamily="66" charset="0"/>
              </a:rPr>
            </a:br>
            <a:r>
              <a:rPr lang="en-US" altLang="en-US" sz="1600">
                <a:solidFill>
                  <a:schemeClr val="tx1"/>
                </a:solidFill>
                <a:latin typeface="Comic Sans MS" panose="030F0702030302020204" pitchFamily="66" charset="0"/>
              </a:rPr>
              <a:t>-- William Hume-Rothery</a:t>
            </a:r>
            <a:br>
              <a:rPr lang="en-US" altLang="en-US" sz="1600">
                <a:solidFill>
                  <a:schemeClr val="tx1"/>
                </a:solidFill>
                <a:latin typeface="Comic Sans MS" panose="030F0702030302020204" pitchFamily="66" charset="0"/>
              </a:rPr>
            </a:br>
            <a:br>
              <a:rPr lang="en-US" altLang="en-US" sz="1600">
                <a:solidFill>
                  <a:schemeClr val="tx1"/>
                </a:solidFill>
                <a:latin typeface="Comic Sans MS" panose="030F0702030302020204" pitchFamily="66" charset="0"/>
              </a:rPr>
            </a:br>
            <a:endParaRPr lang="en-US" altLang="en-US" sz="1600">
              <a:solidFill>
                <a:schemeClr val="tx1"/>
              </a:solidFill>
              <a:latin typeface="Comic Sans MS" panose="030F0702030302020204" pitchFamily="66"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2" name="Picture 4" descr="g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488" y="1752600"/>
            <a:ext cx="7097712"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7" descr="C:\jamie\talks\genova_pd_2013\gx2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8" descr="C:\jamie\talks\genova_pd_2013\gx2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9" descr="C:\jamie\talks\genova_pd_2013\gx2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0" descr="C:\jamie\talks\genova_pd_2013\gx2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538" y="1752600"/>
            <a:ext cx="709612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457200" y="274638"/>
            <a:ext cx="8229600" cy="563562"/>
          </a:xfrm>
        </p:spPr>
        <p:txBody>
          <a:bodyPr/>
          <a:lstStyle/>
          <a:p>
            <a:pPr eaLnBrk="1" hangingPunct="1"/>
            <a:r>
              <a:rPr lang="en-US" altLang="en-US" sz="1600" b="1" dirty="0">
                <a:solidFill>
                  <a:schemeClr val="tx1"/>
                </a:solidFill>
                <a:latin typeface="Comic Sans MS" panose="030F0702030302020204" pitchFamily="66" charset="0"/>
              </a:rPr>
              <a:t>Non-Linear Gibbs Energy minimization</a:t>
            </a:r>
          </a:p>
        </p:txBody>
      </p:sp>
      <p:sp>
        <p:nvSpPr>
          <p:cNvPr id="145414" name="Rectangle 6"/>
          <p:cNvSpPr>
            <a:spLocks noChangeArrowheads="1"/>
          </p:cNvSpPr>
          <p:nvPr/>
        </p:nvSpPr>
        <p:spPr bwMode="auto">
          <a:xfrm>
            <a:off x="0" y="633478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t>Brown &amp; Skinner 1974, Saxena &amp; Eriksson 1983, Wood &amp; Holloway 1984, </a:t>
            </a:r>
            <a:r>
              <a:rPr lang="en-US" altLang="en-US" sz="1400" dirty="0" err="1"/>
              <a:t>deCapitani</a:t>
            </a:r>
            <a:r>
              <a:rPr lang="en-US" altLang="en-US" sz="1400" dirty="0"/>
              <a:t> &amp; Brown 1987, Bina 1998, etc., see Connolly 2017 for a review of petrologic optimization schemes</a:t>
            </a:r>
          </a:p>
        </p:txBody>
      </p:sp>
    </p:spTree>
    <p:extLst>
      <p:ext uri="{BB962C8B-B14F-4D97-AF65-F5344CB8AC3E}">
        <p14:creationId xmlns:p14="http://schemas.microsoft.com/office/powerpoint/2010/main" val="9608801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454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454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458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4583"/>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458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24584"/>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58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2458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458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5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9" name="Picture 9" descr="inversion_schem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775" y="1409700"/>
            <a:ext cx="256222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Grp="1" noChangeArrowheads="1"/>
          </p:cNvSpPr>
          <p:nvPr>
            <p:ph type="title"/>
          </p:nvPr>
        </p:nvSpPr>
        <p:spPr>
          <a:xfrm>
            <a:off x="457200" y="228600"/>
            <a:ext cx="8229600" cy="792163"/>
          </a:xfrm>
          <a:noFill/>
        </p:spPr>
        <p:txBody>
          <a:bodyPr/>
          <a:lstStyle/>
          <a:p>
            <a:pPr eaLnBrk="1" hangingPunct="1"/>
            <a:r>
              <a:rPr lang="en-US" altLang="en-US" sz="1600">
                <a:latin typeface="Comic Sans MS" panose="030F0702030302020204" pitchFamily="66" charset="0"/>
              </a:rPr>
              <a:t>Enter Amir Khan: </a:t>
            </a:r>
            <a:br>
              <a:rPr lang="en-US" altLang="en-US" sz="1600">
                <a:latin typeface="Comic Sans MS" panose="030F0702030302020204" pitchFamily="66" charset="0"/>
              </a:rPr>
            </a:br>
            <a:r>
              <a:rPr lang="en-US" altLang="en-US" sz="1600">
                <a:latin typeface="Comic Sans MS" panose="030F0702030302020204" pitchFamily="66" charset="0"/>
              </a:rPr>
              <a:t>Geophysical Inversions for Planetary Composition, Temperature and Structure</a:t>
            </a:r>
          </a:p>
        </p:txBody>
      </p:sp>
      <p:sp>
        <p:nvSpPr>
          <p:cNvPr id="56325" name="Rectangle 5"/>
          <p:cNvSpPr>
            <a:spLocks noChangeArrowheads="1"/>
          </p:cNvSpPr>
          <p:nvPr/>
        </p:nvSpPr>
        <p:spPr bwMode="auto">
          <a:xfrm>
            <a:off x="533400" y="51816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Allows joint inversion of unrelated geophysical data</a:t>
            </a:r>
          </a:p>
        </p:txBody>
      </p:sp>
      <p:pic>
        <p:nvPicPr>
          <p:cNvPr id="35845" name="Picture 7" descr="inversion_schem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1028700"/>
            <a:ext cx="46863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11" descr="inversion_schem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743075"/>
            <a:ext cx="3705225"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2" name="Rectangle 12"/>
          <p:cNvSpPr>
            <a:spLocks noChangeArrowheads="1"/>
          </p:cNvSpPr>
          <p:nvPr/>
        </p:nvSpPr>
        <p:spPr bwMode="auto">
          <a:xfrm>
            <a:off x="609600" y="4160838"/>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0099FF"/>
                </a:solidFill>
              </a:rPr>
              <a:t>P-wave velocities of cheese are 1.2 (Muenster) </a:t>
            </a:r>
            <a:br>
              <a:rPr lang="en-US" altLang="en-US">
                <a:solidFill>
                  <a:srgbClr val="0099FF"/>
                </a:solidFill>
              </a:rPr>
            </a:br>
            <a:r>
              <a:rPr lang="en-US" altLang="en-US">
                <a:solidFill>
                  <a:srgbClr val="0099FF"/>
                </a:solidFill>
              </a:rPr>
              <a:t>- 2.1 (Swiss) km/s, velocities in the lunar regolith are 1.2-1.8 km/s</a:t>
            </a:r>
            <a:br>
              <a:rPr lang="en-US" altLang="en-US">
                <a:solidFill>
                  <a:srgbClr val="0099FF"/>
                </a:solidFill>
              </a:rPr>
            </a:br>
            <a:br>
              <a:rPr lang="en-US" altLang="en-US">
                <a:solidFill>
                  <a:srgbClr val="0099FF"/>
                </a:solidFill>
              </a:rPr>
            </a:br>
            <a:r>
              <a:rPr lang="en-US" altLang="en-US">
                <a:solidFill>
                  <a:srgbClr val="0099FF"/>
                </a:solidFill>
              </a:rPr>
              <a:t>Ergo the moon is a mixture of Muenster and Swiss cheese</a:t>
            </a:r>
            <a:r>
              <a:rPr lang="en-US" altLang="en-US">
                <a:solidFill>
                  <a:schemeClr val="tx2"/>
                </a:solidFill>
              </a:rPr>
              <a:t> </a:t>
            </a:r>
          </a:p>
        </p:txBody>
      </p:sp>
      <p:sp>
        <p:nvSpPr>
          <p:cNvPr id="35848" name="Rectangle 13"/>
          <p:cNvSpPr>
            <a:spLocks noChangeArrowheads="1"/>
          </p:cNvSpPr>
          <p:nvPr/>
        </p:nvSpPr>
        <p:spPr bwMode="auto">
          <a:xfrm>
            <a:off x="3351213" y="3505200"/>
            <a:ext cx="2287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secondary parameters</a:t>
            </a:r>
          </a:p>
        </p:txBody>
      </p:sp>
      <p:sp>
        <p:nvSpPr>
          <p:cNvPr id="35849" name="Rectangle 14"/>
          <p:cNvSpPr>
            <a:spLocks noChangeArrowheads="1"/>
          </p:cNvSpPr>
          <p:nvPr/>
        </p:nvSpPr>
        <p:spPr bwMode="auto">
          <a:xfrm>
            <a:off x="6602413" y="3505200"/>
            <a:ext cx="1398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data</a:t>
            </a:r>
          </a:p>
        </p:txBody>
      </p:sp>
      <p:sp>
        <p:nvSpPr>
          <p:cNvPr id="56335" name="Rectangle 15"/>
          <p:cNvSpPr>
            <a:spLocks noChangeArrowheads="1"/>
          </p:cNvSpPr>
          <p:nvPr/>
        </p:nvSpPr>
        <p:spPr bwMode="auto">
          <a:xfrm>
            <a:off x="762000" y="3505200"/>
            <a:ext cx="2062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a:solidFill>
                  <a:schemeClr val="tx2"/>
                </a:solidFill>
              </a:rPr>
              <a:t>primary parameters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63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33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63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63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3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P spid="56332" grpId="0"/>
      <p:bldP spid="563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295400"/>
            <a:ext cx="8229600" cy="792163"/>
          </a:xfrm>
          <a:noFill/>
        </p:spPr>
        <p:txBody>
          <a:bodyPr/>
          <a:lstStyle/>
          <a:p>
            <a:pPr eaLnBrk="1" hangingPunct="1"/>
            <a:r>
              <a:rPr lang="en-US" altLang="en-US" sz="1600">
                <a:latin typeface="Comic Sans MS" panose="030F0702030302020204" pitchFamily="66" charset="0"/>
              </a:rPr>
              <a:t>Inversion Strategy</a:t>
            </a:r>
          </a:p>
        </p:txBody>
      </p:sp>
      <p:sp>
        <p:nvSpPr>
          <p:cNvPr id="36867" name="Text Box 3"/>
          <p:cNvSpPr txBox="1">
            <a:spLocks noChangeArrowheads="1"/>
          </p:cNvSpPr>
          <p:nvPr/>
        </p:nvSpPr>
        <p:spPr bwMode="auto">
          <a:xfrm>
            <a:off x="1295400" y="2235200"/>
            <a:ext cx="67818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i) Guess a physical configuration (T, c, d, …)</a:t>
            </a:r>
          </a:p>
          <a:p>
            <a:pPr algn="ctr" eaLnBrk="1" hangingPunct="1">
              <a:spcBef>
                <a:spcPct val="50000"/>
              </a:spcBef>
            </a:pPr>
            <a:r>
              <a:rPr lang="en-US" altLang="en-US">
                <a:solidFill>
                  <a:schemeClr val="tx2"/>
                </a:solidFill>
              </a:rPr>
              <a:t>ii) Construct a forward model of the observed data</a:t>
            </a:r>
          </a:p>
          <a:p>
            <a:pPr algn="ctr" eaLnBrk="1" hangingPunct="1">
              <a:spcBef>
                <a:spcPct val="50000"/>
              </a:spcBef>
            </a:pPr>
            <a:r>
              <a:rPr lang="en-US" altLang="en-US">
                <a:solidFill>
                  <a:schemeClr val="tx2"/>
                </a:solidFill>
              </a:rPr>
              <a:t>iii) Test against observations</a:t>
            </a:r>
          </a:p>
          <a:p>
            <a:pPr algn="ctr" eaLnBrk="1" hangingPunct="1">
              <a:spcBef>
                <a:spcPct val="50000"/>
              </a:spcBef>
            </a:pPr>
            <a:r>
              <a:rPr lang="en-US" altLang="en-US">
                <a:solidFill>
                  <a:schemeClr val="tx2"/>
                </a:solidFill>
              </a:rPr>
              <a:t>iv) Generate a new configuration, go to ii)</a:t>
            </a:r>
            <a:r>
              <a:rPr lang="en-US" altLang="en-US"/>
              <a:t> </a:t>
            </a:r>
          </a:p>
          <a:p>
            <a:pPr algn="ctr" eaLnBrk="1" hangingPunct="1">
              <a:spcBef>
                <a:spcPct val="50000"/>
              </a:spcBef>
            </a:pPr>
            <a:r>
              <a:rPr lang="en-US" altLang="en-US"/>
              <a:t>repeat 10</a:t>
            </a:r>
            <a:r>
              <a:rPr lang="en-US" altLang="en-US" baseline="30000"/>
              <a:t>7</a:t>
            </a:r>
            <a:r>
              <a:rPr lang="en-US" altLang="en-US"/>
              <a:t> times</a:t>
            </a:r>
          </a:p>
        </p:txBody>
      </p:sp>
      <p:sp>
        <p:nvSpPr>
          <p:cNvPr id="36868" name="Rectangle 4"/>
          <p:cNvSpPr>
            <a:spLocks noChangeArrowheads="1"/>
          </p:cNvSpPr>
          <p:nvPr/>
        </p:nvSpPr>
        <p:spPr bwMode="auto">
          <a:xfrm>
            <a:off x="457200" y="609600"/>
            <a:ext cx="8229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d=f(m) </a:t>
            </a:r>
            <a:r>
              <a:rPr lang="en-US" altLang="en-US">
                <a:solidFill>
                  <a:schemeClr val="tx2"/>
                </a:solidFill>
                <a:latin typeface="Arial" panose="020B0604020202020204" pitchFamily="34" charset="0"/>
                <a:cs typeface="Arial" panose="020B0604020202020204" pitchFamily="34" charset="0"/>
              </a:rPr>
              <a:t> =&gt; </a:t>
            </a:r>
            <a:r>
              <a:rPr lang="en-US" altLang="en-US">
                <a:solidFill>
                  <a:schemeClr val="tx2"/>
                </a:solidFill>
                <a:cs typeface="Arial" panose="020B0604020202020204" pitchFamily="34" charset="0"/>
              </a:rPr>
              <a:t>m=g(d)?</a:t>
            </a:r>
            <a:endParaRPr lang="en-US" altLang="en-US">
              <a:solidFill>
                <a:schemeClr val="tx2"/>
              </a:solidFill>
              <a:latin typeface="Arial" panose="020B0604020202020204" pitchFamily="34" charset="0"/>
              <a:cs typeface="Arial" panose="020B0604020202020204" pitchFamily="34"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8" descr="misfit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10174288"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6" name="Picture 2" descr="misfit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5638800"/>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Rectangle 4"/>
          <p:cNvSpPr>
            <a:spLocks noGrp="1" noChangeArrowheads="1"/>
          </p:cNvSpPr>
          <p:nvPr>
            <p:ph type="title"/>
          </p:nvPr>
        </p:nvSpPr>
        <p:spPr>
          <a:xfrm>
            <a:off x="457200" y="76200"/>
            <a:ext cx="8229600" cy="1143000"/>
          </a:xfrm>
          <a:noFill/>
        </p:spPr>
        <p:txBody>
          <a:bodyPr/>
          <a:lstStyle/>
          <a:p>
            <a:pPr eaLnBrk="1" hangingPunct="1"/>
            <a:r>
              <a:rPr lang="en-US" altLang="en-US" sz="1600" b="1">
                <a:latin typeface="Comic Sans MS" panose="030F0702030302020204" pitchFamily="66" charset="0"/>
              </a:rPr>
              <a:t>Searching for the Answer</a:t>
            </a:r>
          </a:p>
        </p:txBody>
      </p:sp>
      <p:pic>
        <p:nvPicPr>
          <p:cNvPr id="139269" name="Picture 5" descr="misfi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743075"/>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0" name="Picture 6" descr="misfit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581400"/>
            <a:ext cx="5486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92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3927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9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
            <a:ext cx="8229600" cy="1143000"/>
          </a:xfrm>
          <a:noFill/>
        </p:spPr>
        <p:txBody>
          <a:bodyPr/>
          <a:lstStyle/>
          <a:p>
            <a:pPr eaLnBrk="1" hangingPunct="1"/>
            <a:r>
              <a:rPr lang="en-US" altLang="en-US" sz="1600">
                <a:solidFill>
                  <a:schemeClr val="tx1"/>
                </a:solidFill>
                <a:latin typeface="Comic Sans MS" panose="030F0702030302020204" pitchFamily="66" charset="0"/>
              </a:rPr>
              <a:t>Bayesian Inversion:</a:t>
            </a:r>
            <a:br>
              <a:rPr lang="en-US" altLang="en-US" sz="1600">
                <a:solidFill>
                  <a:schemeClr val="tx1"/>
                </a:solidFill>
                <a:latin typeface="Comic Sans MS" panose="030F0702030302020204" pitchFamily="66" charset="0"/>
              </a:rPr>
            </a:br>
            <a:r>
              <a:rPr lang="en-US" altLang="en-US" sz="1600">
                <a:solidFill>
                  <a:schemeClr val="tx1"/>
                </a:solidFill>
                <a:latin typeface="Comic Sans MS" panose="030F0702030302020204" pitchFamily="66" charset="0"/>
              </a:rPr>
              <a:t>Prior Probability, Likelihood and Posterior Probability</a:t>
            </a:r>
          </a:p>
        </p:txBody>
      </p:sp>
      <p:pic>
        <p:nvPicPr>
          <p:cNvPr id="38915" name="Picture 22" descr="p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2133600"/>
            <a:ext cx="5314950"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likelih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914525"/>
            <a:ext cx="53149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2"/>
          <p:cNvSpPr>
            <a:spLocks noGrp="1" noChangeArrowheads="1"/>
          </p:cNvSpPr>
          <p:nvPr>
            <p:ph type="title"/>
          </p:nvPr>
        </p:nvSpPr>
        <p:spPr>
          <a:xfrm>
            <a:off x="457200" y="76200"/>
            <a:ext cx="8229600" cy="1143000"/>
          </a:xfrm>
          <a:noFill/>
        </p:spPr>
        <p:txBody>
          <a:bodyPr/>
          <a:lstStyle/>
          <a:p>
            <a:pPr eaLnBrk="1" hangingPunct="1"/>
            <a:r>
              <a:rPr lang="en-US" altLang="en-US" sz="1600">
                <a:solidFill>
                  <a:schemeClr val="tx1"/>
                </a:solidFill>
                <a:latin typeface="Comic Sans MS" panose="030F0702030302020204" pitchFamily="66" charset="0"/>
              </a:rPr>
              <a:t>Bayesian Inversion:</a:t>
            </a:r>
            <a:br>
              <a:rPr lang="en-US" altLang="en-US" sz="1600">
                <a:solidFill>
                  <a:schemeClr val="tx1"/>
                </a:solidFill>
                <a:latin typeface="Comic Sans MS" panose="030F0702030302020204" pitchFamily="66" charset="0"/>
              </a:rPr>
            </a:br>
            <a:r>
              <a:rPr lang="en-US" altLang="en-US" sz="1600">
                <a:solidFill>
                  <a:schemeClr val="tx1"/>
                </a:solidFill>
                <a:latin typeface="Comic Sans MS" panose="030F0702030302020204" pitchFamily="66" charset="0"/>
              </a:rPr>
              <a:t>Prior Probability, Likelihood and Posterior Probability</a:t>
            </a:r>
          </a:p>
        </p:txBody>
      </p:sp>
      <p:pic>
        <p:nvPicPr>
          <p:cNvPr id="39940" name="Picture 5" descr="likelihood_t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95400"/>
            <a:ext cx="5619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8" descr="posteri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914525"/>
            <a:ext cx="531495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3"/>
          <p:cNvSpPr>
            <a:spLocks noGrp="1" noChangeArrowheads="1"/>
          </p:cNvSpPr>
          <p:nvPr>
            <p:ph type="title"/>
          </p:nvPr>
        </p:nvSpPr>
        <p:spPr>
          <a:xfrm>
            <a:off x="457200" y="76200"/>
            <a:ext cx="8229600" cy="1143000"/>
          </a:xfrm>
          <a:noFill/>
        </p:spPr>
        <p:txBody>
          <a:bodyPr/>
          <a:lstStyle/>
          <a:p>
            <a:pPr eaLnBrk="1" hangingPunct="1"/>
            <a:r>
              <a:rPr lang="en-US" altLang="en-US" sz="1600">
                <a:solidFill>
                  <a:schemeClr val="tx1"/>
                </a:solidFill>
                <a:latin typeface="Comic Sans MS" panose="030F0702030302020204" pitchFamily="66" charset="0"/>
              </a:rPr>
              <a:t>Bayesian Inversion:</a:t>
            </a:r>
            <a:br>
              <a:rPr lang="en-US" altLang="en-US" sz="1600">
                <a:solidFill>
                  <a:schemeClr val="tx1"/>
                </a:solidFill>
                <a:latin typeface="Comic Sans MS" panose="030F0702030302020204" pitchFamily="66" charset="0"/>
              </a:rPr>
            </a:br>
            <a:r>
              <a:rPr lang="en-US" altLang="en-US" sz="1600">
                <a:solidFill>
                  <a:schemeClr val="tx1"/>
                </a:solidFill>
                <a:latin typeface="Comic Sans MS" panose="030F0702030302020204" pitchFamily="66" charset="0"/>
              </a:rPr>
              <a:t>Prior Probability, Likelihood and Posterior Probability</a:t>
            </a:r>
          </a:p>
        </p:txBody>
      </p:sp>
      <p:pic>
        <p:nvPicPr>
          <p:cNvPr id="40964" name="Picture 4" descr="likelihood_tx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95400"/>
            <a:ext cx="561975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7" descr="posterior_t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219450"/>
            <a:ext cx="54864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304800"/>
            <a:ext cx="8229600" cy="792163"/>
          </a:xfrm>
          <a:noFill/>
        </p:spPr>
        <p:txBody>
          <a:bodyPr/>
          <a:lstStyle/>
          <a:p>
            <a:pPr eaLnBrk="1" hangingPunct="1"/>
            <a:r>
              <a:rPr lang="en-US" altLang="en-US" sz="1600">
                <a:latin typeface="Comic Sans MS" panose="030F0702030302020204" pitchFamily="66" charset="0"/>
              </a:rPr>
              <a:t>The Observations</a:t>
            </a:r>
          </a:p>
        </p:txBody>
      </p:sp>
      <p:sp>
        <p:nvSpPr>
          <p:cNvPr id="41987" name="Text Box 3"/>
          <p:cNvSpPr txBox="1">
            <a:spLocks noChangeArrowheads="1"/>
          </p:cNvSpPr>
          <p:nvPr/>
        </p:nvSpPr>
        <p:spPr bwMode="auto">
          <a:xfrm>
            <a:off x="228600" y="1676400"/>
            <a:ext cx="44196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Periodic ionospheric and magnetospheric fields induce secondary magnetic fields within the earth</a:t>
            </a:r>
          </a:p>
          <a:p>
            <a:pPr algn="ctr" eaLnBrk="1" hangingPunct="1">
              <a:spcBef>
                <a:spcPct val="50000"/>
              </a:spcBef>
            </a:pPr>
            <a:r>
              <a:rPr lang="en-US" altLang="en-US">
                <a:solidFill>
                  <a:schemeClr val="tx2"/>
                </a:solidFill>
              </a:rPr>
              <a:t>Transfer function between external and induced fields is a function of earth’s conductivity</a:t>
            </a:r>
            <a:r>
              <a:rPr lang="en-US" altLang="en-US"/>
              <a:t> </a:t>
            </a:r>
            <a:endParaRPr lang="en-US" altLang="en-US">
              <a:solidFill>
                <a:schemeClr val="tx2"/>
              </a:solidFill>
            </a:endParaRPr>
          </a:p>
          <a:p>
            <a:pPr algn="ctr" eaLnBrk="1" hangingPunct="1">
              <a:spcBef>
                <a:spcPct val="50000"/>
              </a:spcBef>
            </a:pPr>
            <a:r>
              <a:rPr lang="en-US" altLang="en-US">
                <a:solidFill>
                  <a:schemeClr val="tx2"/>
                </a:solidFill>
              </a:rPr>
              <a:t>Sub-European soundings (Olsen 1999) for periods of 3 h to 1 year (depths of 200-1500 km) </a:t>
            </a:r>
          </a:p>
          <a:p>
            <a:pPr algn="ctr" eaLnBrk="1" hangingPunct="1">
              <a:spcBef>
                <a:spcPct val="50000"/>
              </a:spcBef>
            </a:pPr>
            <a:r>
              <a:rPr lang="en-US" altLang="en-US">
                <a:solidFill>
                  <a:schemeClr val="tx2"/>
                </a:solidFill>
              </a:rPr>
              <a:t>Earth’s mass and moment of inertia</a:t>
            </a:r>
          </a:p>
        </p:txBody>
      </p:sp>
      <p:pic>
        <p:nvPicPr>
          <p:cNvPr id="41988" name="Picture 4" descr="induction_stud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1828800"/>
            <a:ext cx="391477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52400"/>
            <a:ext cx="8229600" cy="1143000"/>
          </a:xfrm>
        </p:spPr>
        <p:txBody>
          <a:bodyPr/>
          <a:lstStyle/>
          <a:p>
            <a:pPr eaLnBrk="1" hangingPunct="1"/>
            <a:r>
              <a:rPr lang="en-US" altLang="en-US" sz="1600">
                <a:latin typeface="Comic Sans MS" panose="030F0702030302020204" pitchFamily="66" charset="0"/>
              </a:rPr>
              <a:t>What’s good about an EM inversion?</a:t>
            </a:r>
          </a:p>
        </p:txBody>
      </p:sp>
      <p:sp>
        <p:nvSpPr>
          <p:cNvPr id="43011" name="Text Box 8"/>
          <p:cNvSpPr txBox="1">
            <a:spLocks noChangeArrowheads="1"/>
          </p:cNvSpPr>
          <p:nvPr/>
        </p:nvSpPr>
        <p:spPr bwMode="auto">
          <a:xfrm>
            <a:off x="1752600" y="2787650"/>
            <a:ext cx="5562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cs typeface="Times New Roman" panose="02020603050405020304" pitchFamily="18" charset="0"/>
              </a:rPr>
              <a:t>Sensitivity of</a:t>
            </a:r>
            <a:r>
              <a:rPr lang="en-US" altLang="en-US">
                <a:solidFill>
                  <a:srgbClr val="FF0000"/>
                </a:solidFill>
                <a:cs typeface="Times New Roman" panose="02020603050405020304" pitchFamily="18" charset="0"/>
              </a:rPr>
              <a:t> seismic (v</a:t>
            </a:r>
            <a:r>
              <a:rPr lang="en-US" altLang="en-US" baseline="-30000">
                <a:solidFill>
                  <a:srgbClr val="FF0000"/>
                </a:solidFill>
                <a:cs typeface="Times New Roman" panose="02020603050405020304" pitchFamily="18" charset="0"/>
              </a:rPr>
              <a:t>p</a:t>
            </a:r>
            <a:r>
              <a:rPr lang="en-US" altLang="en-US">
                <a:solidFill>
                  <a:srgbClr val="FF0000"/>
                </a:solidFill>
                <a:cs typeface="Times New Roman" panose="02020603050405020304" pitchFamily="18" charset="0"/>
              </a:rPr>
              <a:t>) </a:t>
            </a:r>
            <a:r>
              <a:rPr lang="en-US" altLang="en-US">
                <a:solidFill>
                  <a:srgbClr val="000000"/>
                </a:solidFill>
                <a:cs typeface="Times New Roman" panose="02020603050405020304" pitchFamily="18" charset="0"/>
              </a:rPr>
              <a:t>vs</a:t>
            </a:r>
            <a:r>
              <a:rPr lang="en-US" altLang="en-US">
                <a:solidFill>
                  <a:srgbClr val="FF0000"/>
                </a:solidFill>
                <a:cs typeface="Times New Roman" panose="02020603050405020304" pitchFamily="18" charset="0"/>
              </a:rPr>
              <a:t> </a:t>
            </a:r>
            <a:r>
              <a:rPr lang="en-US" altLang="en-US">
                <a:solidFill>
                  <a:srgbClr val="0000FF"/>
                </a:solidFill>
                <a:cs typeface="Times New Roman" panose="02020603050405020304" pitchFamily="18" charset="0"/>
              </a:rPr>
              <a:t>EM (</a:t>
            </a:r>
            <a:r>
              <a:rPr lang="en-US" altLang="en-US">
                <a:solidFill>
                  <a:srgbClr val="0000FF"/>
                </a:solidFill>
                <a:latin typeface="Symbol" panose="05050102010706020507" pitchFamily="18" charset="2"/>
                <a:cs typeface="Times New Roman" panose="02020603050405020304" pitchFamily="18" charset="0"/>
              </a:rPr>
              <a:t>s</a:t>
            </a:r>
            <a:r>
              <a:rPr lang="en-US" altLang="en-US">
                <a:solidFill>
                  <a:srgbClr val="0000FF"/>
                </a:solidFill>
                <a:cs typeface="Times New Roman" panose="02020603050405020304" pitchFamily="18" charset="0"/>
              </a:rPr>
              <a:t>)</a:t>
            </a:r>
            <a:r>
              <a:rPr lang="en-US" altLang="en-US" sz="1400"/>
              <a:t> </a:t>
            </a:r>
            <a:r>
              <a:rPr lang="en-US" altLang="en-US"/>
              <a:t>signals</a:t>
            </a:r>
          </a:p>
        </p:txBody>
      </p:sp>
      <p:graphicFrame>
        <p:nvGraphicFramePr>
          <p:cNvPr id="43012" name="Object 9"/>
          <p:cNvGraphicFramePr>
            <a:graphicFrameLocks noChangeAspect="1"/>
          </p:cNvGraphicFramePr>
          <p:nvPr/>
        </p:nvGraphicFramePr>
        <p:xfrm>
          <a:off x="1752600" y="3276600"/>
          <a:ext cx="5521325" cy="1920875"/>
        </p:xfrm>
        <a:graphic>
          <a:graphicData uri="http://schemas.openxmlformats.org/presentationml/2006/ole">
            <mc:AlternateContent xmlns:mc="http://schemas.openxmlformats.org/markup-compatibility/2006">
              <mc:Choice xmlns:v="urn:schemas-microsoft-com:vml" Requires="v">
                <p:oleObj spid="_x0000_s43034" name="Document" r:id="rId4" imgW="5521218" imgH="1921647" progId="Word.Document.8">
                  <p:embed/>
                </p:oleObj>
              </mc:Choice>
              <mc:Fallback>
                <p:oleObj name="Document" r:id="rId4" imgW="5521218" imgH="1921647"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276600"/>
                        <a:ext cx="5521325"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3" name="Rectangle 10"/>
          <p:cNvSpPr>
            <a:spLocks noChangeArrowheads="1"/>
          </p:cNvSpPr>
          <p:nvPr/>
        </p:nvSpPr>
        <p:spPr bwMode="auto">
          <a:xfrm>
            <a:off x="304800" y="1295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Test of ability to predict phase relations without requiring accuracy in high order derivatives necessary to calculate elastic properties</a:t>
            </a:r>
            <a:br>
              <a:rPr lang="en-US" altLang="en-US">
                <a:solidFill>
                  <a:schemeClr val="tx2"/>
                </a:solidFill>
              </a:rPr>
            </a:br>
            <a:br>
              <a:rPr lang="en-US" altLang="en-US">
                <a:solidFill>
                  <a:schemeClr val="tx2"/>
                </a:solidFill>
              </a:rPr>
            </a:br>
            <a:r>
              <a:rPr lang="en-US" altLang="en-US">
                <a:solidFill>
                  <a:schemeClr val="tx2"/>
                </a:solidFill>
              </a:rPr>
              <a:t>EM inversions are in principle a vastly superior method of probing planetary composition</a:t>
            </a:r>
          </a:p>
        </p:txBody>
      </p:sp>
      <p:sp>
        <p:nvSpPr>
          <p:cNvPr id="43014" name="Text Box 11"/>
          <p:cNvSpPr txBox="1">
            <a:spLocks noChangeArrowheads="1"/>
          </p:cNvSpPr>
          <p:nvPr/>
        </p:nvSpPr>
        <p:spPr bwMode="auto">
          <a:xfrm>
            <a:off x="1752600" y="5105400"/>
            <a:ext cx="56388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200"/>
              <a:t>P-T: from 1880K - 23GPa to 2750K - 100GPa</a:t>
            </a:r>
          </a:p>
          <a:p>
            <a:pPr eaLnBrk="1" hangingPunct="1">
              <a:spcBef>
                <a:spcPct val="50000"/>
              </a:spcBef>
            </a:pPr>
            <a:r>
              <a:rPr lang="en-US" altLang="en-US" sz="1200"/>
              <a:t>Mineral composition: 10 mol % change in Fe- or Al-content</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52400"/>
            <a:ext cx="8229600" cy="1143000"/>
          </a:xfrm>
        </p:spPr>
        <p:txBody>
          <a:bodyPr/>
          <a:lstStyle/>
          <a:p>
            <a:pPr eaLnBrk="1" hangingPunct="1"/>
            <a:r>
              <a:rPr lang="en-US" altLang="en-US" sz="1600">
                <a:latin typeface="Comic Sans MS" panose="030F0702030302020204" pitchFamily="66" charset="0"/>
              </a:rPr>
              <a:t>What’s bad about EM inversion? The forward model.</a:t>
            </a:r>
          </a:p>
        </p:txBody>
      </p:sp>
      <p:sp>
        <p:nvSpPr>
          <p:cNvPr id="44035" name="Rectangle 5"/>
          <p:cNvSpPr>
            <a:spLocks noChangeArrowheads="1"/>
          </p:cNvSpPr>
          <p:nvPr/>
        </p:nvSpPr>
        <p:spPr bwMode="auto">
          <a:xfrm>
            <a:off x="304800" y="990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Dependent on a poorly known transport property rather than thermodynamic properties (i.e., more difficult to measure), more sensitive to contaminants and possibly texture.</a:t>
            </a:r>
          </a:p>
        </p:txBody>
      </p:sp>
      <p:graphicFrame>
        <p:nvGraphicFramePr>
          <p:cNvPr id="44036" name="Object 7"/>
          <p:cNvGraphicFramePr>
            <a:graphicFrameLocks noChangeAspect="1"/>
          </p:cNvGraphicFramePr>
          <p:nvPr/>
        </p:nvGraphicFramePr>
        <p:xfrm>
          <a:off x="2133600" y="2184400"/>
          <a:ext cx="4457700" cy="558800"/>
        </p:xfrm>
        <a:graphic>
          <a:graphicData uri="http://schemas.openxmlformats.org/presentationml/2006/ole">
            <mc:AlternateContent xmlns:mc="http://schemas.openxmlformats.org/markup-compatibility/2006">
              <mc:Choice xmlns:v="urn:schemas-microsoft-com:vml" Requires="v">
                <p:oleObj spid="_x0000_s44077" name="Equation" r:id="rId4" imgW="4457700" imgH="558800" progId="Equation.DSMT4">
                  <p:embed/>
                </p:oleObj>
              </mc:Choice>
              <mc:Fallback>
                <p:oleObj name="Equation" r:id="rId4" imgW="4457700" imgH="558800" progId="Equation.DSMT4">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184400"/>
                        <a:ext cx="4457700" cy="55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4037" name="Rectangle 8"/>
          <p:cNvSpPr>
            <a:spLocks noChangeArrowheads="1"/>
          </p:cNvSpPr>
          <p:nvPr/>
        </p:nvSpPr>
        <p:spPr bwMode="auto">
          <a:xfrm>
            <a:off x="304800" y="2895600"/>
            <a:ext cx="8534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Upper mantle: conductivities after Xu et al. 2000a,b (Cpx as a proxy for C2/c &amp; akimotoite), no correction for mineral composition or oxygen fugacity (Mo-MoO</a:t>
            </a:r>
            <a:r>
              <a:rPr lang="en-US" altLang="en-US" baseline="-25000">
                <a:solidFill>
                  <a:schemeClr val="tx2"/>
                </a:solidFill>
              </a:rPr>
              <a:t>2</a:t>
            </a:r>
            <a:r>
              <a:rPr lang="en-US" altLang="en-US">
                <a:solidFill>
                  <a:schemeClr val="tx2"/>
                </a:solidFill>
              </a:rPr>
              <a:t>)</a:t>
            </a:r>
            <a:br>
              <a:rPr lang="en-US" altLang="en-US">
                <a:solidFill>
                  <a:schemeClr val="tx2"/>
                </a:solidFill>
              </a:rPr>
            </a:br>
            <a:br>
              <a:rPr lang="en-US" altLang="en-US">
                <a:solidFill>
                  <a:schemeClr val="tx2"/>
                </a:solidFill>
              </a:rPr>
            </a:br>
            <a:br>
              <a:rPr lang="en-US" altLang="en-US">
                <a:solidFill>
                  <a:schemeClr val="tx2"/>
                </a:solidFill>
              </a:rPr>
            </a:br>
            <a:r>
              <a:rPr lang="en-US" altLang="en-US">
                <a:solidFill>
                  <a:schemeClr val="tx2"/>
                </a:solidFill>
              </a:rPr>
              <a:t>Lower mantle: Wuestite </a:t>
            </a:r>
            <a:r>
              <a:rPr lang="en-US" altLang="en-US">
                <a:solidFill>
                  <a:schemeClr val="tx2"/>
                </a:solidFill>
                <a:latin typeface="Symbol" panose="05050102010706020507" pitchFamily="18" charset="2"/>
              </a:rPr>
              <a:t>s</a:t>
            </a:r>
            <a:r>
              <a:rPr lang="en-US" altLang="en-US" baseline="-25000">
                <a:solidFill>
                  <a:schemeClr val="tx2"/>
                </a:solidFill>
              </a:rPr>
              <a:t>0</a:t>
            </a:r>
            <a:r>
              <a:rPr lang="en-US" altLang="en-US">
                <a:solidFill>
                  <a:schemeClr val="tx2"/>
                </a:solidFill>
              </a:rPr>
              <a:t>(</a:t>
            </a:r>
            <a:r>
              <a:rPr lang="en-US" altLang="en-US" i="1">
                <a:solidFill>
                  <a:schemeClr val="tx2"/>
                </a:solidFill>
              </a:rPr>
              <a:t>x</a:t>
            </a:r>
            <a:r>
              <a:rPr lang="en-US" altLang="en-US" baseline="-25000">
                <a:solidFill>
                  <a:schemeClr val="tx2"/>
                </a:solidFill>
              </a:rPr>
              <a:t>Mg</a:t>
            </a:r>
            <a:r>
              <a:rPr lang="en-US" altLang="en-US">
                <a:solidFill>
                  <a:schemeClr val="tx2"/>
                </a:solidFill>
              </a:rPr>
              <a:t>) after Dobson &amp; Brodholt (2000a); Perovskite </a:t>
            </a:r>
            <a:r>
              <a:rPr lang="en-US" altLang="en-US">
                <a:solidFill>
                  <a:schemeClr val="tx2"/>
                </a:solidFill>
                <a:latin typeface="Symbol" panose="05050102010706020507" pitchFamily="18" charset="2"/>
              </a:rPr>
              <a:t>s</a:t>
            </a:r>
            <a:r>
              <a:rPr lang="en-US" altLang="en-US" baseline="-25000">
                <a:solidFill>
                  <a:schemeClr val="tx2"/>
                </a:solidFill>
              </a:rPr>
              <a:t>0</a:t>
            </a:r>
            <a:r>
              <a:rPr lang="en-US" altLang="en-US">
                <a:solidFill>
                  <a:schemeClr val="tx2"/>
                </a:solidFill>
              </a:rPr>
              <a:t>(</a:t>
            </a:r>
            <a:r>
              <a:rPr lang="en-US" altLang="en-US" i="1">
                <a:solidFill>
                  <a:schemeClr val="tx2"/>
                </a:solidFill>
              </a:rPr>
              <a:t>x</a:t>
            </a:r>
            <a:r>
              <a:rPr lang="en-US" altLang="en-US" baseline="-25000">
                <a:solidFill>
                  <a:schemeClr val="tx2"/>
                </a:solidFill>
              </a:rPr>
              <a:t>Al</a:t>
            </a:r>
            <a:r>
              <a:rPr lang="en-US" altLang="en-US">
                <a:solidFill>
                  <a:schemeClr val="tx2"/>
                </a:solidFill>
              </a:rPr>
              <a:t>) after Xu &amp; McCammon (2002, Goddat et al. 1999, Katsura et al. 1998); Al-free perovskite as a proxy Ca-perovskite </a:t>
            </a:r>
            <a:br>
              <a:rPr lang="en-US" altLang="en-US">
                <a:solidFill>
                  <a:schemeClr val="tx2"/>
                </a:solidFill>
              </a:rPr>
            </a:br>
            <a:br>
              <a:rPr lang="en-US" altLang="en-US">
                <a:solidFill>
                  <a:schemeClr val="tx2"/>
                </a:solidFill>
              </a:rPr>
            </a:br>
            <a:br>
              <a:rPr lang="en-US" altLang="en-US">
                <a:solidFill>
                  <a:schemeClr val="tx2"/>
                </a:solidFill>
              </a:rPr>
            </a:br>
            <a:r>
              <a:rPr lang="en-US" altLang="en-US">
                <a:solidFill>
                  <a:schemeClr val="tx2"/>
                </a:solidFill>
              </a:rPr>
              <a:t>Aggregate conductivity computed as the volumetrically weighted geometric mean (Duba &amp; Shankland 1990):</a:t>
            </a:r>
          </a:p>
        </p:txBody>
      </p:sp>
      <p:graphicFrame>
        <p:nvGraphicFramePr>
          <p:cNvPr id="44038" name="Object 9"/>
          <p:cNvGraphicFramePr>
            <a:graphicFrameLocks noChangeAspect="1"/>
          </p:cNvGraphicFramePr>
          <p:nvPr/>
        </p:nvGraphicFramePr>
        <p:xfrm>
          <a:off x="2260600" y="5803900"/>
          <a:ext cx="4445000" cy="444500"/>
        </p:xfrm>
        <a:graphic>
          <a:graphicData uri="http://schemas.openxmlformats.org/presentationml/2006/ole">
            <mc:AlternateContent xmlns:mc="http://schemas.openxmlformats.org/markup-compatibility/2006">
              <mc:Choice xmlns:v="urn:schemas-microsoft-com:vml" Requires="v">
                <p:oleObj spid="_x0000_s44078" name="Equation" r:id="rId6" imgW="4445000" imgH="444500" progId="Equation.DSMT4">
                  <p:embed/>
                </p:oleObj>
              </mc:Choice>
              <mc:Fallback>
                <p:oleObj name="Equation" r:id="rId6" imgW="4445000" imgH="444500" progId="Equation.DSMT4">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60600" y="5803900"/>
                        <a:ext cx="4445000" cy="44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6200"/>
            <a:ext cx="8229600" cy="1143000"/>
          </a:xfrm>
          <a:noFill/>
        </p:spPr>
        <p:txBody>
          <a:bodyPr/>
          <a:lstStyle/>
          <a:p>
            <a:pPr eaLnBrk="1" hangingPunct="1"/>
            <a:r>
              <a:rPr lang="en-US" altLang="en-US" sz="1600">
                <a:latin typeface="Comic Sans MS" panose="030F0702030302020204" pitchFamily="66" charset="0"/>
              </a:rPr>
              <a:t>Parameterization of the Physical Model</a:t>
            </a:r>
          </a:p>
        </p:txBody>
      </p:sp>
      <p:sp>
        <p:nvSpPr>
          <p:cNvPr id="45059" name="Text Box 8"/>
          <p:cNvSpPr txBox="1">
            <a:spLocks noChangeArrowheads="1"/>
          </p:cNvSpPr>
          <p:nvPr/>
        </p:nvSpPr>
        <p:spPr bwMode="auto">
          <a:xfrm>
            <a:off x="533400" y="1524000"/>
            <a:ext cx="3733800"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buFontTx/>
              <a:buChar char="•"/>
            </a:pPr>
            <a:r>
              <a:rPr lang="en-US" altLang="en-US" sz="1400"/>
              <a:t>Spherically symmetric 1-D model</a:t>
            </a:r>
          </a:p>
          <a:p>
            <a:pPr eaLnBrk="1" hangingPunct="1">
              <a:spcBef>
                <a:spcPct val="50000"/>
              </a:spcBef>
              <a:buFontTx/>
              <a:buChar char="•"/>
            </a:pPr>
            <a:r>
              <a:rPr lang="en-US" altLang="en-US" sz="1400"/>
              <a:t>3 silicate layers (crust, upper mantle and lower mantle)</a:t>
            </a:r>
          </a:p>
          <a:p>
            <a:pPr eaLnBrk="1" hangingPunct="1">
              <a:spcBef>
                <a:spcPct val="50000"/>
              </a:spcBef>
              <a:buFontTx/>
              <a:buChar char="•"/>
            </a:pPr>
            <a:r>
              <a:rPr lang="en-US" altLang="en-US" sz="1400"/>
              <a:t> Parameterized by a composition thermal gradient and thickness</a:t>
            </a:r>
          </a:p>
          <a:p>
            <a:pPr eaLnBrk="1" hangingPunct="1">
              <a:spcBef>
                <a:spcPct val="50000"/>
              </a:spcBef>
              <a:buFontTx/>
              <a:buChar char="•"/>
            </a:pPr>
            <a:r>
              <a:rPr lang="en-US" altLang="en-US" sz="1400"/>
              <a:t>Core parameterized by density</a:t>
            </a:r>
          </a:p>
        </p:txBody>
      </p:sp>
      <p:sp>
        <p:nvSpPr>
          <p:cNvPr id="45060" name="Text Box 9"/>
          <p:cNvSpPr txBox="1">
            <a:spLocks noChangeArrowheads="1"/>
          </p:cNvSpPr>
          <p:nvPr/>
        </p:nvSpPr>
        <p:spPr bwMode="auto">
          <a:xfrm>
            <a:off x="990600" y="3657600"/>
            <a:ext cx="2971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Compositional bounds (wt %)</a:t>
            </a:r>
          </a:p>
          <a:p>
            <a:pPr eaLnBrk="1" hangingPunct="1">
              <a:spcBef>
                <a:spcPct val="50000"/>
              </a:spcBef>
              <a:buFontTx/>
              <a:buChar char="•"/>
            </a:pPr>
            <a:r>
              <a:rPr lang="en-US" altLang="en-US" sz="1400"/>
              <a:t>CaO</a:t>
            </a:r>
            <a:r>
              <a:rPr lang="en-US" altLang="en-US" sz="1400">
                <a:sym typeface="Symbol" panose="05050102010706020507" pitchFamily="18" charset="2"/>
              </a:rPr>
              <a:t>[1;8]</a:t>
            </a:r>
          </a:p>
          <a:p>
            <a:pPr eaLnBrk="1" hangingPunct="1">
              <a:spcBef>
                <a:spcPct val="50000"/>
              </a:spcBef>
              <a:buFontTx/>
              <a:buChar char="•"/>
            </a:pPr>
            <a:r>
              <a:rPr lang="en-US" altLang="en-US" sz="1400">
                <a:sym typeface="Symbol" panose="05050102010706020507" pitchFamily="18" charset="2"/>
              </a:rPr>
              <a:t>FeO[5;20]</a:t>
            </a:r>
          </a:p>
          <a:p>
            <a:pPr eaLnBrk="1" hangingPunct="1">
              <a:spcBef>
                <a:spcPct val="50000"/>
              </a:spcBef>
              <a:buFontTx/>
              <a:buChar char="•"/>
            </a:pPr>
            <a:r>
              <a:rPr lang="en-US" altLang="en-US" sz="1400">
                <a:sym typeface="Symbol" panose="05050102010706020507" pitchFamily="18" charset="2"/>
              </a:rPr>
              <a:t>MgO[30;55] </a:t>
            </a:r>
          </a:p>
          <a:p>
            <a:pPr eaLnBrk="1" hangingPunct="1">
              <a:spcBef>
                <a:spcPct val="50000"/>
              </a:spcBef>
              <a:buFontTx/>
              <a:buChar char="•"/>
            </a:pPr>
            <a:r>
              <a:rPr lang="en-US" altLang="en-US" sz="1400">
                <a:sym typeface="Symbol" panose="05050102010706020507" pitchFamily="18" charset="2"/>
              </a:rPr>
              <a:t>Al2O3[1;8]</a:t>
            </a:r>
          </a:p>
          <a:p>
            <a:pPr eaLnBrk="1" hangingPunct="1">
              <a:spcBef>
                <a:spcPct val="50000"/>
              </a:spcBef>
              <a:buFontTx/>
              <a:buChar char="•"/>
            </a:pPr>
            <a:r>
              <a:rPr lang="en-US" altLang="en-US" sz="1400">
                <a:sym typeface="Symbol" panose="05050102010706020507" pitchFamily="18" charset="2"/>
              </a:rPr>
              <a:t>SiO2[20;55]</a:t>
            </a:r>
            <a:endParaRPr lang="en-US" altLang="en-US" sz="1400"/>
          </a:p>
          <a:p>
            <a:pPr eaLnBrk="1" hangingPunct="1">
              <a:spcBef>
                <a:spcPct val="50000"/>
              </a:spcBef>
            </a:pPr>
            <a:endParaRPr lang="en-US" altLang="en-US" sz="1400"/>
          </a:p>
        </p:txBody>
      </p:sp>
      <p:pic>
        <p:nvPicPr>
          <p:cNvPr id="45061" name="Picture 10" descr="physical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143000"/>
            <a:ext cx="4695825" cy="954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723900" y="685800"/>
            <a:ext cx="7772400" cy="838200"/>
          </a:xfrm>
        </p:spPr>
        <p:txBody>
          <a:bodyPr/>
          <a:lstStyle/>
          <a:p>
            <a:pPr eaLnBrk="1" hangingPunct="1">
              <a:spcBef>
                <a:spcPct val="50000"/>
              </a:spcBef>
              <a:defRPr/>
            </a:pPr>
            <a:r>
              <a:rPr lang="en-US" sz="1600" b="1" dirty="0">
                <a:solidFill>
                  <a:srgbClr val="000000"/>
                </a:solidFill>
                <a:latin typeface="Comic Sans MS" pitchFamily="66" charset="0"/>
                <a:ea typeface="+mn-ea"/>
                <a:cs typeface="+mn-cs"/>
              </a:rPr>
              <a:t>Linear Gibbs Energy Minimization</a:t>
            </a:r>
            <a:endParaRPr lang="en-US"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828800"/>
            <a:ext cx="4520193" cy="386792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199" y="1828800"/>
            <a:ext cx="4520193" cy="386792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8" y="1828800"/>
            <a:ext cx="4520193" cy="386792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1828800"/>
            <a:ext cx="4520193" cy="3867920"/>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1676400"/>
            <a:ext cx="5486411" cy="3776480"/>
          </a:xfrm>
          <a:prstGeom prst="rect">
            <a:avLst/>
          </a:prstGeom>
        </p:spPr>
      </p:pic>
    </p:spTree>
    <p:extLst>
      <p:ext uri="{BB962C8B-B14F-4D97-AF65-F5344CB8AC3E}">
        <p14:creationId xmlns:p14="http://schemas.microsoft.com/office/powerpoint/2010/main" val="2590011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Mantle Mineralogy</a:t>
            </a:r>
          </a:p>
        </p:txBody>
      </p:sp>
      <p:pic>
        <p:nvPicPr>
          <p:cNvPr id="46083" name="Picture 4"/>
          <p:cNvPicPr>
            <a:picLocks noGrp="1" noChangeAspect="1" noChangeArrowheads="1"/>
          </p:cNvPicPr>
          <p:nvPr>
            <p:ph type="body" idx="1"/>
          </p:nvPr>
        </p:nvPicPr>
        <p:blipFill>
          <a:blip r:embed="rId3" cstate="print">
            <a:extLst>
              <a:ext uri="{28A0092B-C50C-407E-A947-70E740481C1C}">
                <a14:useLocalDpi xmlns:a14="http://schemas.microsoft.com/office/drawing/2010/main" val="0"/>
              </a:ext>
            </a:extLst>
          </a:blip>
          <a:srcRect/>
          <a:stretch>
            <a:fillRect/>
          </a:stretch>
        </p:blipFill>
        <p:spPr>
          <a:xfrm>
            <a:off x="1593850" y="1371600"/>
            <a:ext cx="5954713" cy="4525963"/>
          </a:xfrm>
          <a:noFill/>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
          <p:cNvSpPr>
            <a:spLocks noGrp="1" noChangeArrowheads="1"/>
          </p:cNvSpPr>
          <p:nvPr>
            <p:ph type="title"/>
          </p:nvPr>
        </p:nvSpPr>
        <p:spPr/>
        <p:txBody>
          <a:bodyPr/>
          <a:lstStyle/>
          <a:p>
            <a:pPr eaLnBrk="1" hangingPunct="1"/>
            <a:endParaRPr lang="en-US" altLang="en-US" sz="1600">
              <a:latin typeface="Comic Sans MS" panose="030F0702030302020204" pitchFamily="66" charset="0"/>
            </a:endParaRPr>
          </a:p>
        </p:txBody>
      </p:sp>
      <p:pic>
        <p:nvPicPr>
          <p:cNvPr id="471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452438"/>
            <a:ext cx="88963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5"/>
          <p:cNvSpPr txBox="1">
            <a:spLocks noChangeArrowheads="1"/>
          </p:cNvSpPr>
          <p:nvPr/>
        </p:nvSpPr>
        <p:spPr bwMode="auto">
          <a:xfrm>
            <a:off x="3276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day</a:t>
            </a:r>
          </a:p>
        </p:txBody>
      </p:sp>
      <p:sp>
        <p:nvSpPr>
          <p:cNvPr id="47109" name="Text Box 6"/>
          <p:cNvSpPr txBox="1">
            <a:spLocks noChangeArrowheads="1"/>
          </p:cNvSpPr>
          <p:nvPr/>
        </p:nvSpPr>
        <p:spPr bwMode="auto">
          <a:xfrm>
            <a:off x="5029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year</a:t>
            </a:r>
          </a:p>
        </p:txBody>
      </p:sp>
      <p:sp>
        <p:nvSpPr>
          <p:cNvPr id="47110" name="Text Box 7"/>
          <p:cNvSpPr txBox="1">
            <a:spLocks noChangeArrowheads="1"/>
          </p:cNvSpPr>
          <p:nvPr/>
        </p:nvSpPr>
        <p:spPr bwMode="auto">
          <a:xfrm>
            <a:off x="6324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11 years</a:t>
            </a:r>
          </a:p>
        </p:txBody>
      </p:sp>
      <p:sp>
        <p:nvSpPr>
          <p:cNvPr id="47111" name="Text Box 8"/>
          <p:cNvSpPr txBox="1">
            <a:spLocks noChangeArrowheads="1"/>
          </p:cNvSpPr>
          <p:nvPr/>
        </p:nvSpPr>
        <p:spPr bwMode="auto">
          <a:xfrm>
            <a:off x="1981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hour</a:t>
            </a:r>
          </a:p>
        </p:txBody>
      </p:sp>
      <p:sp>
        <p:nvSpPr>
          <p:cNvPr id="47112" name="Rectangle 9"/>
          <p:cNvSpPr>
            <a:spLocks noChangeArrowheads="1"/>
          </p:cNvSpPr>
          <p:nvPr/>
        </p:nvSpPr>
        <p:spPr bwMode="auto">
          <a:xfrm>
            <a:off x="1676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Data fit I: Predicted transfer function components</a:t>
            </a:r>
          </a:p>
        </p:txBody>
      </p:sp>
      <p:sp>
        <p:nvSpPr>
          <p:cNvPr id="47113" name="Rectangle 11"/>
          <p:cNvSpPr>
            <a:spLocks noChangeArrowheads="1"/>
          </p:cNvSpPr>
          <p:nvPr/>
        </p:nvSpPr>
        <p:spPr bwMode="auto">
          <a:xfrm>
            <a:off x="2209800" y="3733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Phase difference between magnetic and electric field</a:t>
            </a:r>
          </a:p>
        </p:txBody>
      </p:sp>
      <p:sp>
        <p:nvSpPr>
          <p:cNvPr id="47114" name="Rectangle 12"/>
          <p:cNvSpPr>
            <a:spLocks noChangeArrowheads="1"/>
          </p:cNvSpPr>
          <p:nvPr/>
        </p:nvSpPr>
        <p:spPr bwMode="auto">
          <a:xfrm>
            <a:off x="2209800" y="1447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Apparent resistivity</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3276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day</a:t>
            </a:r>
          </a:p>
        </p:txBody>
      </p:sp>
      <p:sp>
        <p:nvSpPr>
          <p:cNvPr id="48131" name="Text Box 5"/>
          <p:cNvSpPr txBox="1">
            <a:spLocks noChangeArrowheads="1"/>
          </p:cNvSpPr>
          <p:nvPr/>
        </p:nvSpPr>
        <p:spPr bwMode="auto">
          <a:xfrm>
            <a:off x="5029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year</a:t>
            </a:r>
          </a:p>
        </p:txBody>
      </p:sp>
      <p:sp>
        <p:nvSpPr>
          <p:cNvPr id="48132" name="Text Box 6"/>
          <p:cNvSpPr txBox="1">
            <a:spLocks noChangeArrowheads="1"/>
          </p:cNvSpPr>
          <p:nvPr/>
        </p:nvSpPr>
        <p:spPr bwMode="auto">
          <a:xfrm>
            <a:off x="63246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11 years</a:t>
            </a:r>
          </a:p>
        </p:txBody>
      </p:sp>
      <p:sp>
        <p:nvSpPr>
          <p:cNvPr id="48133" name="Text Box 7"/>
          <p:cNvSpPr txBox="1">
            <a:spLocks noChangeArrowheads="1"/>
          </p:cNvSpPr>
          <p:nvPr/>
        </p:nvSpPr>
        <p:spPr bwMode="auto">
          <a:xfrm>
            <a:off x="1981200" y="32766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1 hour</a:t>
            </a:r>
          </a:p>
        </p:txBody>
      </p:sp>
      <p:sp>
        <p:nvSpPr>
          <p:cNvPr id="48134" name="Rectangle 8"/>
          <p:cNvSpPr>
            <a:spLocks noChangeArrowheads="1"/>
          </p:cNvSpPr>
          <p:nvPr/>
        </p:nvSpPr>
        <p:spPr bwMode="auto">
          <a:xfrm>
            <a:off x="1676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Data fit II: Mass (M) and Moment of Inertia (I)</a:t>
            </a:r>
          </a:p>
        </p:txBody>
      </p:sp>
      <p:sp>
        <p:nvSpPr>
          <p:cNvPr id="48135" name="Rectangle 9"/>
          <p:cNvSpPr>
            <a:spLocks noChangeArrowheads="1"/>
          </p:cNvSpPr>
          <p:nvPr/>
        </p:nvSpPr>
        <p:spPr bwMode="auto">
          <a:xfrm>
            <a:off x="2209800" y="3733800"/>
            <a:ext cx="594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Phase difference between magnetic and electric field</a:t>
            </a:r>
          </a:p>
        </p:txBody>
      </p:sp>
      <p:pic>
        <p:nvPicPr>
          <p:cNvPr id="4813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63" y="1528763"/>
            <a:ext cx="7991475"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Rectangle 15"/>
          <p:cNvSpPr>
            <a:spLocks noChangeArrowheads="1"/>
          </p:cNvSpPr>
          <p:nvPr/>
        </p:nvSpPr>
        <p:spPr bwMode="auto">
          <a:xfrm>
            <a:off x="3810000" y="1782763"/>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8138" name="Rectangle 16"/>
          <p:cNvSpPr>
            <a:spLocks noChangeArrowheads="1"/>
          </p:cNvSpPr>
          <p:nvPr/>
        </p:nvSpPr>
        <p:spPr bwMode="auto">
          <a:xfrm>
            <a:off x="8001000" y="1706563"/>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8139" name="Rectangle 18"/>
          <p:cNvSpPr>
            <a:spLocks noChangeArrowheads="1"/>
          </p:cNvSpPr>
          <p:nvPr/>
        </p:nvSpPr>
        <p:spPr bwMode="auto">
          <a:xfrm>
            <a:off x="1981200" y="54102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~10</a:t>
            </a:r>
            <a:r>
              <a:rPr lang="en-US" altLang="en-US" baseline="30000"/>
              <a:t>6</a:t>
            </a:r>
            <a:r>
              <a:rPr lang="en-US" altLang="en-US"/>
              <a:t> models</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Density and Seismic Velocities</a:t>
            </a:r>
          </a:p>
        </p:txBody>
      </p:sp>
      <p:pic>
        <p:nvPicPr>
          <p:cNvPr id="49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532688" cy="413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2"/>
          <p:cNvSpPr>
            <a:spLocks noChangeArrowheads="1"/>
          </p:cNvSpPr>
          <p:nvPr/>
        </p:nvSpPr>
        <p:spPr bwMode="auto">
          <a:xfrm>
            <a:off x="28956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7" name="Rectangle 13"/>
          <p:cNvSpPr>
            <a:spLocks noChangeArrowheads="1"/>
          </p:cNvSpPr>
          <p:nvPr/>
        </p:nvSpPr>
        <p:spPr bwMode="auto">
          <a:xfrm>
            <a:off x="53340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8" name="Rectangle 14"/>
          <p:cNvSpPr>
            <a:spLocks noChangeArrowheads="1"/>
          </p:cNvSpPr>
          <p:nvPr/>
        </p:nvSpPr>
        <p:spPr bwMode="auto">
          <a:xfrm>
            <a:off x="76962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49159" name="Text Box 15"/>
          <p:cNvSpPr txBox="1">
            <a:spLocks noChangeArrowheads="1"/>
          </p:cNvSpPr>
          <p:nvPr/>
        </p:nvSpPr>
        <p:spPr bwMode="auto">
          <a:xfrm>
            <a:off x="1676400" y="5562600"/>
            <a:ext cx="609600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PREM (Dziewonski &amp; Anderson ’81) – solid white line</a:t>
            </a:r>
          </a:p>
          <a:p>
            <a:pPr algn="ctr" eaLnBrk="1" hangingPunct="1">
              <a:spcBef>
                <a:spcPct val="50000"/>
              </a:spcBef>
            </a:pPr>
            <a:r>
              <a:rPr lang="en-US" altLang="en-US" sz="1400"/>
              <a:t>AK135 (Kennett et al. ’95) – dashed white line</a:t>
            </a: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8048625"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Grp="1" noChangeArrowheads="1"/>
          </p:cNvSpPr>
          <p:nvPr>
            <p:ph type="title"/>
          </p:nvPr>
        </p:nvSpPr>
        <p:spPr>
          <a:xfrm>
            <a:off x="457200" y="274638"/>
            <a:ext cx="8229600" cy="792162"/>
          </a:xfrm>
        </p:spPr>
        <p:txBody>
          <a:bodyPr/>
          <a:lstStyle/>
          <a:p>
            <a:pPr eaLnBrk="1" hangingPunct="1"/>
            <a:r>
              <a:rPr lang="en-US" altLang="en-US" sz="1600">
                <a:solidFill>
                  <a:schemeClr val="tx1"/>
                </a:solidFill>
                <a:latin typeface="Comic Sans MS" panose="030F0702030302020204" pitchFamily="66" charset="0"/>
              </a:rPr>
              <a:t>Thermal models</a:t>
            </a:r>
          </a:p>
        </p:txBody>
      </p:sp>
      <p:sp>
        <p:nvSpPr>
          <p:cNvPr id="50180" name="Rectangle 11"/>
          <p:cNvSpPr>
            <a:spLocks noChangeArrowheads="1"/>
          </p:cNvSpPr>
          <p:nvPr/>
        </p:nvSpPr>
        <p:spPr bwMode="auto">
          <a:xfrm>
            <a:off x="3810000" y="17526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1" name="Rectangle 12"/>
          <p:cNvSpPr>
            <a:spLocks noChangeArrowheads="1"/>
          </p:cNvSpPr>
          <p:nvPr/>
        </p:nvSpPr>
        <p:spPr bwMode="auto">
          <a:xfrm>
            <a:off x="8001000" y="1676400"/>
            <a:ext cx="2286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2" name="Rectangle 14"/>
          <p:cNvSpPr>
            <a:spLocks noChangeArrowheads="1"/>
          </p:cNvSpPr>
          <p:nvPr/>
        </p:nvSpPr>
        <p:spPr bwMode="auto">
          <a:xfrm>
            <a:off x="3886200" y="1600200"/>
            <a:ext cx="304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3" name="Rectangle 15"/>
          <p:cNvSpPr>
            <a:spLocks noChangeArrowheads="1"/>
          </p:cNvSpPr>
          <p:nvPr/>
        </p:nvSpPr>
        <p:spPr bwMode="auto">
          <a:xfrm>
            <a:off x="7924800" y="1600200"/>
            <a:ext cx="304800" cy="533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50184" name="Rectangle 16"/>
          <p:cNvSpPr>
            <a:spLocks noChangeArrowheads="1"/>
          </p:cNvSpPr>
          <p:nvPr/>
        </p:nvSpPr>
        <p:spPr bwMode="auto">
          <a:xfrm>
            <a:off x="6248400" y="1905000"/>
            <a:ext cx="2895600"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t>T-z coordinates of the 410 and 660 discontinuities anticipated from phase eq expts (Ito &amp; Takahashi ’89)</a:t>
            </a:r>
          </a:p>
        </p:txBody>
      </p:sp>
      <p:sp>
        <p:nvSpPr>
          <p:cNvPr id="50185" name="Rectangle 17"/>
          <p:cNvSpPr>
            <a:spLocks noChangeArrowheads="1"/>
          </p:cNvSpPr>
          <p:nvPr/>
        </p:nvSpPr>
        <p:spPr bwMode="auto">
          <a:xfrm>
            <a:off x="6477000" y="4114800"/>
            <a:ext cx="2133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a:solidFill>
                  <a:srgbClr val="000000"/>
                </a:solidFill>
                <a:cs typeface="Times New Roman" panose="02020603050405020304" pitchFamily="18" charset="0"/>
                <a:sym typeface="Symbol" panose="05050102010706020507" pitchFamily="18" charset="2"/>
              </a:rPr>
              <a:t>T</a:t>
            </a:r>
            <a:r>
              <a:rPr lang="en-US" altLang="en-US" sz="1400" baseline="-25000">
                <a:solidFill>
                  <a:srgbClr val="000000"/>
                </a:solidFill>
                <a:cs typeface="Times New Roman" panose="02020603050405020304" pitchFamily="18" charset="0"/>
                <a:sym typeface="Symbol" panose="05050102010706020507" pitchFamily="18" charset="2"/>
              </a:rPr>
              <a:t>660</a:t>
            </a:r>
            <a:r>
              <a:rPr lang="en-US" altLang="en-US" sz="1400">
                <a:solidFill>
                  <a:srgbClr val="000000"/>
                </a:solidFill>
                <a:cs typeface="Times New Roman" panose="02020603050405020304" pitchFamily="18" charset="0"/>
                <a:sym typeface="Symbol" panose="05050102010706020507" pitchFamily="18" charset="2"/>
              </a:rPr>
              <a:t>~1500</a:t>
            </a:r>
            <a:r>
              <a:rPr lang="en-US" altLang="en-US" sz="1400"/>
              <a:t>±250</a:t>
            </a:r>
            <a:r>
              <a:rPr lang="en-US" altLang="en-US" sz="1400" baseline="30000"/>
              <a:t>o</a:t>
            </a:r>
            <a:r>
              <a:rPr lang="en-US" altLang="en-US" sz="1400"/>
              <a:t>C</a:t>
            </a:r>
            <a:br>
              <a:rPr lang="en-US" altLang="en-US" sz="1400"/>
            </a:br>
            <a:r>
              <a:rPr lang="en-US" altLang="en-US" sz="1400">
                <a:solidFill>
                  <a:srgbClr val="000000"/>
                </a:solidFill>
                <a:cs typeface="Times New Roman" panose="02020603050405020304" pitchFamily="18" charset="0"/>
                <a:sym typeface="Symbol" panose="05050102010706020507" pitchFamily="18" charset="2"/>
              </a:rPr>
              <a:t></a:t>
            </a:r>
            <a:r>
              <a:rPr lang="en-US" altLang="en-US" sz="1400"/>
              <a:t>T~0.5±0.1</a:t>
            </a:r>
            <a:r>
              <a:rPr lang="en-US" altLang="en-US" sz="1400" baseline="30000"/>
              <a:t>o</a:t>
            </a:r>
            <a:r>
              <a:rPr lang="en-US" altLang="en-US" sz="1400"/>
              <a:t>C/km</a:t>
            </a:r>
            <a:br>
              <a:rPr lang="en-US" altLang="en-US" sz="1400"/>
            </a:br>
            <a:r>
              <a:rPr lang="en-US" altLang="en-US" sz="1400">
                <a:solidFill>
                  <a:srgbClr val="000000"/>
                </a:solidFill>
                <a:cs typeface="Times New Roman" panose="02020603050405020304" pitchFamily="18" charset="0"/>
                <a:sym typeface="Symbol" panose="05050102010706020507" pitchFamily="18" charset="2"/>
              </a:rPr>
              <a:t>T</a:t>
            </a:r>
            <a:r>
              <a:rPr lang="en-US" altLang="en-US" sz="1400" baseline="-25000">
                <a:solidFill>
                  <a:srgbClr val="000000"/>
                </a:solidFill>
                <a:cs typeface="Times New Roman" panose="02020603050405020304" pitchFamily="18" charset="0"/>
                <a:sym typeface="Symbol" panose="05050102010706020507" pitchFamily="18" charset="2"/>
              </a:rPr>
              <a:t>CMB</a:t>
            </a:r>
            <a:r>
              <a:rPr lang="en-US" altLang="en-US" sz="1400">
                <a:solidFill>
                  <a:srgbClr val="000000"/>
                </a:solidFill>
                <a:cs typeface="Times New Roman" panose="02020603050405020304" pitchFamily="18" charset="0"/>
                <a:sym typeface="Symbol" panose="05050102010706020507" pitchFamily="18" charset="2"/>
              </a:rPr>
              <a:t>~2900</a:t>
            </a:r>
            <a:r>
              <a:rPr lang="en-US" altLang="en-US" sz="1400"/>
              <a:t>±250</a:t>
            </a:r>
            <a:r>
              <a:rPr lang="en-US" altLang="en-US" sz="1400" baseline="30000"/>
              <a:t>o</a:t>
            </a:r>
            <a:r>
              <a:rPr lang="en-US" altLang="en-US" sz="1400"/>
              <a:t>C</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Nakagawa_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066800"/>
            <a:ext cx="744061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581400" y="1143000"/>
            <a:ext cx="2590800" cy="228600"/>
          </a:xfrm>
          <a:solidFill>
            <a:schemeClr val="bg1"/>
          </a:solidFill>
        </p:spPr>
        <p:txBody>
          <a:bodyPr/>
          <a:lstStyle/>
          <a:p>
            <a:pPr eaLnBrk="1" hangingPunct="1"/>
            <a:r>
              <a:rPr lang="en-US" altLang="en-US" sz="1400">
                <a:solidFill>
                  <a:schemeClr val="tx1"/>
                </a:solidFill>
                <a:latin typeface="Comic Sans MS" panose="030F0702030302020204" pitchFamily="66" charset="0"/>
              </a:rPr>
              <a:t>mantle composition</a:t>
            </a:r>
          </a:p>
        </p:txBody>
      </p:sp>
      <p:pic>
        <p:nvPicPr>
          <p:cNvPr id="52227" name="Picture 45" descr="earth_co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8" y="866775"/>
            <a:ext cx="8355012"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Matas_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79688"/>
            <a:ext cx="7129463"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5"/>
          <p:cNvSpPr>
            <a:spLocks noGrp="1" noChangeArrowheads="1"/>
          </p:cNvSpPr>
          <p:nvPr>
            <p:ph type="title"/>
          </p:nvPr>
        </p:nvSpPr>
        <p:spPr>
          <a:noFill/>
        </p:spPr>
        <p:txBody>
          <a:bodyPr/>
          <a:lstStyle/>
          <a:p>
            <a:pPr eaLnBrk="1" hangingPunct="1"/>
            <a:r>
              <a:rPr lang="en-US" altLang="en-US" sz="1600">
                <a:latin typeface="Comic Sans MS" panose="030F0702030302020204" pitchFamily="66" charset="0"/>
              </a:rPr>
              <a:t>Is there any hope of (at least) an inversion consensus?</a:t>
            </a:r>
          </a:p>
        </p:txBody>
      </p:sp>
      <p:sp>
        <p:nvSpPr>
          <p:cNvPr id="53252" name="Rectangle 6"/>
          <p:cNvSpPr>
            <a:spLocks noChangeArrowheads="1"/>
          </p:cNvSpPr>
          <p:nvPr/>
        </p:nvSpPr>
        <p:spPr bwMode="auto">
          <a:xfrm>
            <a:off x="381000" y="1066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Cammarano et al. ‘05: mantle is superadiabatic (if it’s pyrolite)</a:t>
            </a:r>
          </a:p>
        </p:txBody>
      </p:sp>
      <p:sp>
        <p:nvSpPr>
          <p:cNvPr id="53253" name="Rectangle 7"/>
          <p:cNvSpPr>
            <a:spLocks noChangeArrowheads="1"/>
          </p:cNvSpPr>
          <p:nvPr/>
        </p:nvSpPr>
        <p:spPr bwMode="auto">
          <a:xfrm>
            <a:off x="304800" y="1676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Lyon Group: Mattern et al. ‘05 revisited by Matas et al. (pers. comm. ‘06)</a:t>
            </a:r>
          </a:p>
        </p:txBody>
      </p:sp>
      <p:sp>
        <p:nvSpPr>
          <p:cNvPr id="53254" name="Rectangle 8"/>
          <p:cNvSpPr>
            <a:spLocks noChangeArrowheads="1"/>
          </p:cNvSpPr>
          <p:nvPr/>
        </p:nvSpPr>
        <p:spPr bwMode="auto">
          <a:xfrm>
            <a:off x="457200" y="434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Khan et al. 08: travel time inversion, super-adiabatic non-pyrolitic; upper/lower mantle Mg/Si=1.05-1.20</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ChangeArrowheads="1"/>
          </p:cNvSpPr>
          <p:nvPr/>
        </p:nvSpPr>
        <p:spPr bwMode="auto">
          <a:xfrm>
            <a:off x="1676400" y="609600"/>
            <a:ext cx="5943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Is there a 660 layer? </a:t>
            </a:r>
          </a:p>
        </p:txBody>
      </p:sp>
      <p:graphicFrame>
        <p:nvGraphicFramePr>
          <p:cNvPr id="54275" name="Object 14"/>
          <p:cNvGraphicFramePr>
            <a:graphicFrameLocks noChangeAspect="1"/>
          </p:cNvGraphicFramePr>
          <p:nvPr/>
        </p:nvGraphicFramePr>
        <p:xfrm>
          <a:off x="914400" y="1905000"/>
          <a:ext cx="6883400" cy="3171825"/>
        </p:xfrm>
        <a:graphic>
          <a:graphicData uri="http://schemas.openxmlformats.org/presentationml/2006/ole">
            <mc:AlternateContent xmlns:mc="http://schemas.openxmlformats.org/markup-compatibility/2006">
              <mc:Choice xmlns:v="urn:schemas-microsoft-com:vml" Requires="v">
                <p:oleObj spid="_x0000_s54318" name="CorelDRAW" r:id="rId4" imgW="8605705" imgH="3964989" progId="CorelDRAW.Graphic.12">
                  <p:embed/>
                </p:oleObj>
              </mc:Choice>
              <mc:Fallback>
                <p:oleObj name="CorelDRAW" r:id="rId4" imgW="8605705" imgH="3964989" progId="CorelDRAW.Graphic.12">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905000"/>
                        <a:ext cx="68834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54276" name="Group 18"/>
          <p:cNvGrpSpPr>
            <a:grpSpLocks/>
          </p:cNvGrpSpPr>
          <p:nvPr/>
        </p:nvGrpSpPr>
        <p:grpSpPr bwMode="auto">
          <a:xfrm>
            <a:off x="5867400" y="2362200"/>
            <a:ext cx="1524000" cy="533400"/>
            <a:chOff x="4416" y="576"/>
            <a:chExt cx="960" cy="336"/>
          </a:xfrm>
        </p:grpSpPr>
        <p:graphicFrame>
          <p:nvGraphicFramePr>
            <p:cNvPr id="54277" name="Object 15"/>
            <p:cNvGraphicFramePr>
              <a:graphicFrameLocks noChangeAspect="1"/>
            </p:cNvGraphicFramePr>
            <p:nvPr/>
          </p:nvGraphicFramePr>
          <p:xfrm>
            <a:off x="4416" y="672"/>
            <a:ext cx="254" cy="161"/>
          </p:xfrm>
          <a:graphic>
            <a:graphicData uri="http://schemas.openxmlformats.org/presentationml/2006/ole">
              <mc:AlternateContent xmlns:mc="http://schemas.openxmlformats.org/markup-compatibility/2006">
                <mc:Choice xmlns:v="urn:schemas-microsoft-com:vml" Requires="v">
                  <p:oleObj spid="_x0000_s54319" name="CorelDRAW" r:id="rId6" imgW="403444" imgH="255233" progId="CorelDRAW.Graphic.12">
                    <p:embed/>
                  </p:oleObj>
                </mc:Choice>
                <mc:Fallback>
                  <p:oleObj name="CorelDRAW" r:id="rId6" imgW="403444" imgH="255233" progId="CorelDRAW.Graphic.12">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6" y="672"/>
                          <a:ext cx="254" cy="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8" name="Text Box 16"/>
            <p:cNvSpPr txBox="1">
              <a:spLocks noChangeArrowheads="1"/>
            </p:cNvSpPr>
            <p:nvPr/>
          </p:nvSpPr>
          <p:spPr bwMode="auto">
            <a:xfrm>
              <a:off x="4656" y="720"/>
              <a:ext cx="57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prior</a:t>
              </a:r>
            </a:p>
          </p:txBody>
        </p:sp>
        <p:sp>
          <p:nvSpPr>
            <p:cNvPr id="54279" name="Text Box 17"/>
            <p:cNvSpPr txBox="1">
              <a:spLocks noChangeArrowheads="1"/>
            </p:cNvSpPr>
            <p:nvPr/>
          </p:nvSpPr>
          <p:spPr bwMode="auto">
            <a:xfrm>
              <a:off x="4656" y="576"/>
              <a:ext cx="72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posterior</a:t>
              </a:r>
            </a:p>
          </p:txBody>
        </p:sp>
      </p:gr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457200"/>
            <a:ext cx="8229600" cy="1143000"/>
          </a:xfrm>
        </p:spPr>
        <p:txBody>
          <a:bodyPr/>
          <a:lstStyle/>
          <a:p>
            <a:pPr eaLnBrk="1" hangingPunct="1"/>
            <a:r>
              <a:rPr lang="en-US" altLang="en-US" sz="1600">
                <a:solidFill>
                  <a:schemeClr val="tx1"/>
                </a:solidFill>
                <a:latin typeface="Comic Sans MS" panose="030F0702030302020204" pitchFamily="66" charset="0"/>
              </a:rPr>
              <a:t>Mundane Conclusion</a:t>
            </a:r>
          </a:p>
        </p:txBody>
      </p:sp>
      <p:sp>
        <p:nvSpPr>
          <p:cNvPr id="55299" name="Rectangle 3"/>
          <p:cNvSpPr>
            <a:spLocks noGrp="1" noChangeArrowheads="1"/>
          </p:cNvSpPr>
          <p:nvPr>
            <p:ph type="body" idx="1"/>
          </p:nvPr>
        </p:nvSpPr>
        <p:spPr>
          <a:xfrm>
            <a:off x="1524000" y="1524000"/>
            <a:ext cx="6400800" cy="4525963"/>
          </a:xfrm>
        </p:spPr>
        <p:txBody>
          <a:bodyPr/>
          <a:lstStyle/>
          <a:p>
            <a:pPr marL="0" indent="0" algn="ctr" eaLnBrk="1" hangingPunct="1">
              <a:buFontTx/>
              <a:buNone/>
            </a:pPr>
            <a:r>
              <a:rPr lang="en-US" altLang="en-US" sz="1600">
                <a:latin typeface="Comic Sans MS" panose="030F0702030302020204" pitchFamily="66" charset="0"/>
              </a:rPr>
              <a:t>The EM inversion results suggest a relatively homogeneous, superadiabatic mantle of chondritic composition</a:t>
            </a:r>
          </a:p>
          <a:p>
            <a:pPr marL="0" indent="0" algn="ctr" eaLnBrk="1" hangingPunct="1">
              <a:buFontTx/>
              <a:buNone/>
            </a:pPr>
            <a:endParaRPr lang="en-US" altLang="en-US" sz="1600">
              <a:latin typeface="Comic Sans MS" panose="030F0702030302020204" pitchFamily="66" charset="0"/>
            </a:endParaRPr>
          </a:p>
          <a:p>
            <a:pPr marL="0" indent="0" algn="ctr" eaLnBrk="1" hangingPunct="1">
              <a:buFontTx/>
              <a:buNone/>
            </a:pPr>
            <a:r>
              <a:rPr lang="en-US" altLang="en-US" sz="1600">
                <a:latin typeface="Comic Sans MS" panose="030F0702030302020204" pitchFamily="66" charset="0"/>
              </a:rPr>
              <a:t>More generally terrestrial inversions yield low Mg/Si (1.05-1.2) and low bulk CaO and Al</a:t>
            </a:r>
            <a:r>
              <a:rPr lang="en-US" altLang="en-US" sz="1600" baseline="-25000">
                <a:latin typeface="Comic Sans MS" panose="030F0702030302020204" pitchFamily="66" charset="0"/>
              </a:rPr>
              <a:t>2</a:t>
            </a:r>
            <a:r>
              <a:rPr lang="en-US" altLang="en-US" sz="1600">
                <a:latin typeface="Comic Sans MS" panose="030F0702030302020204" pitchFamily="66" charset="0"/>
              </a:rPr>
              <a:t>O</a:t>
            </a:r>
            <a:r>
              <a:rPr lang="en-US" altLang="en-US" sz="1600" baseline="-25000">
                <a:latin typeface="Comic Sans MS" panose="030F0702030302020204" pitchFamily="66" charset="0"/>
              </a:rPr>
              <a:t>3</a:t>
            </a:r>
            <a:endParaRPr lang="en-US" altLang="en-US" sz="1600">
              <a:latin typeface="Comic Sans MS" panose="030F0702030302020204" pitchFamily="66" charset="0"/>
            </a:endParaRPr>
          </a:p>
        </p:txBody>
      </p:sp>
      <p:sp>
        <p:nvSpPr>
          <p:cNvPr id="55300" name="Text Box 4"/>
          <p:cNvSpPr txBox="1">
            <a:spLocks noChangeArrowheads="1"/>
          </p:cNvSpPr>
          <p:nvPr/>
        </p:nvSpPr>
        <p:spPr bwMode="auto">
          <a:xfrm>
            <a:off x="1600200" y="3657600"/>
            <a:ext cx="6629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buFontTx/>
              <a:buChar char="•"/>
            </a:pPr>
            <a:endParaRPr lang="en-US" altLang="en-US"/>
          </a:p>
        </p:txBody>
      </p:sp>
      <p:sp>
        <p:nvSpPr>
          <p:cNvPr id="55301" name="Rectangle 5"/>
          <p:cNvSpPr>
            <a:spLocks noChangeArrowheads="1"/>
          </p:cNvSpPr>
          <p:nvPr/>
        </p:nvSpPr>
        <p:spPr bwMode="auto">
          <a:xfrm>
            <a:off x="762000" y="3505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endParaRPr lang="en-US" altLang="en-US"/>
          </a:p>
        </p:txBody>
      </p:sp>
      <p:graphicFrame>
        <p:nvGraphicFramePr>
          <p:cNvPr id="55302" name="Object 7"/>
          <p:cNvGraphicFramePr>
            <a:graphicFrameLocks noChangeAspect="1"/>
          </p:cNvGraphicFramePr>
          <p:nvPr/>
        </p:nvGraphicFramePr>
        <p:xfrm>
          <a:off x="1119188" y="3205163"/>
          <a:ext cx="7432675" cy="3055937"/>
        </p:xfrm>
        <a:graphic>
          <a:graphicData uri="http://schemas.openxmlformats.org/presentationml/2006/ole">
            <mc:AlternateContent xmlns:mc="http://schemas.openxmlformats.org/markup-compatibility/2006">
              <mc:Choice xmlns:v="urn:schemas-microsoft-com:vml" Requires="v">
                <p:oleObj spid="_x0000_s55322" name="Document" r:id="rId4" imgW="7675169" imgH="3087427" progId="Word.Document.8">
                  <p:embed/>
                </p:oleObj>
              </mc:Choice>
              <mc:Fallback>
                <p:oleObj name="Document" r:id="rId4" imgW="7675169" imgH="3087427" progId="Word.Document.8">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9188" y="3205163"/>
                        <a:ext cx="7432675" cy="3055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231384"/>
            <a:ext cx="6172213" cy="3874016"/>
          </a:xfrm>
          <a:prstGeom prst="rect">
            <a:avLst/>
          </a:prstGeom>
        </p:spPr>
      </p:pic>
      <p:sp>
        <p:nvSpPr>
          <p:cNvPr id="24578" name="Rectangle 2"/>
          <p:cNvSpPr>
            <a:spLocks noGrp="1" noChangeArrowheads="1"/>
          </p:cNvSpPr>
          <p:nvPr>
            <p:ph type="title"/>
          </p:nvPr>
        </p:nvSpPr>
        <p:spPr>
          <a:xfrm>
            <a:off x="457200" y="274638"/>
            <a:ext cx="8229600" cy="715962"/>
          </a:xfrm>
        </p:spPr>
        <p:txBody>
          <a:bodyPr/>
          <a:lstStyle/>
          <a:p>
            <a:pPr eaLnBrk="1" hangingPunct="1"/>
            <a:r>
              <a:rPr lang="en-US" altLang="en-US" sz="1600" b="1" dirty="0">
                <a:latin typeface="Comic Sans MS" panose="030F0702030302020204" pitchFamily="66" charset="0"/>
              </a:rPr>
              <a:t>Linearized Gibbs Energy Minimization: “</a:t>
            </a:r>
            <a:r>
              <a:rPr lang="en-US" altLang="en-US" sz="1600" b="1" dirty="0" err="1">
                <a:latin typeface="Comic Sans MS" panose="030F0702030302020204" pitchFamily="66" charset="0"/>
              </a:rPr>
              <a:t>Pseudocompound</a:t>
            </a:r>
            <a:r>
              <a:rPr lang="en-US" altLang="en-US" sz="1600" b="1" dirty="0">
                <a:latin typeface="Comic Sans MS" panose="030F0702030302020204" pitchFamily="66" charset="0"/>
              </a:rPr>
              <a:t>” Approximation</a:t>
            </a:r>
          </a:p>
        </p:txBody>
      </p:sp>
      <p:sp>
        <p:nvSpPr>
          <p:cNvPr id="24579" name="Text Box 5"/>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4580"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4582" name="Rectangle 12"/>
          <p:cNvSpPr>
            <a:spLocks noChangeArrowheads="1"/>
          </p:cNvSpPr>
          <p:nvPr/>
        </p:nvSpPr>
        <p:spPr bwMode="auto">
          <a:xfrm>
            <a:off x="0" y="6511556"/>
            <a:ext cx="8229600" cy="34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400" dirty="0">
                <a:solidFill>
                  <a:schemeClr val="tx2"/>
                </a:solidFill>
              </a:rPr>
              <a:t>White et al., 1958; Connolly &amp; </a:t>
            </a:r>
            <a:r>
              <a:rPr lang="en-US" altLang="en-US" sz="1400" dirty="0" err="1">
                <a:solidFill>
                  <a:schemeClr val="tx2"/>
                </a:solidFill>
              </a:rPr>
              <a:t>Kerrick</a:t>
            </a:r>
            <a:r>
              <a:rPr lang="en-US" altLang="en-US" sz="1400" dirty="0">
                <a:solidFill>
                  <a:schemeClr val="tx2"/>
                </a:solidFill>
              </a:rPr>
              <a:t> 1987</a:t>
            </a:r>
          </a:p>
        </p:txBody>
      </p:sp>
      <p:grpSp>
        <p:nvGrpSpPr>
          <p:cNvPr id="2" name="Group 1"/>
          <p:cNvGrpSpPr/>
          <p:nvPr/>
        </p:nvGrpSpPr>
        <p:grpSpPr>
          <a:xfrm>
            <a:off x="2171706" y="1659731"/>
            <a:ext cx="2286000" cy="374650"/>
            <a:chOff x="3352800" y="2101850"/>
            <a:chExt cx="2286000" cy="374650"/>
          </a:xfrm>
        </p:grpSpPr>
        <p:sp>
          <p:nvSpPr>
            <p:cNvPr id="24583" name="Text Box 17"/>
            <p:cNvSpPr txBox="1">
              <a:spLocks noChangeArrowheads="1"/>
            </p:cNvSpPr>
            <p:nvPr/>
          </p:nvSpPr>
          <p:spPr bwMode="auto">
            <a:xfrm>
              <a:off x="3733800" y="2101850"/>
              <a:ext cx="190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dirty="0" err="1">
                  <a:solidFill>
                    <a:schemeClr val="tx2"/>
                  </a:solidFill>
                </a:rPr>
                <a:t>Pseudocompounds</a:t>
              </a:r>
              <a:endParaRPr lang="en-US" altLang="en-US" dirty="0">
                <a:solidFill>
                  <a:schemeClr val="tx2"/>
                </a:solidFill>
              </a:endParaRPr>
            </a:p>
          </p:txBody>
        </p:sp>
        <p:sp>
          <p:nvSpPr>
            <p:cNvPr id="24584" name="Line 19"/>
            <p:cNvSpPr>
              <a:spLocks noChangeShapeType="1"/>
            </p:cNvSpPr>
            <p:nvPr/>
          </p:nvSpPr>
          <p:spPr bwMode="auto">
            <a:xfrm flipV="1">
              <a:off x="3352800" y="2247900"/>
              <a:ext cx="381000" cy="2286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4585" name="Rectangle 21"/>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Tree>
    <p:extLst>
      <p:ext uri="{BB962C8B-B14F-4D97-AF65-F5344CB8AC3E}">
        <p14:creationId xmlns:p14="http://schemas.microsoft.com/office/powerpoint/2010/main" val="7883838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a:spLocks noGrp="1" noChangeArrowheads="1"/>
          </p:cNvSpPr>
          <p:nvPr>
            <p:ph type="title"/>
          </p:nvPr>
        </p:nvSpPr>
        <p:spPr>
          <a:xfrm>
            <a:off x="457200" y="-152400"/>
            <a:ext cx="8229600" cy="1143000"/>
          </a:xfrm>
          <a:noFill/>
        </p:spPr>
        <p:txBody>
          <a:bodyPr/>
          <a:lstStyle/>
          <a:p>
            <a:pPr eaLnBrk="1" hangingPunct="1"/>
            <a:r>
              <a:rPr lang="en-US" altLang="en-US" sz="1600">
                <a:latin typeface="Comic Sans MS" panose="030F0702030302020204" pitchFamily="66" charset="0"/>
              </a:rPr>
              <a:t>Mars </a:t>
            </a:r>
          </a:p>
        </p:txBody>
      </p:sp>
      <p:pic>
        <p:nvPicPr>
          <p:cNvPr id="56323" name="Picture 6" descr="martian_revol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27075"/>
            <a:ext cx="47434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7"/>
          <p:cNvSpPr>
            <a:spLocks noChangeArrowheads="1"/>
          </p:cNvSpPr>
          <p:nvPr/>
        </p:nvSpPr>
        <p:spPr bwMode="auto">
          <a:xfrm>
            <a:off x="457200" y="4800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What is sort of known:</a:t>
            </a:r>
            <a:br>
              <a:rPr lang="en-US" altLang="en-US">
                <a:solidFill>
                  <a:schemeClr val="tx2"/>
                </a:solidFill>
              </a:rPr>
            </a:br>
            <a:r>
              <a:rPr lang="en-US" altLang="en-US">
                <a:solidFill>
                  <a:schemeClr val="tx2"/>
                </a:solidFill>
              </a:rPr>
              <a:t>Composition from a set of “Martian” meteorites (e.g., McSween ’94)</a:t>
            </a:r>
            <a:br>
              <a:rPr lang="en-US" altLang="en-US">
                <a:solidFill>
                  <a:schemeClr val="tx2"/>
                </a:solidFill>
              </a:rPr>
            </a:br>
            <a:r>
              <a:rPr lang="en-US" altLang="en-US">
                <a:solidFill>
                  <a:schemeClr val="tx2"/>
                </a:solidFill>
              </a:rPr>
              <a:t>Core, but only a paleo-magnetic field (e.g., Weiss et al. ‘02)</a:t>
            </a:r>
            <a:br>
              <a:rPr lang="en-US" altLang="en-US">
                <a:solidFill>
                  <a:schemeClr val="tx2"/>
                </a:solidFill>
              </a:rPr>
            </a:br>
            <a:endParaRPr lang="en-US" altLang="en-US">
              <a:solidFill>
                <a:schemeClr val="tx2"/>
              </a:solidFill>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447800"/>
            <a:ext cx="8229600" cy="1143000"/>
          </a:xfrm>
          <a:noFill/>
        </p:spPr>
        <p:txBody>
          <a:bodyPr/>
          <a:lstStyle/>
          <a:p>
            <a:pPr eaLnBrk="1" hangingPunct="1"/>
            <a:r>
              <a:rPr lang="en-US" altLang="en-US" sz="1600">
                <a:latin typeface="Comic Sans MS" panose="030F0702030302020204" pitchFamily="66" charset="0"/>
              </a:rPr>
              <a:t>What is known well: 4 Scalars (Yoder et al. ‘03)</a:t>
            </a:r>
          </a:p>
        </p:txBody>
      </p:sp>
      <p:sp>
        <p:nvSpPr>
          <p:cNvPr id="57347" name="Rectangle 4"/>
          <p:cNvSpPr>
            <a:spLocks noChangeArrowheads="1"/>
          </p:cNvSpPr>
          <p:nvPr/>
        </p:nvSpPr>
        <p:spPr bwMode="auto">
          <a:xfrm>
            <a:off x="381000" y="1981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000000"/>
                </a:solidFill>
                <a:cs typeface="Times New Roman" panose="02020603050405020304" pitchFamily="18" charset="0"/>
              </a:rPr>
              <a:t>Mean mass and moment of inertia (distribution of mass)</a:t>
            </a:r>
            <a:br>
              <a:rPr lang="en-US" altLang="en-US">
                <a:solidFill>
                  <a:srgbClr val="000000"/>
                </a:solidFill>
                <a:cs typeface="Times New Roman" panose="02020603050405020304" pitchFamily="18" charset="0"/>
              </a:rPr>
            </a:br>
            <a:r>
              <a:rPr lang="en-US" altLang="en-US">
                <a:solidFill>
                  <a:srgbClr val="000000"/>
                </a:solidFill>
                <a:cs typeface="Times New Roman" panose="02020603050405020304" pitchFamily="18" charset="0"/>
              </a:rPr>
              <a:t>Second degree tidal Love number (squishyness ~ f(</a:t>
            </a:r>
            <a:r>
              <a:rPr lang="en-US" altLang="en-US">
                <a:solidFill>
                  <a:srgbClr val="000000"/>
                </a:solidFill>
                <a:latin typeface="Symbol" panose="05050102010706020507" pitchFamily="18" charset="2"/>
                <a:cs typeface="Times New Roman" panose="02020603050405020304" pitchFamily="18" charset="0"/>
              </a:rPr>
              <a:t>m</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K</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a:t>
            </a:r>
            <a:r>
              <a:rPr lang="en-US" altLang="en-US">
                <a:solidFill>
                  <a:srgbClr val="000000"/>
                </a:solidFill>
                <a:latin typeface="Symbol" panose="05050102010706020507" pitchFamily="18" charset="2"/>
                <a:cs typeface="Times New Roman" panose="02020603050405020304" pitchFamily="18" charset="0"/>
              </a:rPr>
              <a:t>r</a:t>
            </a:r>
            <a:r>
              <a:rPr lang="en-US" altLang="en-US">
                <a:solidFill>
                  <a:srgbClr val="000000"/>
                </a:solidFill>
                <a:cs typeface="Times New Roman" panose="02020603050405020304" pitchFamily="18" charset="0"/>
              </a:rPr>
              <a:t>))</a:t>
            </a:r>
            <a:br>
              <a:rPr lang="en-US" altLang="en-US">
                <a:solidFill>
                  <a:srgbClr val="000000"/>
                </a:solidFill>
                <a:cs typeface="Times New Roman" panose="02020603050405020304" pitchFamily="18" charset="0"/>
              </a:rPr>
            </a:br>
            <a:r>
              <a:rPr lang="en-US" altLang="en-US">
                <a:solidFill>
                  <a:srgbClr val="000000"/>
                </a:solidFill>
                <a:cs typeface="Times New Roman" panose="02020603050405020304" pitchFamily="18" charset="0"/>
              </a:rPr>
              <a:t>Tidal dissipation (inelasticity ~ g(</a:t>
            </a:r>
            <a:r>
              <a:rPr lang="en-US" altLang="en-US">
                <a:solidFill>
                  <a:srgbClr val="000000"/>
                </a:solidFill>
                <a:latin typeface="Symbol" panose="05050102010706020507" pitchFamily="18" charset="2"/>
                <a:cs typeface="Times New Roman" panose="02020603050405020304" pitchFamily="18" charset="0"/>
              </a:rPr>
              <a:t>m</a:t>
            </a:r>
            <a:r>
              <a:rPr lang="en-US" altLang="en-US" baseline="-25000">
                <a:solidFill>
                  <a:srgbClr val="000000"/>
                </a:solidFill>
                <a:cs typeface="Times New Roman" panose="02020603050405020304" pitchFamily="18" charset="0"/>
              </a:rPr>
              <a:t>S</a:t>
            </a:r>
            <a:r>
              <a:rPr lang="en-US" altLang="en-US">
                <a:solidFill>
                  <a:srgbClr val="000000"/>
                </a:solidFill>
                <a:cs typeface="Times New Roman" panose="02020603050405020304" pitchFamily="18" charset="0"/>
              </a:rPr>
              <a:t>, q</a:t>
            </a:r>
            <a:r>
              <a:rPr lang="en-US" altLang="en-US" baseline="-25000">
                <a:solidFill>
                  <a:srgbClr val="000000"/>
                </a:solidFill>
                <a:cs typeface="Times New Roman" panose="02020603050405020304" pitchFamily="18" charset="0"/>
              </a:rPr>
              <a:t>local</a:t>
            </a:r>
            <a:r>
              <a:rPr lang="en-US" altLang="en-US">
                <a:solidFill>
                  <a:srgbClr val="000000"/>
                </a:solidFill>
                <a:cs typeface="Times New Roman" panose="02020603050405020304" pitchFamily="18" charset="0"/>
              </a:rPr>
              <a:t>))</a:t>
            </a:r>
          </a:p>
        </p:txBody>
      </p:sp>
      <p:sp>
        <p:nvSpPr>
          <p:cNvPr id="57348" name="Rectangle 6"/>
          <p:cNvSpPr>
            <a:spLocks noChangeArrowheads="1"/>
          </p:cNvSpPr>
          <p:nvPr/>
        </p:nvSpPr>
        <p:spPr bwMode="auto">
          <a:xfrm>
            <a:off x="3810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What is not known well at all:</a:t>
            </a:r>
            <a:br>
              <a:rPr lang="en-US" altLang="en-US">
                <a:solidFill>
                  <a:schemeClr val="tx2"/>
                </a:solidFill>
              </a:rPr>
            </a:br>
            <a:r>
              <a:rPr lang="en-US" altLang="en-US">
                <a:solidFill>
                  <a:schemeClr val="tx2"/>
                </a:solidFill>
              </a:rPr>
              <a:t>Thermal structure, core size and state from forward models that assume the SNC mantle composition and sensitive to crustal thickness</a:t>
            </a:r>
          </a:p>
        </p:txBody>
      </p:sp>
      <p:pic>
        <p:nvPicPr>
          <p:cNvPr id="57349" name="Picture 7" descr="martian_earth_she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863" y="3552825"/>
            <a:ext cx="6688137"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Mantle Composition</a:t>
            </a:r>
          </a:p>
        </p:txBody>
      </p:sp>
      <p:pic>
        <p:nvPicPr>
          <p:cNvPr id="58371" name="Picture 3" descr="martian_compos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988" y="1276350"/>
            <a:ext cx="7669212" cy="447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Mantle Mineralogy</a:t>
            </a:r>
          </a:p>
        </p:txBody>
      </p:sp>
      <p:pic>
        <p:nvPicPr>
          <p:cNvPr id="59395" name="Picture 3" descr="martian_minera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149350"/>
            <a:ext cx="6243638"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4"/>
          <p:cNvSpPr>
            <a:spLocks noChangeArrowheads="1"/>
          </p:cNvSpPr>
          <p:nvPr/>
        </p:nvSpPr>
        <p:spPr bwMode="auto">
          <a:xfrm>
            <a:off x="609600" y="5257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No significant perovskite transition</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85800" y="304800"/>
            <a:ext cx="8229600" cy="1143000"/>
          </a:xfrm>
        </p:spPr>
        <p:txBody>
          <a:bodyPr/>
          <a:lstStyle/>
          <a:p>
            <a:pPr eaLnBrk="1" hangingPunct="1"/>
            <a:r>
              <a:rPr lang="en-US" altLang="en-US" sz="1600">
                <a:latin typeface="Comic Sans MS" panose="030F0702030302020204" pitchFamily="66" charset="0"/>
              </a:rPr>
              <a:t>Core Radius and Density</a:t>
            </a:r>
          </a:p>
        </p:txBody>
      </p:sp>
      <p:pic>
        <p:nvPicPr>
          <p:cNvPr id="60419" name="Picture 5" descr="martian_core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295400"/>
            <a:ext cx="563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Areotherms and the Frozen Core Dilemma</a:t>
            </a:r>
          </a:p>
        </p:txBody>
      </p:sp>
      <p:sp>
        <p:nvSpPr>
          <p:cNvPr id="61443" name="Text Box 5"/>
          <p:cNvSpPr txBox="1">
            <a:spLocks noChangeArrowheads="1"/>
          </p:cNvSpPr>
          <p:nvPr/>
        </p:nvSpPr>
        <p:spPr bwMode="auto">
          <a:xfrm>
            <a:off x="5562600" y="5791200"/>
            <a:ext cx="2895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After Stewart &amp; Schmidt ‘06</a:t>
            </a:r>
          </a:p>
        </p:txBody>
      </p:sp>
      <p:pic>
        <p:nvPicPr>
          <p:cNvPr id="61444" name="Picture 7" descr="martian_geotherm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7586663"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57200"/>
            <a:ext cx="8229600" cy="1143000"/>
          </a:xfrm>
        </p:spPr>
        <p:txBody>
          <a:bodyPr/>
          <a:lstStyle/>
          <a:p>
            <a:pPr eaLnBrk="1" hangingPunct="1"/>
            <a:r>
              <a:rPr lang="en-US" altLang="en-US" sz="1600">
                <a:solidFill>
                  <a:schemeClr val="tx1"/>
                </a:solidFill>
                <a:latin typeface="Comic Sans MS" panose="030F0702030302020204" pitchFamily="66" charset="0"/>
              </a:rPr>
              <a:t>Martian Conclusions</a:t>
            </a:r>
          </a:p>
        </p:txBody>
      </p:sp>
      <p:sp>
        <p:nvSpPr>
          <p:cNvPr id="62467" name="Rectangle 4"/>
          <p:cNvSpPr>
            <a:spLocks noChangeArrowheads="1"/>
          </p:cNvSpPr>
          <p:nvPr/>
        </p:nvSpPr>
        <p:spPr bwMode="auto">
          <a:xfrm>
            <a:off x="1371600" y="1524000"/>
            <a:ext cx="62484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The Martian mantle is Fe-rich relative to Earth, but significantly less so than inferred from the SNC meteorites (Dreibus &amp; Wanke ’85)</a:t>
            </a:r>
          </a:p>
          <a:p>
            <a:pPr algn="ctr" eaLnBrk="1" hangingPunct="1"/>
            <a:endParaRPr lang="en-US" altLang="en-US"/>
          </a:p>
          <a:p>
            <a:pPr algn="ctr" eaLnBrk="1" hangingPunct="1"/>
            <a:r>
              <a:rPr lang="en-US" altLang="en-US"/>
              <a:t>The hot areotherm and large core radius preclude a Mg-perovskite phase transition in the lower mantle (bad news for super-plumes? Not really)</a:t>
            </a:r>
          </a:p>
          <a:p>
            <a:pPr algn="ctr" eaLnBrk="1" hangingPunct="1"/>
            <a:endParaRPr lang="en-US" altLang="en-US"/>
          </a:p>
          <a:p>
            <a:pPr algn="ctr" eaLnBrk="1" hangingPunct="1"/>
            <a:r>
              <a:rPr lang="en-US" altLang="en-US"/>
              <a:t>The martian core is far above its liquidus</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447800" y="457200"/>
            <a:ext cx="6324600" cy="1143000"/>
          </a:xfrm>
        </p:spPr>
        <p:txBody>
          <a:bodyPr/>
          <a:lstStyle/>
          <a:p>
            <a:pPr eaLnBrk="1" hangingPunct="1"/>
            <a:r>
              <a:rPr lang="en-US" altLang="en-US" sz="1600">
                <a:solidFill>
                  <a:schemeClr val="tx1"/>
                </a:solidFill>
                <a:latin typeface="Comic Sans MS" panose="030F0702030302020204" pitchFamily="66" charset="0"/>
              </a:rPr>
              <a:t>“This is not the end, this is not even the beginning of the end, perhaps it is the end of the beginning.” –- Winston Churchill </a:t>
            </a:r>
            <a:br>
              <a:rPr lang="en-US" altLang="en-US" sz="1600">
                <a:solidFill>
                  <a:schemeClr val="tx1"/>
                </a:solidFill>
                <a:latin typeface="Comic Sans MS" panose="030F0702030302020204" pitchFamily="66" charset="0"/>
              </a:rPr>
            </a:br>
            <a:endParaRPr lang="en-US" altLang="en-US" sz="1600">
              <a:solidFill>
                <a:schemeClr val="tx1"/>
              </a:solidFill>
              <a:latin typeface="Comic Sans MS" panose="030F0702030302020204" pitchFamily="66" charset="0"/>
            </a:endParaRPr>
          </a:p>
        </p:txBody>
      </p:sp>
      <p:sp>
        <p:nvSpPr>
          <p:cNvPr id="63491" name="Rectangle 3"/>
          <p:cNvSpPr>
            <a:spLocks noGrp="1" noChangeArrowheads="1"/>
          </p:cNvSpPr>
          <p:nvPr>
            <p:ph type="body" idx="1"/>
          </p:nvPr>
        </p:nvSpPr>
        <p:spPr>
          <a:xfrm>
            <a:off x="1447800" y="1600200"/>
            <a:ext cx="6400800" cy="4525963"/>
          </a:xfrm>
        </p:spPr>
        <p:txBody>
          <a:bodyPr/>
          <a:lstStyle/>
          <a:p>
            <a:pPr marL="0" indent="0" algn="ctr" eaLnBrk="1" hangingPunct="1">
              <a:buFontTx/>
              <a:buNone/>
            </a:pPr>
            <a:r>
              <a:rPr lang="en-US" altLang="en-US" sz="1600">
                <a:latin typeface="Comic Sans MS" panose="030F0702030302020204" pitchFamily="66" charset="0"/>
              </a:rPr>
              <a:t>Free energy minimization provides the basis for a general physical model that permits joint inversion of a priori unrelated geophysical data sets (seismic, gravity, electromagnetic)</a:t>
            </a: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Martian Temperature Distributions</a:t>
            </a:r>
          </a:p>
        </p:txBody>
      </p:sp>
      <p:pic>
        <p:nvPicPr>
          <p:cNvPr id="64515" name="Picture 3" descr="martian_temper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7163" y="1400175"/>
            <a:ext cx="6288087"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4"/>
          <p:cNvSpPr>
            <a:spLocks noChangeArrowheads="1"/>
          </p:cNvSpPr>
          <p:nvPr/>
        </p:nvSpPr>
        <p:spPr bwMode="auto">
          <a:xfrm>
            <a:off x="3352800" y="1752600"/>
            <a:ext cx="106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FF0000"/>
                </a:solidFill>
              </a:rPr>
              <a:t>Prior</a:t>
            </a:r>
          </a:p>
        </p:txBody>
      </p:sp>
      <p:sp>
        <p:nvSpPr>
          <p:cNvPr id="64517" name="Rectangle 5"/>
          <p:cNvSpPr>
            <a:spLocks noChangeArrowheads="1"/>
          </p:cNvSpPr>
          <p:nvPr/>
        </p:nvSpPr>
        <p:spPr bwMode="auto">
          <a:xfrm>
            <a:off x="6553200" y="1676400"/>
            <a:ext cx="10668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rgbClr val="FF0000"/>
                </a:solidFill>
              </a:rPr>
              <a:t>Posterior</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title"/>
          </p:nvPr>
        </p:nvSpPr>
        <p:spPr/>
        <p:txBody>
          <a:bodyPr/>
          <a:lstStyle/>
          <a:p>
            <a:pPr eaLnBrk="1" hangingPunct="1"/>
            <a:r>
              <a:rPr lang="en-US" altLang="en-US" sz="1600">
                <a:latin typeface="Comic Sans MS" panose="030F0702030302020204" pitchFamily="66" charset="0"/>
              </a:rPr>
              <a:t>Seismic Velocities and Thermodynamic Consistency</a:t>
            </a:r>
          </a:p>
        </p:txBody>
      </p:sp>
      <p:graphicFrame>
        <p:nvGraphicFramePr>
          <p:cNvPr id="65539" name="Object 8"/>
          <p:cNvGraphicFramePr>
            <a:graphicFrameLocks noChangeAspect="1"/>
          </p:cNvGraphicFramePr>
          <p:nvPr/>
        </p:nvGraphicFramePr>
        <p:xfrm>
          <a:off x="1784350" y="1143000"/>
          <a:ext cx="5499100" cy="698500"/>
        </p:xfrm>
        <a:graphic>
          <a:graphicData uri="http://schemas.openxmlformats.org/presentationml/2006/ole">
            <mc:AlternateContent xmlns:mc="http://schemas.openxmlformats.org/markup-compatibility/2006">
              <mc:Choice xmlns:v="urn:schemas-microsoft-com:vml" Requires="v">
                <p:oleObj spid="_x0000_s65599" name="Equation" r:id="rId4" imgW="5499100" imgH="698500" progId="Equation.DSMT4">
                  <p:embed/>
                </p:oleObj>
              </mc:Choice>
              <mc:Fallback>
                <p:oleObj name="Equation" r:id="rId4" imgW="5499100" imgH="698500" progId="Equation.DSMT4">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1143000"/>
                        <a:ext cx="5499100" cy="698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658" name="Group 130"/>
          <p:cNvGraphicFramePr>
            <a:graphicFrameLocks noGrp="1"/>
          </p:cNvGraphicFramePr>
          <p:nvPr>
            <p:ph idx="1"/>
          </p:nvPr>
        </p:nvGraphicFramePr>
        <p:xfrm>
          <a:off x="1828800" y="2514600"/>
          <a:ext cx="5486400" cy="582613"/>
        </p:xfrm>
        <a:graphic>
          <a:graphicData uri="http://schemas.openxmlformats.org/drawingml/2006/table">
            <a:tbl>
              <a:tblPr/>
              <a:tblGrid>
                <a:gridCol w="3429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582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a:txBody>
                  <a:tcPr marT="45755" marB="0" horzOverflow="overflow">
                    <a:lnL cap="flat">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Symbol" pitchFamily="18" charset="2"/>
                        </a:rPr>
                        <a:t>r</a:t>
                      </a:r>
                    </a:p>
                  </a:txBody>
                  <a:tcPr marT="45755" marB="0"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1" u="none" strike="noStrike" cap="none" normalizeH="0" baseline="0">
                          <a:ln>
                            <a:noFill/>
                          </a:ln>
                          <a:solidFill>
                            <a:schemeClr val="tx1"/>
                          </a:solidFill>
                          <a:effectLst/>
                          <a:latin typeface="Comic Sans MS" pitchFamily="66" charset="0"/>
                        </a:rPr>
                        <a:t>K</a:t>
                      </a:r>
                      <a:r>
                        <a:rPr kumimoji="0" lang="en-US" sz="1600" b="0" i="1" u="none" strike="noStrike" cap="none" normalizeH="0" baseline="-25000">
                          <a:ln>
                            <a:noFill/>
                          </a:ln>
                          <a:solidFill>
                            <a:schemeClr val="tx1"/>
                          </a:solidFill>
                          <a:effectLst/>
                          <a:latin typeface="Comic Sans MS" pitchFamily="66" charset="0"/>
                        </a:rPr>
                        <a:t>S</a:t>
                      </a:r>
                    </a:p>
                  </a:txBody>
                  <a:tcPr marT="45755" marB="0" horzOverflow="overflow">
                    <a:lnL>
                      <a:noFill/>
                    </a:lnL>
                    <a:lnR>
                      <a:noFill/>
                    </a:lnR>
                    <a:lnT cap="fla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Symbol" pitchFamily="18" charset="2"/>
                        </a:rPr>
                        <a:t>m</a:t>
                      </a:r>
                      <a:r>
                        <a:rPr kumimoji="0" lang="en-US" sz="1600" b="0" i="1" u="none" strike="noStrike" cap="none" normalizeH="0" baseline="-25000">
                          <a:ln>
                            <a:noFill/>
                          </a:ln>
                          <a:solidFill>
                            <a:schemeClr val="tx1"/>
                          </a:solidFill>
                          <a:effectLst/>
                          <a:latin typeface="Comic Sans MS" pitchFamily="66" charset="0"/>
                        </a:rPr>
                        <a: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a:ln>
                          <a:noFill/>
                        </a:ln>
                        <a:solidFill>
                          <a:schemeClr val="tx1"/>
                        </a:solidFill>
                        <a:effectLst/>
                        <a:latin typeface="Comic Sans MS" pitchFamily="66" charset="0"/>
                      </a:endParaRPr>
                    </a:p>
                  </a:txBody>
                  <a:tcPr marT="45755" marB="0" horzOverflow="overflow">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22659" name="Group 131"/>
          <p:cNvGraphicFramePr>
            <a:graphicFrameLocks noGrp="1"/>
          </p:cNvGraphicFramePr>
          <p:nvPr/>
        </p:nvGraphicFramePr>
        <p:xfrm>
          <a:off x="1828800" y="2819400"/>
          <a:ext cx="5486400" cy="1006475"/>
        </p:xfrm>
        <a:graphic>
          <a:graphicData uri="http://schemas.openxmlformats.org/drawingml/2006/table">
            <a:tbl>
              <a:tblPr/>
              <a:tblGrid>
                <a:gridCol w="34290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85800">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tblGrid>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Sobolev &amp; Babeyko ‘94</a:t>
                      </a:r>
                    </a:p>
                  </a:txBody>
                  <a:tcPr marT="45749" marB="45749"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Connolly &amp; Kerrick ‘02</a:t>
                      </a:r>
                    </a:p>
                  </a:txBody>
                  <a:tcPr marT="45749" marB="45749"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no</a:t>
                      </a:r>
                    </a:p>
                  </a:txBody>
                  <a:tcPr marT="45749" marB="45749"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354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Stixrude &amp; Lithgow-Bertelloni ‘05</a:t>
                      </a:r>
                    </a:p>
                  </a:txBody>
                  <a:tcPr marT="45749" marB="45749"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Comic Sans MS" pitchFamily="66" charset="0"/>
                        </a:rPr>
                        <a:t>yes</a:t>
                      </a:r>
                    </a:p>
                  </a:txBody>
                  <a:tcPr marT="45749" marB="45749"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65558" name="Object 132"/>
          <p:cNvGraphicFramePr>
            <a:graphicFrameLocks noChangeAspect="1"/>
          </p:cNvGraphicFramePr>
          <p:nvPr/>
        </p:nvGraphicFramePr>
        <p:xfrm>
          <a:off x="660400" y="2032000"/>
          <a:ext cx="7721600" cy="330200"/>
        </p:xfrm>
        <a:graphic>
          <a:graphicData uri="http://schemas.openxmlformats.org/presentationml/2006/ole">
            <mc:AlternateContent xmlns:mc="http://schemas.openxmlformats.org/markup-compatibility/2006">
              <mc:Choice xmlns:v="urn:schemas-microsoft-com:vml" Requires="v">
                <p:oleObj spid="_x0000_s65600" name="Equation" r:id="rId6" imgW="7721600" imgH="330200" progId="Equation.DSMT4">
                  <p:embed/>
                </p:oleObj>
              </mc:Choice>
              <mc:Fallback>
                <p:oleObj name="Equation" r:id="rId6" imgW="7721600" imgH="330200" progId="Equation.DSMT4">
                  <p:embed/>
                  <p:pic>
                    <p:nvPicPr>
                      <p:cNvPr id="0" name="Object 1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400" y="2032000"/>
                        <a:ext cx="7721600" cy="33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5559" name="Rectangle 133"/>
          <p:cNvSpPr>
            <a:spLocks noChangeArrowheads="1"/>
          </p:cNvSpPr>
          <p:nvPr/>
        </p:nvSpPr>
        <p:spPr bwMode="auto">
          <a:xfrm>
            <a:off x="457200" y="4038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solidFill>
                  <a:schemeClr val="tx2"/>
                </a:solidFill>
              </a:rPr>
              <a:t>Does it really matter? Probably not, phase relations are most sensitive to integration constants and low-order derivatives, seismic velocities are most sensitive to high-order derivatives.</a:t>
            </a:r>
          </a:p>
        </p:txBody>
      </p:sp>
      <p:sp>
        <p:nvSpPr>
          <p:cNvPr id="65560" name="Text Box 134"/>
          <p:cNvSpPr txBox="1">
            <a:spLocks noChangeArrowheads="1"/>
          </p:cNvSpPr>
          <p:nvPr/>
        </p:nvSpPr>
        <p:spPr bwMode="auto">
          <a:xfrm>
            <a:off x="1219200" y="5410200"/>
            <a:ext cx="6705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Non-thermodynamic issues: anelasticity, aggregate modulii</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990600"/>
            <a:ext cx="4343400" cy="715962"/>
          </a:xfrm>
        </p:spPr>
        <p:txBody>
          <a:bodyPr/>
          <a:lstStyle/>
          <a:p>
            <a:pPr eaLnBrk="1" hangingPunct="1"/>
            <a:r>
              <a:rPr lang="en-US" altLang="en-US" sz="1600" dirty="0">
                <a:solidFill>
                  <a:srgbClr val="FF0000"/>
                </a:solidFill>
                <a:latin typeface="Comic Sans MS" panose="030F0702030302020204" pitchFamily="66" charset="0"/>
              </a:rPr>
              <a:t>The Problem with </a:t>
            </a:r>
            <a:r>
              <a:rPr lang="en-US" altLang="en-US" sz="1600" dirty="0" err="1">
                <a:solidFill>
                  <a:srgbClr val="FF0000"/>
                </a:solidFill>
                <a:latin typeface="Comic Sans MS" panose="030F0702030302020204" pitchFamily="66" charset="0"/>
              </a:rPr>
              <a:t>Pseudocompounds</a:t>
            </a:r>
            <a:endParaRPr lang="en-US" altLang="en-US" sz="1600" dirty="0">
              <a:solidFill>
                <a:srgbClr val="FF0000"/>
              </a:solidFill>
              <a:latin typeface="Comic Sans MS" panose="030F0702030302020204" pitchFamily="66" charset="0"/>
            </a:endParaRPr>
          </a:p>
        </p:txBody>
      </p:sp>
      <p:sp>
        <p:nvSpPr>
          <p:cNvPr id="27651" name="Text Box 3"/>
          <p:cNvSpPr txBox="1">
            <a:spLocks noChangeArrowheads="1"/>
          </p:cNvSpPr>
          <p:nvPr/>
        </p:nvSpPr>
        <p:spPr bwMode="auto">
          <a:xfrm>
            <a:off x="1981200" y="2362200"/>
            <a:ext cx="5867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endParaRPr lang="en-US" altLang="en-US" sz="1800"/>
          </a:p>
        </p:txBody>
      </p:sp>
      <p:sp>
        <p:nvSpPr>
          <p:cNvPr id="27652"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3" name="Rectangle 10"/>
          <p:cNvSpPr>
            <a:spLocks noChangeArrowheads="1"/>
          </p:cNvSpPr>
          <p:nvPr/>
        </p:nvSpPr>
        <p:spPr bwMode="auto">
          <a:xfrm>
            <a:off x="0" y="31924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27654" name="Rectangle 11"/>
          <p:cNvSpPr>
            <a:spLocks noChangeArrowheads="1"/>
          </p:cNvSpPr>
          <p:nvPr/>
        </p:nvSpPr>
        <p:spPr bwMode="auto">
          <a:xfrm>
            <a:off x="533400" y="1981200"/>
            <a:ext cx="5791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solidFill>
                <a:schemeClr val="tx2"/>
              </a:solidFill>
            </a:endParaRPr>
          </a:p>
        </p:txBody>
      </p:sp>
      <p:graphicFrame>
        <p:nvGraphicFramePr>
          <p:cNvPr id="27655" name="Object 15"/>
          <p:cNvGraphicFramePr>
            <a:graphicFrameLocks noChangeAspect="1"/>
          </p:cNvGraphicFramePr>
          <p:nvPr/>
        </p:nvGraphicFramePr>
        <p:xfrm>
          <a:off x="496887" y="1663700"/>
          <a:ext cx="4227513" cy="4051300"/>
        </p:xfrm>
        <a:graphic>
          <a:graphicData uri="http://schemas.openxmlformats.org/presentationml/2006/ole">
            <mc:AlternateContent xmlns:mc="http://schemas.openxmlformats.org/markup-compatibility/2006">
              <mc:Choice xmlns:v="urn:schemas-microsoft-com:vml" Requires="v">
                <p:oleObj spid="_x0000_s230424" name="Document" r:id="rId4" imgW="4307038" imgH="4100471" progId="Word.Document.8">
                  <p:embed/>
                </p:oleObj>
              </mc:Choice>
              <mc:Fallback>
                <p:oleObj name="Document" r:id="rId4" imgW="4307038" imgH="4100471" progId="Word.Document.8">
                  <p:embed/>
                  <p:pic>
                    <p:nvPicPr>
                      <p:cNvPr id="27655"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7" y="1663700"/>
                        <a:ext cx="4227513" cy="405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656" name="Rectangle 16"/>
          <p:cNvSpPr>
            <a:spLocks noChangeArrowheads="1"/>
          </p:cNvSpPr>
          <p:nvPr/>
        </p:nvSpPr>
        <p:spPr bwMode="auto">
          <a:xfrm>
            <a:off x="838200" y="274638"/>
            <a:ext cx="73152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b="1" dirty="0">
                <a:solidFill>
                  <a:srgbClr val="FF0000"/>
                </a:solidFill>
              </a:rPr>
              <a:t>Iteration Scheme #1:</a:t>
            </a:r>
            <a:r>
              <a:rPr lang="en-US" altLang="en-US" dirty="0">
                <a:solidFill>
                  <a:schemeClr val="tx2"/>
                </a:solidFill>
              </a:rPr>
              <a:t> </a:t>
            </a:r>
            <a:r>
              <a:rPr lang="en-US" altLang="en-US" b="1" dirty="0">
                <a:solidFill>
                  <a:schemeClr val="tx2"/>
                </a:solidFill>
              </a:rPr>
              <a:t>Adaptive Minimization (Connolly 2009) </a:t>
            </a:r>
          </a:p>
        </p:txBody>
      </p:sp>
      <p:pic>
        <p:nvPicPr>
          <p:cNvPr id="27657" name="Picture 17" descr="iterative_minimiza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990600"/>
            <a:ext cx="3429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txBox="1">
            <a:spLocks noChangeArrowheads="1"/>
          </p:cNvSpPr>
          <p:nvPr/>
        </p:nvSpPr>
        <p:spPr bwMode="auto">
          <a:xfrm>
            <a:off x="379228" y="3969337"/>
            <a:ext cx="4343400" cy="52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1600" kern="0" dirty="0">
                <a:solidFill>
                  <a:srgbClr val="FF0000"/>
                </a:solidFill>
                <a:latin typeface="Comic Sans MS" panose="030F0702030302020204" pitchFamily="66" charset="0"/>
              </a:rPr>
              <a:t>The solution =&gt; iteration</a:t>
            </a:r>
          </a:p>
        </p:txBody>
      </p:sp>
      <p:sp>
        <p:nvSpPr>
          <p:cNvPr id="12" name="TextBox 6"/>
          <p:cNvSpPr txBox="1">
            <a:spLocks noChangeArrowheads="1"/>
          </p:cNvSpPr>
          <p:nvPr/>
        </p:nvSpPr>
        <p:spPr bwMode="auto">
          <a:xfrm>
            <a:off x="0" y="5842337"/>
            <a:ext cx="5334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r>
              <a:rPr lang="en-US" altLang="en-US" sz="1200" dirty="0"/>
              <a:t>Relevant </a:t>
            </a:r>
            <a:r>
              <a:rPr lang="en-US" altLang="en-US" sz="1200" dirty="0" err="1"/>
              <a:t>Perple_</a:t>
            </a:r>
            <a:r>
              <a:rPr lang="en-US" altLang="en-US" sz="1200" b="1" dirty="0" err="1">
                <a:solidFill>
                  <a:srgbClr val="7030A0"/>
                </a:solidFill>
              </a:rPr>
              <a:t>X</a:t>
            </a:r>
            <a:r>
              <a:rPr lang="en-US" altLang="en-US" sz="1200" dirty="0"/>
              <a:t> options: </a:t>
            </a:r>
            <a:r>
              <a:rPr lang="en-US" altLang="en-US" sz="1200" dirty="0" err="1"/>
              <a:t>initial_resolution</a:t>
            </a:r>
            <a:r>
              <a:rPr lang="en-US" altLang="en-US" sz="1200" dirty="0"/>
              <a:t>, </a:t>
            </a:r>
          </a:p>
          <a:p>
            <a:pPr eaLnBrk="1" hangingPunct="1"/>
            <a:r>
              <a:rPr lang="en-US" altLang="en-US" sz="1200" dirty="0" err="1"/>
              <a:t>final_resolution</a:t>
            </a:r>
            <a:r>
              <a:rPr lang="en-US" altLang="en-US" sz="1200" dirty="0"/>
              <a:t>, </a:t>
            </a:r>
            <a:r>
              <a:rPr lang="en-US" altLang="en-US" sz="1200" dirty="0" err="1"/>
              <a:t>resolution_factor</a:t>
            </a:r>
            <a:r>
              <a:rPr lang="en-US" altLang="en-US" sz="1200" dirty="0"/>
              <a:t>, </a:t>
            </a:r>
            <a:r>
              <a:rPr lang="en-US" altLang="en-US" sz="1200" dirty="0" err="1"/>
              <a:t>refinement_points</a:t>
            </a:r>
            <a:r>
              <a:rPr lang="en-US" altLang="en-US" sz="1200" dirty="0"/>
              <a:t>,</a:t>
            </a:r>
          </a:p>
          <a:p>
            <a:pPr eaLnBrk="1" hangingPunct="1"/>
            <a:r>
              <a:rPr lang="en-US" altLang="en-US" sz="1200" dirty="0" err="1"/>
              <a:t>reach_increment</a:t>
            </a:r>
            <a:r>
              <a:rPr lang="en-US" altLang="en-US" sz="1200" dirty="0"/>
              <a:t>. </a:t>
            </a:r>
          </a:p>
          <a:p>
            <a:pPr eaLnBrk="1" hangingPunct="1"/>
            <a:endParaRPr lang="en-US" altLang="en-US" sz="1200" dirty="0"/>
          </a:p>
          <a:p>
            <a:pPr eaLnBrk="1" hangingPunct="1"/>
            <a:r>
              <a:rPr lang="en-US" altLang="en-US" sz="1200" dirty="0"/>
              <a:t>See: www.perplex.ethz.ch/Perple_X_why_it_often_does_not_work.html</a:t>
            </a:r>
          </a:p>
        </p:txBody>
      </p:sp>
    </p:spTree>
    <p:extLst>
      <p:ext uri="{BB962C8B-B14F-4D97-AF65-F5344CB8AC3E}">
        <p14:creationId xmlns:p14="http://schemas.microsoft.com/office/powerpoint/2010/main" val="1547759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152400"/>
            <a:ext cx="8229600" cy="1143000"/>
          </a:xfrm>
        </p:spPr>
        <p:txBody>
          <a:bodyPr/>
          <a:lstStyle/>
          <a:p>
            <a:pPr eaLnBrk="1" hangingPunct="1"/>
            <a:r>
              <a:rPr lang="en-US" altLang="en-US" sz="1600">
                <a:latin typeface="Comic Sans MS" panose="030F0702030302020204" pitchFamily="66" charset="0"/>
              </a:rPr>
              <a:t>Core Radius and CMB Temperature</a:t>
            </a:r>
          </a:p>
        </p:txBody>
      </p:sp>
      <p:pic>
        <p:nvPicPr>
          <p:cNvPr id="66563" name="Picture 3" descr="martian_core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143000"/>
            <a:ext cx="6316663"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57200"/>
            <a:ext cx="8229600" cy="1143000"/>
          </a:xfrm>
        </p:spPr>
        <p:txBody>
          <a:bodyPr/>
          <a:lstStyle/>
          <a:p>
            <a:pPr eaLnBrk="1" hangingPunct="1"/>
            <a:r>
              <a:rPr lang="en-US" altLang="en-US" sz="1600">
                <a:solidFill>
                  <a:schemeClr val="tx1"/>
                </a:solidFill>
                <a:latin typeface="Comic Sans MS" panose="030F0702030302020204" pitchFamily="66" charset="0"/>
              </a:rPr>
              <a:t>Martian Inversion Resolution (T at 1200 km) </a:t>
            </a:r>
            <a:br>
              <a:rPr lang="en-US" altLang="en-US" sz="1600">
                <a:solidFill>
                  <a:schemeClr val="tx1"/>
                </a:solidFill>
                <a:latin typeface="Comic Sans MS" panose="030F0702030302020204" pitchFamily="66" charset="0"/>
              </a:rPr>
            </a:br>
            <a:endParaRPr lang="en-US" altLang="en-US" sz="1600">
              <a:solidFill>
                <a:schemeClr val="tx1"/>
              </a:solidFill>
              <a:latin typeface="Comic Sans MS" panose="030F0702030302020204" pitchFamily="66" charset="0"/>
            </a:endParaRPr>
          </a:p>
        </p:txBody>
      </p:sp>
      <p:pic>
        <p:nvPicPr>
          <p:cNvPr id="67587" name="Picture 4" descr="martian_res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875" y="2057400"/>
            <a:ext cx="6316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Trade-offs</a:t>
            </a:r>
          </a:p>
        </p:txBody>
      </p:sp>
      <p:pic>
        <p:nvPicPr>
          <p:cNvPr id="68611" name="Picture 3" descr="martian_tradeoff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066800"/>
            <a:ext cx="6783388"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Mantle Conductivity Profile </a:t>
            </a:r>
          </a:p>
        </p:txBody>
      </p:sp>
      <p:grpSp>
        <p:nvGrpSpPr>
          <p:cNvPr id="69635" name="Group 12"/>
          <p:cNvGrpSpPr>
            <a:grpSpLocks/>
          </p:cNvGrpSpPr>
          <p:nvPr/>
        </p:nvGrpSpPr>
        <p:grpSpPr bwMode="auto">
          <a:xfrm>
            <a:off x="1447800" y="1047750"/>
            <a:ext cx="6858000" cy="4743450"/>
            <a:chOff x="864" y="576"/>
            <a:chExt cx="4320" cy="2988"/>
          </a:xfrm>
        </p:grpSpPr>
        <p:pic>
          <p:nvPicPr>
            <p:cNvPr id="6963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4" y="576"/>
              <a:ext cx="3858" cy="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Line 6"/>
            <p:cNvSpPr>
              <a:spLocks noChangeShapeType="1"/>
            </p:cNvSpPr>
            <p:nvPr/>
          </p:nvSpPr>
          <p:spPr bwMode="auto">
            <a:xfrm>
              <a:off x="3600" y="2112"/>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8" name="Line 7"/>
            <p:cNvSpPr>
              <a:spLocks noChangeShapeType="1"/>
            </p:cNvSpPr>
            <p:nvPr/>
          </p:nvSpPr>
          <p:spPr bwMode="auto">
            <a:xfrm flipH="1">
              <a:off x="3648" y="1968"/>
              <a:ext cx="432"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9639" name="Rectangle 8"/>
            <p:cNvSpPr>
              <a:spLocks noChangeArrowheads="1"/>
            </p:cNvSpPr>
            <p:nvPr/>
          </p:nvSpPr>
          <p:spPr bwMode="auto">
            <a:xfrm>
              <a:off x="4128" y="1728"/>
              <a:ext cx="864" cy="4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69640" name="Text Box 9"/>
            <p:cNvSpPr txBox="1">
              <a:spLocks noChangeArrowheads="1"/>
            </p:cNvSpPr>
            <p:nvPr/>
          </p:nvSpPr>
          <p:spPr bwMode="auto">
            <a:xfrm>
              <a:off x="4080" y="1776"/>
              <a:ext cx="1104"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spcBef>
                  <a:spcPct val="50000"/>
                </a:spcBef>
              </a:pPr>
              <a:r>
                <a:rPr lang="en-US" altLang="en-US" sz="1400"/>
                <a:t>Olsen (’99) inversion (model 3)</a:t>
              </a:r>
            </a:p>
          </p:txBody>
        </p:sp>
        <p:sp>
          <p:nvSpPr>
            <p:cNvPr id="69641" name="Rectangle 10"/>
            <p:cNvSpPr>
              <a:spLocks noChangeArrowheads="1"/>
            </p:cNvSpPr>
            <p:nvPr/>
          </p:nvSpPr>
          <p:spPr bwMode="auto">
            <a:xfrm>
              <a:off x="2496" y="1008"/>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69642" name="Rectangle 11"/>
            <p:cNvSpPr>
              <a:spLocks noChangeArrowheads="1"/>
            </p:cNvSpPr>
            <p:nvPr/>
          </p:nvSpPr>
          <p:spPr bwMode="auto">
            <a:xfrm>
              <a:off x="4416" y="1008"/>
              <a:ext cx="144"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gr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sz="1600">
                <a:latin typeface="Comic Sans MS" panose="030F0702030302020204" pitchFamily="66" charset="0"/>
              </a:rPr>
              <a:t>Resolution and Stability</a:t>
            </a:r>
          </a:p>
        </p:txBody>
      </p:sp>
      <p:sp>
        <p:nvSpPr>
          <p:cNvPr id="70659" name="Rectangle 4"/>
          <p:cNvSpPr>
            <a:spLocks noChangeArrowheads="1"/>
          </p:cNvSpPr>
          <p:nvPr/>
        </p:nvSpPr>
        <p:spPr bwMode="auto">
          <a:xfrm>
            <a:off x="28956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70660" name="Rectangle 5"/>
          <p:cNvSpPr>
            <a:spLocks noChangeArrowheads="1"/>
          </p:cNvSpPr>
          <p:nvPr/>
        </p:nvSpPr>
        <p:spPr bwMode="auto">
          <a:xfrm>
            <a:off x="53340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sp>
        <p:nvSpPr>
          <p:cNvPr id="70661" name="Rectangle 6"/>
          <p:cNvSpPr>
            <a:spLocks noChangeArrowheads="1"/>
          </p:cNvSpPr>
          <p:nvPr/>
        </p:nvSpPr>
        <p:spPr bwMode="auto">
          <a:xfrm>
            <a:off x="7696200" y="1981200"/>
            <a:ext cx="2286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eaLnBrk="1" hangingPunct="1"/>
            <a:endParaRPr lang="en-US" altLang="en-US"/>
          </a:p>
        </p:txBody>
      </p:sp>
      <p:pic>
        <p:nvPicPr>
          <p:cNvPr id="95240" name="Picture 8" descr="stability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1" name="Picture 9" descr="stabilit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2" name="Picture 10" descr="stability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193800"/>
            <a:ext cx="44513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9524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52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9524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5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74638"/>
            <a:ext cx="8229600" cy="1020762"/>
          </a:xfrm>
        </p:spPr>
        <p:txBody>
          <a:bodyPr/>
          <a:lstStyle/>
          <a:p>
            <a:r>
              <a:rPr lang="en-US" altLang="en-US" sz="1400">
                <a:latin typeface="Comic Sans MS" panose="030F0702030302020204" pitchFamily="66" charset="0"/>
                <a:cs typeface="Times New Roman" panose="02020603050405020304" pitchFamily="18" charset="0"/>
              </a:rPr>
              <a:t>Phase equilibrium doesn't just provide parameters, but also an equation of state (EoS) that is essential to close the governing equations of geodynamic models.</a:t>
            </a:r>
            <a:br>
              <a:rPr lang="en-US" altLang="en-US" sz="1400">
                <a:latin typeface="Comic Sans MS" panose="030F0702030302020204" pitchFamily="66" charset="0"/>
                <a:cs typeface="Times New Roman" panose="02020603050405020304" pitchFamily="18" charset="0"/>
              </a:rPr>
            </a:br>
            <a:br>
              <a:rPr lang="en-US" altLang="en-US" sz="1400">
                <a:latin typeface="Comic Sans MS" panose="030F0702030302020204" pitchFamily="66" charset="0"/>
                <a:cs typeface="Times New Roman" panose="02020603050405020304" pitchFamily="18" charset="0"/>
              </a:rPr>
            </a:br>
            <a:r>
              <a:rPr lang="en-US" altLang="en-US" sz="1400">
                <a:latin typeface="Comic Sans MS" panose="030F0702030302020204" pitchFamily="66" charset="0"/>
                <a:cs typeface="Times New Roman" panose="02020603050405020304" pitchFamily="18" charset="0"/>
              </a:rPr>
              <a:t>But what variables?</a:t>
            </a:r>
            <a:endParaRPr lang="en-US" altLang="en-US" sz="1400">
              <a:latin typeface="Times New Roman" panose="02020603050405020304" pitchFamily="18" charset="0"/>
              <a:cs typeface="Times New Roman" panose="02020603050405020304" pitchFamily="18" charset="0"/>
            </a:endParaRPr>
          </a:p>
        </p:txBody>
      </p:sp>
      <p:graphicFrame>
        <p:nvGraphicFramePr>
          <p:cNvPr id="6" name="Table Placeholder 5"/>
          <p:cNvGraphicFramePr>
            <a:graphicFrameLocks noGrp="1"/>
          </p:cNvGraphicFramePr>
          <p:nvPr>
            <p:ph type="tbl" idx="1"/>
          </p:nvPr>
        </p:nvGraphicFramePr>
        <p:xfrm>
          <a:off x="609600" y="1600200"/>
          <a:ext cx="5334000" cy="1524000"/>
        </p:xfrm>
        <a:graphic>
          <a:graphicData uri="http://schemas.openxmlformats.org/drawingml/2006/table">
            <a:tbl>
              <a:tblPr firstRow="1">
                <a:tableStyleId>{5C22544A-7EE6-4342-B048-85BDC9FD1C3A}</a:tableStyleId>
              </a:tblPr>
              <a:tblGrid>
                <a:gridCol w="1159564">
                  <a:extLst>
                    <a:ext uri="{9D8B030D-6E8A-4147-A177-3AD203B41FA5}">
                      <a16:colId xmlns:a16="http://schemas.microsoft.com/office/drawing/2014/main" val="20000"/>
                    </a:ext>
                  </a:extLst>
                </a:gridCol>
                <a:gridCol w="2129736">
                  <a:extLst>
                    <a:ext uri="{9D8B030D-6E8A-4147-A177-3AD203B41FA5}">
                      <a16:colId xmlns:a16="http://schemas.microsoft.com/office/drawing/2014/main" val="20001"/>
                    </a:ext>
                  </a:extLst>
                </a:gridCol>
                <a:gridCol w="2044700">
                  <a:extLst>
                    <a:ext uri="{9D8B030D-6E8A-4147-A177-3AD203B41FA5}">
                      <a16:colId xmlns:a16="http://schemas.microsoft.com/office/drawing/2014/main" val="20002"/>
                    </a:ext>
                  </a:extLst>
                </a:gridCol>
              </a:tblGrid>
              <a:tr h="484263">
                <a:tc>
                  <a:txBody>
                    <a:bodyPr/>
                    <a:lstStyle/>
                    <a:p>
                      <a:endParaRPr lang="en-US" sz="1400" dirty="0">
                        <a:latin typeface="Comic Sans MS" pitchFamily="66" charset="0"/>
                      </a:endParaRP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Environment/Intensive</a:t>
                      </a:r>
                    </a:p>
                  </a:txBody>
                  <a:tcPr marT="45726" marB="4572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Comic Sans MS" pitchFamily="66" charset="0"/>
                        </a:rPr>
                        <a:t>System/Extensive</a:t>
                      </a:r>
                    </a:p>
                  </a:txBody>
                  <a:tcPr marT="45726" marB="45726"/>
                </a:tc>
                <a:extLst>
                  <a:ext uri="{0D108BD9-81ED-4DB2-BD59-A6C34878D82A}">
                    <a16:rowId xmlns:a16="http://schemas.microsoft.com/office/drawing/2014/main" val="10000"/>
                  </a:ext>
                </a:extLst>
              </a:tr>
              <a:tr h="346579">
                <a:tc>
                  <a:txBody>
                    <a:bodyPr/>
                    <a:lstStyle/>
                    <a:p>
                      <a:r>
                        <a:rPr lang="en-US" sz="1400" dirty="0">
                          <a:latin typeface="Comic Sans MS" pitchFamily="66" charset="0"/>
                        </a:rPr>
                        <a:t>Thermal</a:t>
                      </a:r>
                    </a:p>
                  </a:txBody>
                  <a:tcPr marT="45726" marB="45726"/>
                </a:tc>
                <a:tc>
                  <a:txBody>
                    <a:bodyPr/>
                    <a:lstStyle/>
                    <a:p>
                      <a:r>
                        <a:rPr lang="en-US" sz="1400" dirty="0">
                          <a:latin typeface="Comic Sans MS" pitchFamily="66" charset="0"/>
                        </a:rPr>
                        <a:t>T (</a:t>
                      </a:r>
                      <a:r>
                        <a:rPr lang="en-US" sz="1400" dirty="0" err="1">
                          <a:latin typeface="Comic Sans MS" pitchFamily="66" charset="0"/>
                        </a:rPr>
                        <a:t>diathermal</a:t>
                      </a:r>
                      <a:r>
                        <a:rPr lang="en-US" sz="1400" dirty="0">
                          <a:latin typeface="Comic Sans MS" pitchFamily="66" charset="0"/>
                        </a:rPr>
                        <a:t>)</a:t>
                      </a:r>
                    </a:p>
                  </a:txBody>
                  <a:tcPr marT="45726" marB="45726"/>
                </a:tc>
                <a:tc>
                  <a:txBody>
                    <a:bodyPr/>
                    <a:lstStyle/>
                    <a:p>
                      <a:r>
                        <a:rPr lang="en-US" sz="1400" dirty="0">
                          <a:latin typeface="Comic Sans MS" pitchFamily="66" charset="0"/>
                        </a:rPr>
                        <a:t>s</a:t>
                      </a:r>
                      <a:r>
                        <a:rPr lang="en-US" sz="1400" baseline="0" dirty="0">
                          <a:latin typeface="Comic Sans MS" pitchFamily="66" charset="0"/>
                        </a:rPr>
                        <a:t> (adiabatic)</a:t>
                      </a:r>
                      <a:endParaRPr lang="en-US" sz="1400" dirty="0">
                        <a:latin typeface="Comic Sans MS" pitchFamily="66" charset="0"/>
                      </a:endParaRPr>
                    </a:p>
                  </a:txBody>
                  <a:tcPr marT="45726" marB="45726"/>
                </a:tc>
                <a:extLst>
                  <a:ext uri="{0D108BD9-81ED-4DB2-BD59-A6C34878D82A}">
                    <a16:rowId xmlns:a16="http://schemas.microsoft.com/office/drawing/2014/main" val="10001"/>
                  </a:ext>
                </a:extLst>
              </a:tr>
              <a:tr h="346579">
                <a:tc>
                  <a:txBody>
                    <a:bodyPr/>
                    <a:lstStyle/>
                    <a:p>
                      <a:r>
                        <a:rPr lang="en-US" sz="1400" dirty="0">
                          <a:latin typeface="Comic Sans MS" pitchFamily="66" charset="0"/>
                        </a:rPr>
                        <a:t>Mechanical</a:t>
                      </a:r>
                    </a:p>
                  </a:txBody>
                  <a:tcPr marT="45726" marB="45726"/>
                </a:tc>
                <a:tc>
                  <a:txBody>
                    <a:bodyPr/>
                    <a:lstStyle/>
                    <a:p>
                      <a:r>
                        <a:rPr lang="en-US" sz="1400" dirty="0">
                          <a:latin typeface="Comic Sans MS" pitchFamily="66" charset="0"/>
                        </a:rPr>
                        <a:t>P (inviscid)</a:t>
                      </a:r>
                    </a:p>
                  </a:txBody>
                  <a:tcPr marT="45726" marB="45726"/>
                </a:tc>
                <a:tc>
                  <a:txBody>
                    <a:bodyPr/>
                    <a:lstStyle/>
                    <a:p>
                      <a:r>
                        <a:rPr lang="en-US" sz="1400" dirty="0">
                          <a:latin typeface="Comic Sans MS" pitchFamily="66" charset="0"/>
                        </a:rPr>
                        <a:t>v (isochoric)</a:t>
                      </a:r>
                    </a:p>
                  </a:txBody>
                  <a:tcPr marT="45726" marB="45726"/>
                </a:tc>
                <a:extLst>
                  <a:ext uri="{0D108BD9-81ED-4DB2-BD59-A6C34878D82A}">
                    <a16:rowId xmlns:a16="http://schemas.microsoft.com/office/drawing/2014/main" val="10002"/>
                  </a:ext>
                </a:extLst>
              </a:tr>
              <a:tr h="346579">
                <a:tc>
                  <a:txBody>
                    <a:bodyPr/>
                    <a:lstStyle/>
                    <a:p>
                      <a:r>
                        <a:rPr lang="en-US" sz="1400" dirty="0">
                          <a:latin typeface="Comic Sans MS" pitchFamily="66" charset="0"/>
                        </a:rPr>
                        <a:t>Chemical </a:t>
                      </a:r>
                    </a:p>
                  </a:txBody>
                  <a:tcPr marT="45726" marB="45726"/>
                </a:tc>
                <a:tc>
                  <a:txBody>
                    <a:bodyPr/>
                    <a:lstStyle/>
                    <a:p>
                      <a:r>
                        <a:rPr lang="en-US" sz="1400" dirty="0">
                          <a:latin typeface="Symbol" pitchFamily="18" charset="2"/>
                        </a:rPr>
                        <a:t>m</a:t>
                      </a:r>
                      <a:r>
                        <a:rPr lang="en-US" sz="1400" dirty="0">
                          <a:latin typeface="Comic Sans MS" pitchFamily="66" charset="0"/>
                        </a:rPr>
                        <a:t> (mobile)</a:t>
                      </a:r>
                    </a:p>
                  </a:txBody>
                  <a:tcPr marT="45726" marB="45726"/>
                </a:tc>
                <a:tc>
                  <a:txBody>
                    <a:bodyPr/>
                    <a:lstStyle/>
                    <a:p>
                      <a:r>
                        <a:rPr lang="en-US" sz="1400" dirty="0">
                          <a:latin typeface="Comic Sans MS" pitchFamily="66" charset="0"/>
                        </a:rPr>
                        <a:t>m (inert)</a:t>
                      </a:r>
                    </a:p>
                  </a:txBody>
                  <a:tcPr marT="45726" marB="45726"/>
                </a:tc>
                <a:extLst>
                  <a:ext uri="{0D108BD9-81ED-4DB2-BD59-A6C34878D82A}">
                    <a16:rowId xmlns:a16="http://schemas.microsoft.com/office/drawing/2014/main" val="10003"/>
                  </a:ext>
                </a:extLst>
              </a:tr>
            </a:tbl>
          </a:graphicData>
        </a:graphic>
      </p:graphicFrame>
      <p:pic>
        <p:nvPicPr>
          <p:cNvPr id="27673" name="Picture 6" descr="Khorzhinski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81400"/>
            <a:ext cx="54260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324600" y="1600200"/>
            <a:ext cx="25908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Homogeneous systems =&gt; </a:t>
            </a:r>
          </a:p>
          <a:p>
            <a:pPr algn="ctr" eaLnBrk="1" hangingPunct="1"/>
            <a:r>
              <a:rPr lang="en-US" altLang="en-US" sz="1400"/>
              <a:t>common EoS choices:</a:t>
            </a:r>
          </a:p>
          <a:p>
            <a:pPr algn="ctr" eaLnBrk="1" hangingPunct="1"/>
            <a:r>
              <a:rPr lang="en-US" altLang="en-US" sz="1400"/>
              <a:t> </a:t>
            </a:r>
          </a:p>
          <a:p>
            <a:pPr algn="ctr" eaLnBrk="1" hangingPunct="1"/>
            <a:r>
              <a:rPr lang="en-US" altLang="en-US" sz="1400"/>
              <a:t>Khorzhinskii, k(P,T,</a:t>
            </a:r>
            <a:r>
              <a:rPr lang="en-US" altLang="en-US" sz="1400">
                <a:latin typeface="Symbol" panose="05050102010706020507" pitchFamily="18" charset="2"/>
              </a:rPr>
              <a:t>m</a:t>
            </a:r>
            <a:r>
              <a:rPr lang="en-US" altLang="en-US" sz="1400"/>
              <a:t>)</a:t>
            </a:r>
          </a:p>
          <a:p>
            <a:pPr algn="ctr" eaLnBrk="1" hangingPunct="1"/>
            <a:r>
              <a:rPr lang="en-US" altLang="en-US" sz="1400"/>
              <a:t>Gibbs, g(P,T,m)</a:t>
            </a:r>
          </a:p>
          <a:p>
            <a:pPr algn="ctr" eaLnBrk="1" hangingPunct="1"/>
            <a:r>
              <a:rPr lang="en-US" altLang="en-US" sz="1400"/>
              <a:t>Helmholtz, a(v,T,m)</a:t>
            </a:r>
          </a:p>
          <a:p>
            <a:pPr algn="ctr" eaLnBrk="1" hangingPunct="1"/>
            <a:r>
              <a:rPr lang="en-US" altLang="en-US" sz="1400"/>
              <a:t>enthalpy, h(P,s,m)</a:t>
            </a:r>
          </a:p>
          <a:p>
            <a:pPr algn="ctr" eaLnBrk="1" hangingPunct="1"/>
            <a:r>
              <a:rPr lang="en-US" altLang="en-US" sz="1400"/>
              <a:t>internal energy, u(v,s,m)</a:t>
            </a:r>
          </a:p>
          <a:p>
            <a:pPr algn="ctr" eaLnBrk="1" hangingPunct="1"/>
            <a:r>
              <a:rPr lang="en-US" altLang="en-US" sz="1400"/>
              <a:t> </a:t>
            </a:r>
          </a:p>
          <a:p>
            <a:pPr algn="ctr" eaLnBrk="1" hangingPunct="1"/>
            <a:r>
              <a:rPr lang="en-US" altLang="en-US" sz="1400"/>
              <a:t>u(s,v,m) is the only EoS for </a:t>
            </a:r>
          </a:p>
          <a:p>
            <a:pPr algn="ctr" eaLnBrk="1" hangingPunct="1"/>
            <a:r>
              <a:rPr lang="en-US" altLang="en-US" sz="1400"/>
              <a:t>a heterogeneous system</a:t>
            </a:r>
          </a:p>
          <a:p>
            <a:pPr eaLnBrk="1" hangingPunct="1"/>
            <a:endParaRPr lang="en-US" altLang="en-US" sz="1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72707" name="Picture 5" descr="pt_al2sio5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20002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Rectangle 4"/>
          <p:cNvSpPr>
            <a:spLocks noChangeArrowheads="1"/>
          </p:cNvSpPr>
          <p:nvPr/>
        </p:nvSpPr>
        <p:spPr bwMode="auto">
          <a:xfrm>
            <a:off x="838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br>
              <a:rPr lang="en-US" altLang="en-US"/>
            </a:br>
            <a:r>
              <a:rPr lang="en-US" altLang="en-US"/>
              <a:t>the Stefan problem</a:t>
            </a: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pic>
        <p:nvPicPr>
          <p:cNvPr id="73731" name="Picture 5" descr="al2sio5_just3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8"/>
          <p:cNvSpPr>
            <a:spLocks noChangeArrowheads="1"/>
          </p:cNvSpPr>
          <p:nvPr/>
        </p:nvSpPr>
        <p:spPr bwMode="auto">
          <a:xfrm>
            <a:off x="838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br>
              <a:rPr lang="en-US" altLang="en-US"/>
            </a:br>
            <a:r>
              <a:rPr lang="en-US" altLang="en-US"/>
              <a:t>the Stefan problem</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al2sio5_phase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219200"/>
            <a:ext cx="414337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Grp="1" noChangeArrowheads="1"/>
          </p:cNvSpPr>
          <p:nvPr>
            <p:ph type="title"/>
          </p:nvPr>
        </p:nvSpPr>
        <p:spPr/>
        <p:txBody>
          <a:bodyPr/>
          <a:lstStyle/>
          <a:p>
            <a:pPr eaLnBrk="1" hangingPunct="1"/>
            <a:r>
              <a:rPr lang="en-US" altLang="en-US" sz="1600">
                <a:latin typeface="Comic Sans MS" panose="030F0702030302020204" pitchFamily="66" charset="0"/>
              </a:rPr>
              <a:t>Putting g into geodynamics:</a:t>
            </a:r>
            <a:br>
              <a:rPr lang="en-US" altLang="en-US" sz="1600">
                <a:latin typeface="Comic Sans MS" panose="030F0702030302020204" pitchFamily="66" charset="0"/>
              </a:rPr>
            </a:br>
            <a:r>
              <a:rPr lang="en-US" altLang="en-US" sz="1600">
                <a:latin typeface="Comic Sans MS" panose="030F0702030302020204" pitchFamily="66" charset="0"/>
              </a:rPr>
              <a:t>What is the geodynamic equation of state (EoS)? </a:t>
            </a:r>
            <a:br>
              <a:rPr lang="en-US" altLang="en-US" sz="1600">
                <a:latin typeface="Comic Sans MS" panose="030F0702030302020204" pitchFamily="66" charset="0"/>
              </a:rPr>
            </a:br>
            <a:endParaRPr lang="en-US" altLang="en-US" sz="1600">
              <a:latin typeface="Comic Sans MS" panose="030F0702030302020204" pitchFamily="66" charset="0"/>
            </a:endParaRPr>
          </a:p>
        </p:txBody>
      </p:sp>
      <p:sp>
        <p:nvSpPr>
          <p:cNvPr id="74756" name="Rectangle 4"/>
          <p:cNvSpPr>
            <a:spLocks noChangeArrowheads="1"/>
          </p:cNvSpPr>
          <p:nvPr/>
        </p:nvSpPr>
        <p:spPr bwMode="auto">
          <a:xfrm>
            <a:off x="838200" y="2298700"/>
            <a:ext cx="2819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Discontinuous reactions are singularities-&gt; </a:t>
            </a:r>
          </a:p>
          <a:p>
            <a:pPr algn="ctr" eaLnBrk="1" hangingPunct="1"/>
            <a:endParaRPr lang="en-US" altLang="en-US"/>
          </a:p>
          <a:p>
            <a:pPr algn="ctr" eaLnBrk="1" hangingPunct="1"/>
            <a:r>
              <a:rPr lang="en-US" altLang="en-US"/>
              <a:t>State changes, but the state function does not-&gt; </a:t>
            </a:r>
          </a:p>
          <a:p>
            <a:pPr algn="ctr" eaLnBrk="1" hangingPunct="1"/>
            <a:br>
              <a:rPr lang="en-US" altLang="en-US"/>
            </a:br>
            <a:r>
              <a:rPr lang="en-US" altLang="en-US"/>
              <a:t>the Stefan problem</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2" descr="h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066800"/>
            <a:ext cx="4505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5779" name="Object 7"/>
          <p:cNvGraphicFramePr>
            <a:graphicFrameLocks noChangeAspect="1"/>
          </p:cNvGraphicFramePr>
          <p:nvPr/>
        </p:nvGraphicFramePr>
        <p:xfrm>
          <a:off x="685800" y="4167188"/>
          <a:ext cx="2976563" cy="2157412"/>
        </p:xfrm>
        <a:graphic>
          <a:graphicData uri="http://schemas.openxmlformats.org/presentationml/2006/ole">
            <mc:AlternateContent xmlns:mc="http://schemas.openxmlformats.org/markup-compatibility/2006">
              <mc:Choice xmlns:v="urn:schemas-microsoft-com:vml" Requires="v">
                <p:oleObj spid="_x0000_s75801" name="Document" r:id="rId5" imgW="3167973" imgH="2297209" progId="Word.Document.8">
                  <p:embed/>
                </p:oleObj>
              </mc:Choice>
              <mc:Fallback>
                <p:oleObj name="Document" r:id="rId5" imgW="3167973" imgH="2297209" progId="Word.Document.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167188"/>
                        <a:ext cx="2976563" cy="215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5780" name="Rectangle 2"/>
          <p:cNvSpPr>
            <a:spLocks noGrp="1" noChangeArrowheads="1"/>
          </p:cNvSpPr>
          <p:nvPr>
            <p:ph type="title"/>
          </p:nvPr>
        </p:nvSpPr>
        <p:spPr>
          <a:xfrm>
            <a:off x="457200" y="152400"/>
            <a:ext cx="8229600" cy="1143000"/>
          </a:xfrm>
        </p:spPr>
        <p:txBody>
          <a:bodyPr/>
          <a:lstStyle/>
          <a:p>
            <a:pPr eaLnBrk="1" hangingPunct="1"/>
            <a:r>
              <a:rPr lang="en-US" altLang="en-US" sz="1600">
                <a:latin typeface="Comic Sans MS" panose="030F0702030302020204" pitchFamily="66" charset="0"/>
              </a:rPr>
              <a:t>Optimization of exotic free energy functions: example h(s,P)</a:t>
            </a:r>
          </a:p>
        </p:txBody>
      </p:sp>
      <p:sp>
        <p:nvSpPr>
          <p:cNvPr id="75781" name="Text Box 15"/>
          <p:cNvSpPr txBox="1">
            <a:spLocks noChangeArrowheads="1"/>
          </p:cNvSpPr>
          <p:nvPr/>
        </p:nvSpPr>
        <p:spPr bwMode="auto">
          <a:xfrm>
            <a:off x="1524000" y="4038600"/>
            <a:ext cx="640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We need h(s,P),  we have g(T,P)…</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Rectangle 8"/>
          <p:cNvSpPr>
            <a:spLocks noGrp="1" noChangeArrowheads="1"/>
          </p:cNvSpPr>
          <p:nvPr>
            <p:ph type="title"/>
          </p:nvPr>
        </p:nvSpPr>
        <p:spPr>
          <a:xfrm>
            <a:off x="457200" y="76200"/>
            <a:ext cx="8229600" cy="1782762"/>
          </a:xfrm>
          <a:noFill/>
        </p:spPr>
        <p:txBody>
          <a:bodyPr/>
          <a:lstStyle/>
          <a:p>
            <a:pPr eaLnBrk="1" hangingPunct="1"/>
            <a:br>
              <a:rPr lang="en-US" altLang="en-US" sz="1600" dirty="0">
                <a:latin typeface="Comic Sans MS" panose="030F0702030302020204" pitchFamily="66" charset="0"/>
              </a:rPr>
            </a:br>
            <a:br>
              <a:rPr lang="en-US" altLang="en-US" sz="1600" dirty="0">
                <a:latin typeface="Comic Sans MS" panose="030F0702030302020204" pitchFamily="66" charset="0"/>
              </a:rPr>
            </a:br>
            <a:r>
              <a:rPr lang="en-US" altLang="en-US" sz="1600" b="1" dirty="0">
                <a:latin typeface="Comic Sans MS" panose="030F0702030302020204" pitchFamily="66" charset="0"/>
              </a:rPr>
              <a:t>In general (c&gt;1) phase diagrams are </a:t>
            </a:r>
            <a:r>
              <a:rPr lang="en-US" altLang="en-US" sz="1600" b="1" dirty="0" err="1">
                <a:latin typeface="Comic Sans MS" panose="030F0702030302020204" pitchFamily="66" charset="0"/>
              </a:rPr>
              <a:t>hyperdimensional</a:t>
            </a:r>
            <a:r>
              <a:rPr lang="en-US" altLang="en-US" sz="1600" b="1" dirty="0">
                <a:latin typeface="Comic Sans MS" panose="030F0702030302020204" pitchFamily="66" charset="0"/>
              </a:rPr>
              <a:t> objects.</a:t>
            </a:r>
            <a:br>
              <a:rPr lang="en-US" altLang="en-US" sz="1600" b="1" dirty="0">
                <a:latin typeface="Comic Sans MS" panose="030F0702030302020204" pitchFamily="66" charset="0"/>
              </a:rPr>
            </a:br>
            <a:br>
              <a:rPr lang="en-US" altLang="en-US" sz="1600" dirty="0">
                <a:latin typeface="Comic Sans MS" panose="030F0702030302020204" pitchFamily="66" charset="0"/>
              </a:rPr>
            </a:br>
            <a:r>
              <a:rPr lang="en-US" altLang="en-US" sz="1600" dirty="0">
                <a:latin typeface="Comic Sans MS" panose="030F0702030302020204" pitchFamily="66" charset="0"/>
              </a:rPr>
              <a:t>Fortunately in many cases we require only information in 1-, 2-, or 3-dimensional phase diagram or phase diagram section.</a:t>
            </a:r>
            <a:br>
              <a:rPr lang="en-US" altLang="en-US" sz="1600" dirty="0">
                <a:latin typeface="Comic Sans MS" panose="030F0702030302020204" pitchFamily="66" charset="0"/>
              </a:rPr>
            </a:br>
            <a:endParaRPr lang="en-US" altLang="en-US" sz="1600" dirty="0">
              <a:latin typeface="Comic Sans MS" panose="030F0702030302020204" pitchFamily="66" charset="0"/>
            </a:endParaRPr>
          </a:p>
        </p:txBody>
      </p:sp>
      <p:sp>
        <p:nvSpPr>
          <p:cNvPr id="2" name="Rectangle 1"/>
          <p:cNvSpPr/>
          <p:nvPr/>
        </p:nvSpPr>
        <p:spPr>
          <a:xfrm>
            <a:off x="685800" y="4267200"/>
            <a:ext cx="7924800" cy="830997"/>
          </a:xfrm>
          <a:prstGeom prst="rect">
            <a:avLst/>
          </a:prstGeom>
        </p:spPr>
        <p:txBody>
          <a:bodyPr wrap="square">
            <a:spAutoFit/>
          </a:bodyPr>
          <a:lstStyle/>
          <a:p>
            <a:pPr algn="ctr"/>
            <a:br>
              <a:rPr lang="en-US" altLang="en-US" dirty="0"/>
            </a:br>
            <a:r>
              <a:rPr lang="en-US" altLang="en-US" dirty="0">
                <a:solidFill>
                  <a:srgbClr val="FF0000"/>
                </a:solidFill>
              </a:rPr>
              <a:t>In such cases phase diagram construction can be thought of as a mapping problem in which Gibbs energy minimization is tool used for sampling.</a:t>
            </a:r>
            <a:endParaRPr lang="en-US"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0862" y="1877564"/>
            <a:ext cx="5922276" cy="2161036"/>
          </a:xfrm>
          <a:prstGeom prst="rect">
            <a:avLst/>
          </a:prstGeom>
        </p:spPr>
      </p:pic>
    </p:spTree>
    <p:extLst>
      <p:ext uri="{BB962C8B-B14F-4D97-AF65-F5344CB8AC3E}">
        <p14:creationId xmlns:p14="http://schemas.microsoft.com/office/powerpoint/2010/main" val="276434696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0"/>
          <p:cNvSpPr>
            <a:spLocks noGrp="1"/>
          </p:cNvSpPr>
          <p:nvPr>
            <p:ph type="ctrTitle"/>
          </p:nvPr>
        </p:nvSpPr>
        <p:spPr>
          <a:xfrm>
            <a:off x="685800" y="914400"/>
            <a:ext cx="7772400" cy="1470025"/>
          </a:xfrm>
        </p:spPr>
        <p:txBody>
          <a:bodyPr/>
          <a:lstStyle/>
          <a:p>
            <a:pPr eaLnBrk="1" hangingPunct="1">
              <a:spcBef>
                <a:spcPct val="50000"/>
              </a:spcBef>
              <a:defRPr/>
            </a:pPr>
            <a:r>
              <a:rPr lang="en-US" sz="1600" dirty="0">
                <a:solidFill>
                  <a:srgbClr val="000000"/>
                </a:solidFill>
                <a:latin typeface="Comic Sans MS" pitchFamily="66" charset="0"/>
                <a:ea typeface="+mn-ea"/>
                <a:cs typeface="+mn-cs"/>
              </a:rPr>
              <a:t>Phase Diagrams: What, How, and, Maybe, Why </a:t>
            </a:r>
            <a:br>
              <a:rPr lang="en-US" sz="1600" dirty="0">
                <a:solidFill>
                  <a:srgbClr val="000000"/>
                </a:solidFill>
                <a:latin typeface="Comic Sans MS" pitchFamily="66" charset="0"/>
                <a:ea typeface="+mn-ea"/>
                <a:cs typeface="+mn-cs"/>
              </a:rPr>
            </a:br>
            <a:r>
              <a:rPr lang="en-US" sz="1600" dirty="0">
                <a:solidFill>
                  <a:srgbClr val="000000"/>
                </a:solidFill>
                <a:latin typeface="Comic Sans MS" pitchFamily="66" charset="0"/>
                <a:ea typeface="+mn-ea"/>
                <a:cs typeface="+mn-cs"/>
              </a:rPr>
              <a:t>by J.A.D. Connolly, ETH</a:t>
            </a:r>
            <a:br>
              <a:rPr lang="en-US" sz="1600" dirty="0">
                <a:solidFill>
                  <a:srgbClr val="000000"/>
                </a:solidFill>
                <a:latin typeface="Comic Sans MS" pitchFamily="66" charset="0"/>
                <a:ea typeface="+mn-ea"/>
                <a:cs typeface="+mn-cs"/>
              </a:rPr>
            </a:br>
            <a:endParaRPr lang="en-US" dirty="0"/>
          </a:p>
        </p:txBody>
      </p:sp>
      <p:sp>
        <p:nvSpPr>
          <p:cNvPr id="76803" name="TextBox 3"/>
          <p:cNvSpPr txBox="1">
            <a:spLocks noChangeArrowheads="1"/>
          </p:cNvSpPr>
          <p:nvPr/>
        </p:nvSpPr>
        <p:spPr bwMode="auto">
          <a:xfrm>
            <a:off x="1028700" y="2100263"/>
            <a:ext cx="73914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Phase diagram principles and nomenclature (Hillert 1986, Connolly 1990)</a:t>
            </a:r>
          </a:p>
        </p:txBody>
      </p:sp>
      <p:sp>
        <p:nvSpPr>
          <p:cNvPr id="76804" name="TextBox 5"/>
          <p:cNvSpPr txBox="1">
            <a:spLocks noChangeArrowheads="1"/>
          </p:cNvSpPr>
          <p:nvPr/>
        </p:nvSpPr>
        <p:spPr bwMode="auto">
          <a:xfrm>
            <a:off x="723900" y="2674938"/>
            <a:ext cx="8001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Linearized solution of the phase equilibrium problem (Perple_</a:t>
            </a:r>
            <a:r>
              <a:rPr lang="en-US" altLang="en-US" b="1">
                <a:solidFill>
                  <a:srgbClr val="7030A0"/>
                </a:solidFill>
              </a:rPr>
              <a:t>X</a:t>
            </a:r>
            <a:r>
              <a:rPr lang="en-US" altLang="en-US"/>
              <a:t>, Connolly 2009)</a:t>
            </a:r>
          </a:p>
        </p:txBody>
      </p:sp>
      <p:sp>
        <p:nvSpPr>
          <p:cNvPr id="76805" name="TextBox 6"/>
          <p:cNvSpPr txBox="1">
            <a:spLocks noChangeArrowheads="1"/>
          </p:cNvSpPr>
          <p:nvPr/>
        </p:nvSpPr>
        <p:spPr bwMode="auto">
          <a:xfrm>
            <a:off x="723900" y="3276600"/>
            <a:ext cx="8001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a:t>Phase diagram applications in geophysics (Khan et al. 2006)</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hx_cp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066800"/>
            <a:ext cx="45053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4"/>
          <p:cNvSpPr>
            <a:spLocks noGrp="1" noChangeArrowheads="1"/>
          </p:cNvSpPr>
          <p:nvPr>
            <p:ph type="title"/>
          </p:nvPr>
        </p:nvSpPr>
        <p:spPr>
          <a:xfrm>
            <a:off x="457200" y="152400"/>
            <a:ext cx="8229600" cy="1143000"/>
          </a:xfrm>
        </p:spPr>
        <p:txBody>
          <a:bodyPr/>
          <a:lstStyle/>
          <a:p>
            <a:pPr eaLnBrk="1" hangingPunct="1"/>
            <a:r>
              <a:rPr lang="en-US" altLang="en-US" sz="1600">
                <a:latin typeface="Comic Sans MS" panose="030F0702030302020204" pitchFamily="66" charset="0"/>
              </a:rPr>
              <a:t>Optimization of exotic free energy functions: example h(s,P)</a:t>
            </a:r>
          </a:p>
        </p:txBody>
      </p:sp>
      <p:sp>
        <p:nvSpPr>
          <p:cNvPr id="77828" name="Text Box 8"/>
          <p:cNvSpPr txBox="1">
            <a:spLocks noChangeArrowheads="1"/>
          </p:cNvSpPr>
          <p:nvPr/>
        </p:nvSpPr>
        <p:spPr bwMode="auto">
          <a:xfrm>
            <a:off x="1524000" y="3962400"/>
            <a:ext cx="6400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sz="1400"/>
              <a:t>We need h(s,P),  we have g(T,P)…</a:t>
            </a:r>
          </a:p>
        </p:txBody>
      </p:sp>
      <p:graphicFrame>
        <p:nvGraphicFramePr>
          <p:cNvPr id="77829" name="Object 9"/>
          <p:cNvGraphicFramePr>
            <a:graphicFrameLocks noChangeAspect="1"/>
          </p:cNvGraphicFramePr>
          <p:nvPr/>
        </p:nvGraphicFramePr>
        <p:xfrm>
          <a:off x="685800" y="4167188"/>
          <a:ext cx="2976563" cy="2157412"/>
        </p:xfrm>
        <a:graphic>
          <a:graphicData uri="http://schemas.openxmlformats.org/presentationml/2006/ole">
            <mc:AlternateContent xmlns:mc="http://schemas.openxmlformats.org/markup-compatibility/2006">
              <mc:Choice xmlns:v="urn:schemas-microsoft-com:vml" Requires="v">
                <p:oleObj spid="_x0000_s77850" name="Document" r:id="rId5" imgW="3167778" imgH="2293716" progId="Word.Document.8">
                  <p:embed/>
                </p:oleObj>
              </mc:Choice>
              <mc:Fallback>
                <p:oleObj name="Document" r:id="rId5" imgW="3167778" imgH="2293716" progId="Word.Document.8">
                  <p:embed/>
                  <p:pic>
                    <p:nvPicPr>
                      <p:cNvPr id="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167188"/>
                        <a:ext cx="2976563" cy="2157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7830" name="Text Box 10"/>
          <p:cNvSpPr txBox="1">
            <a:spLocks noChangeArrowheads="1"/>
          </p:cNvSpPr>
          <p:nvPr/>
        </p:nvSpPr>
        <p:spPr bwMode="auto">
          <a:xfrm>
            <a:off x="3870325" y="4419600"/>
            <a:ext cx="41306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400"/>
              <a:t>A hidden virtue of linearization:</a:t>
            </a:r>
          </a:p>
          <a:p>
            <a:pPr algn="ctr" eaLnBrk="1" hangingPunct="1"/>
            <a:endParaRPr lang="en-US" altLang="en-US" sz="1400"/>
          </a:p>
          <a:p>
            <a:pPr algn="ctr" eaLnBrk="1" hangingPunct="1"/>
            <a:r>
              <a:rPr lang="en-US" altLang="en-US" sz="1400"/>
              <a:t>Discretization of h(T,P) for individual phases yields h(s,P) for the system, likewise u(T,P) yields u(s,v).</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0" y="274638"/>
            <a:ext cx="3048000" cy="1143000"/>
          </a:xfrm>
        </p:spPr>
        <p:txBody>
          <a:bodyPr/>
          <a:lstStyle/>
          <a:p>
            <a:pPr eaLnBrk="1" hangingPunct="1"/>
            <a:r>
              <a:rPr lang="en-US" altLang="en-US" sz="1600">
                <a:latin typeface="Comic Sans MS" panose="030F0702030302020204" pitchFamily="66" charset="0"/>
              </a:rPr>
              <a:t>What does a calculated s-v phase diagram look like? </a:t>
            </a:r>
          </a:p>
        </p:txBody>
      </p:sp>
      <p:pic>
        <p:nvPicPr>
          <p:cNvPr id="78851" name="Picture 3" descr="calculated_sv_diagra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604838"/>
            <a:ext cx="5735638"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457200"/>
            <a:ext cx="7772400" cy="609600"/>
          </a:xfrm>
        </p:spPr>
        <p:txBody>
          <a:bodyPr/>
          <a:lstStyle/>
          <a:p>
            <a:pPr eaLnBrk="1" hangingPunct="1"/>
            <a:r>
              <a:rPr lang="en-US" altLang="en-US" sz="1600">
                <a:latin typeface="Comic Sans MS" panose="030F0702030302020204" pitchFamily="66" charset="0"/>
              </a:rPr>
              <a:t>How do we put u(s,v) into geodynamic models? </a:t>
            </a:r>
          </a:p>
        </p:txBody>
      </p:sp>
      <p:graphicFrame>
        <p:nvGraphicFramePr>
          <p:cNvPr id="79875" name="Object 3"/>
          <p:cNvGraphicFramePr>
            <a:graphicFrameLocks noChangeAspect="1"/>
          </p:cNvGraphicFramePr>
          <p:nvPr/>
        </p:nvGraphicFramePr>
        <p:xfrm>
          <a:off x="690563" y="1306513"/>
          <a:ext cx="3582987" cy="4506912"/>
        </p:xfrm>
        <a:graphic>
          <a:graphicData uri="http://schemas.openxmlformats.org/presentationml/2006/ole">
            <mc:AlternateContent xmlns:mc="http://schemas.openxmlformats.org/markup-compatibility/2006">
              <mc:Choice xmlns:v="urn:schemas-microsoft-com:vml" Requires="v">
                <p:oleObj spid="_x0000_s79916" name="Document" r:id="rId4" imgW="3791956" imgH="4797079" progId="Word.Document.8">
                  <p:embed/>
                </p:oleObj>
              </mc:Choice>
              <mc:Fallback>
                <p:oleObj name="Document" r:id="rId4" imgW="3791956" imgH="4797079" progId="Word.Documen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1306513"/>
                        <a:ext cx="3582987" cy="450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9876" name="Object 3"/>
          <p:cNvGraphicFramePr>
            <a:graphicFrameLocks noChangeAspect="1"/>
          </p:cNvGraphicFramePr>
          <p:nvPr/>
        </p:nvGraphicFramePr>
        <p:xfrm>
          <a:off x="4837113" y="1316038"/>
          <a:ext cx="3602037" cy="4535487"/>
        </p:xfrm>
        <a:graphic>
          <a:graphicData uri="http://schemas.openxmlformats.org/presentationml/2006/ole">
            <mc:AlternateContent xmlns:mc="http://schemas.openxmlformats.org/markup-compatibility/2006">
              <mc:Choice xmlns:v="urn:schemas-microsoft-com:vml" Requires="v">
                <p:oleObj spid="_x0000_s79917" name="Document" r:id="rId6" imgW="3799480" imgH="4796307" progId="Word.Document.8">
                  <p:embed/>
                </p:oleObj>
              </mc:Choice>
              <mc:Fallback>
                <p:oleObj name="Document" r:id="rId6" imgW="3799480" imgH="4796307" progId="Word.Document.8">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7113" y="1316038"/>
                        <a:ext cx="3602037" cy="4535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9877" name="TextBox 4"/>
          <p:cNvSpPr txBox="1">
            <a:spLocks noChangeArrowheads="1"/>
          </p:cNvSpPr>
          <p:nvPr/>
        </p:nvSpPr>
        <p:spPr bwMode="auto">
          <a:xfrm>
            <a:off x="304800" y="5791200"/>
            <a:ext cx="861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r>
              <a:rPr lang="en-US" altLang="en-US" sz="1200">
                <a:solidFill>
                  <a:srgbClr val="FF0000"/>
                </a:solidFill>
              </a:rPr>
              <a:t>*Mechanical work associated with the Post-Perovskite transition is 5 times its Latent heat effect.</a:t>
            </a: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z="1600">
                <a:solidFill>
                  <a:srgbClr val="000000"/>
                </a:solidFill>
                <a:latin typeface="Comic Sans MS" panose="030F0702030302020204" pitchFamily="66" charset="0"/>
              </a:rPr>
              <a:t>Computational Cycle </a:t>
            </a:r>
            <a:endParaRPr lang="en-US" altLang="en-US"/>
          </a:p>
        </p:txBody>
      </p:sp>
      <p:pic>
        <p:nvPicPr>
          <p:cNvPr id="80899" name="Content Placeholder 3" descr="flow_chart.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2033588" y="1371600"/>
            <a:ext cx="5076825" cy="3992563"/>
          </a:xfr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z="1600">
                <a:solidFill>
                  <a:srgbClr val="000000"/>
                </a:solidFill>
                <a:latin typeface="Comic Sans MS" panose="030F0702030302020204" pitchFamily="66" charset="0"/>
              </a:rPr>
              <a:t>Look-up Tables Instead of Direct Calculation </a:t>
            </a:r>
            <a:endParaRPr lang="en-US" altLang="en-US"/>
          </a:p>
        </p:txBody>
      </p:sp>
      <p:pic>
        <p:nvPicPr>
          <p:cNvPr id="81923" name="Picture 4" descr="pt_mel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41438"/>
            <a:ext cx="4289425" cy="429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6" descr="sv_melt.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91050" y="1143000"/>
            <a:ext cx="4400550"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200" y="304800"/>
            <a:ext cx="8229600" cy="1143000"/>
          </a:xfrm>
        </p:spPr>
        <p:txBody>
          <a:bodyPr/>
          <a:lstStyle/>
          <a:p>
            <a:pPr eaLnBrk="1" hangingPunct="1"/>
            <a:r>
              <a:rPr lang="en-US" altLang="en-US" sz="1600">
                <a:latin typeface="Comic Sans MS" panose="030F0702030302020204" pitchFamily="66" charset="0"/>
              </a:rPr>
              <a:t>A morsel of wisdom?</a:t>
            </a:r>
          </a:p>
        </p:txBody>
      </p:sp>
      <p:sp>
        <p:nvSpPr>
          <p:cNvPr id="82947" name="Text Box 3"/>
          <p:cNvSpPr txBox="1">
            <a:spLocks noChangeArrowheads="1"/>
          </p:cNvSpPr>
          <p:nvPr/>
        </p:nvSpPr>
        <p:spPr bwMode="auto">
          <a:xfrm>
            <a:off x="762000" y="1371600"/>
            <a:ext cx="7924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solidFill>
                  <a:schemeClr val="tx2"/>
                </a:solidFill>
              </a:rPr>
              <a:t>Don’t put g(P,T), or any f(P,T) equation of state, into geodynamics</a:t>
            </a:r>
          </a:p>
          <a:p>
            <a:pPr algn="ctr" eaLnBrk="1" hangingPunct="1">
              <a:spcBef>
                <a:spcPct val="50000"/>
              </a:spcBef>
            </a:pPr>
            <a:endParaRPr lang="en-US" altLang="en-US"/>
          </a:p>
          <a:p>
            <a:pPr algn="ctr" eaLnBrk="1" hangingPunct="1">
              <a:spcBef>
                <a:spcPct val="50000"/>
              </a:spcBef>
            </a:pPr>
            <a:r>
              <a:rPr lang="en-US" altLang="en-US"/>
              <a:t>Use u(s,v), it is easier than g and eliminates 1</a:t>
            </a:r>
            <a:r>
              <a:rPr lang="en-US" altLang="en-US" baseline="30000"/>
              <a:t>st</a:t>
            </a:r>
            <a:r>
              <a:rPr lang="en-US" altLang="en-US"/>
              <a:t> order phase transformations and thereby the Stefan problem</a:t>
            </a:r>
            <a:endParaRPr lang="en-US" altLang="en-US" sz="1400"/>
          </a:p>
        </p:txBody>
      </p:sp>
      <p:pic>
        <p:nvPicPr>
          <p:cNvPr id="82948" name="Picture 4" descr="christian_protest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200400"/>
            <a:ext cx="28575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p:cNvSpPr>
            <a:spLocks noGrp="1" noChangeArrowheads="1"/>
          </p:cNvSpPr>
          <p:nvPr>
            <p:ph type="ctrTitle"/>
          </p:nvPr>
        </p:nvSpPr>
        <p:spPr>
          <a:xfrm>
            <a:off x="685800" y="609600"/>
            <a:ext cx="7772400" cy="1470025"/>
          </a:xfrm>
          <a:noFill/>
        </p:spPr>
        <p:txBody>
          <a:bodyPr/>
          <a:lstStyle/>
          <a:p>
            <a:pPr eaLnBrk="1" hangingPunct="1">
              <a:spcBef>
                <a:spcPct val="50000"/>
              </a:spcBef>
            </a:pPr>
            <a:r>
              <a:rPr lang="en-US" altLang="en-US" sz="1600">
                <a:solidFill>
                  <a:schemeClr val="tx1"/>
                </a:solidFill>
                <a:latin typeface="Comic Sans MS" panose="030F0702030302020204" pitchFamily="66" charset="0"/>
              </a:rPr>
              <a:t>Forward Geodynamic Modelling: Subduction Zone Decarbonation</a:t>
            </a:r>
            <a:br>
              <a:rPr lang="en-US" altLang="en-US" sz="1600">
                <a:solidFill>
                  <a:schemeClr val="tx1"/>
                </a:solidFill>
                <a:latin typeface="Comic Sans MS" panose="030F0702030302020204" pitchFamily="66" charset="0"/>
              </a:rPr>
            </a:br>
            <a:endParaRPr lang="en-US" altLang="en-US" sz="1600">
              <a:solidFill>
                <a:schemeClr val="tx1"/>
              </a:solidFill>
              <a:latin typeface="Comic Sans MS" panose="030F0702030302020204" pitchFamily="66" charset="0"/>
            </a:endParaRPr>
          </a:p>
        </p:txBody>
      </p:sp>
      <p:sp>
        <p:nvSpPr>
          <p:cNvPr id="83971" name="Text Box 3"/>
          <p:cNvSpPr txBox="1">
            <a:spLocks noChangeArrowheads="1"/>
          </p:cNvSpPr>
          <p:nvPr/>
        </p:nvSpPr>
        <p:spPr bwMode="auto">
          <a:xfrm>
            <a:off x="609600" y="1654175"/>
            <a:ext cx="777240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Comic Sans MS" panose="030F0702030302020204" pitchFamily="66" charset="0"/>
              </a:defRPr>
            </a:lvl1pPr>
            <a:lvl2pPr marL="742950" indent="-285750" eaLnBrk="0" hangingPunct="0">
              <a:defRPr sz="1600">
                <a:solidFill>
                  <a:schemeClr val="tx1"/>
                </a:solidFill>
                <a:latin typeface="Comic Sans MS" panose="030F0702030302020204" pitchFamily="66" charset="0"/>
              </a:defRPr>
            </a:lvl2pPr>
            <a:lvl3pPr marL="1143000" indent="-228600" eaLnBrk="0" hangingPunct="0">
              <a:defRPr sz="1600">
                <a:solidFill>
                  <a:schemeClr val="tx1"/>
                </a:solidFill>
                <a:latin typeface="Comic Sans MS" panose="030F0702030302020204" pitchFamily="66" charset="0"/>
              </a:defRPr>
            </a:lvl3pPr>
            <a:lvl4pPr marL="1600200" indent="-228600" eaLnBrk="0" hangingPunct="0">
              <a:defRPr sz="1600">
                <a:solidFill>
                  <a:schemeClr val="tx1"/>
                </a:solidFill>
                <a:latin typeface="Comic Sans MS" panose="030F0702030302020204" pitchFamily="66" charset="0"/>
              </a:defRPr>
            </a:lvl4pPr>
            <a:lvl5pPr marL="2057400" indent="-228600" eaLnBrk="0" hangingPunct="0">
              <a:defRPr sz="1600">
                <a:solidFill>
                  <a:schemeClr val="tx1"/>
                </a:solidFill>
                <a:latin typeface="Comic Sans MS" panose="030F0702030302020204" pitchFamily="66" charset="0"/>
              </a:defRPr>
            </a:lvl5pPr>
            <a:lvl6pPr marL="2514600" indent="-228600" eaLnBrk="0" fontAlgn="base" hangingPunct="0">
              <a:spcBef>
                <a:spcPct val="0"/>
              </a:spcBef>
              <a:spcAft>
                <a:spcPct val="0"/>
              </a:spcAft>
              <a:defRPr sz="1600">
                <a:solidFill>
                  <a:schemeClr val="tx1"/>
                </a:solidFill>
                <a:latin typeface="Comic Sans MS" panose="030F0702030302020204" pitchFamily="66" charset="0"/>
              </a:defRPr>
            </a:lvl6pPr>
            <a:lvl7pPr marL="2971800" indent="-228600" eaLnBrk="0" fontAlgn="base" hangingPunct="0">
              <a:spcBef>
                <a:spcPct val="0"/>
              </a:spcBef>
              <a:spcAft>
                <a:spcPct val="0"/>
              </a:spcAft>
              <a:defRPr sz="1600">
                <a:solidFill>
                  <a:schemeClr val="tx1"/>
                </a:solidFill>
                <a:latin typeface="Comic Sans MS" panose="030F0702030302020204" pitchFamily="66" charset="0"/>
              </a:defRPr>
            </a:lvl7pPr>
            <a:lvl8pPr marL="3429000" indent="-228600" eaLnBrk="0" fontAlgn="base" hangingPunct="0">
              <a:spcBef>
                <a:spcPct val="0"/>
              </a:spcBef>
              <a:spcAft>
                <a:spcPct val="0"/>
              </a:spcAft>
              <a:defRPr sz="1600">
                <a:solidFill>
                  <a:schemeClr val="tx1"/>
                </a:solidFill>
                <a:latin typeface="Comic Sans MS" panose="030F0702030302020204" pitchFamily="66" charset="0"/>
              </a:defRPr>
            </a:lvl8pPr>
            <a:lvl9pPr marL="3886200" indent="-228600" eaLnBrk="0" fontAlgn="base" hangingPunct="0">
              <a:spcBef>
                <a:spcPct val="0"/>
              </a:spcBef>
              <a:spcAft>
                <a:spcPct val="0"/>
              </a:spcAft>
              <a:defRPr sz="1600">
                <a:solidFill>
                  <a:schemeClr val="tx1"/>
                </a:solidFill>
                <a:latin typeface="Comic Sans MS" panose="030F0702030302020204" pitchFamily="66" charset="0"/>
              </a:defRPr>
            </a:lvl9pPr>
          </a:lstStyle>
          <a:p>
            <a:pPr algn="ctr" eaLnBrk="1" hangingPunct="1">
              <a:spcBef>
                <a:spcPct val="50000"/>
              </a:spcBef>
            </a:pPr>
            <a:r>
              <a:rPr lang="en-US" altLang="en-US"/>
              <a:t>Closed system models suggest carbonates in slab lithologies remain stable beyond sub-arc depths (Kerrick &amp; Connolly, 1998, 2001a,b).</a:t>
            </a:r>
            <a:br>
              <a:rPr lang="en-US" altLang="en-US"/>
            </a:br>
            <a:br>
              <a:rPr lang="en-US" altLang="en-US"/>
            </a:br>
            <a:r>
              <a:rPr lang="en-US" altLang="en-US"/>
              <a:t>Would infiltration-driven decarbonation alter this conclusion? </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lab_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5821363"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3" descr="slab_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3886200"/>
            <a:ext cx="481806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slab_p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28600"/>
            <a:ext cx="6602413" cy="632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38494</TotalTime>
  <Words>3624</Words>
  <Application>Microsoft Office PowerPoint</Application>
  <PresentationFormat>On-screen Show (4:3)</PresentationFormat>
  <Paragraphs>524</Paragraphs>
  <Slides>112</Slides>
  <Notes>111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112</vt:i4>
      </vt:variant>
    </vt:vector>
  </HeadingPairs>
  <TitlesOfParts>
    <vt:vector size="120" baseType="lpstr">
      <vt:lpstr>Arial</vt:lpstr>
      <vt:lpstr>Times New Roman</vt:lpstr>
      <vt:lpstr>Symbol</vt:lpstr>
      <vt:lpstr>Comic Sans MS</vt:lpstr>
      <vt:lpstr>Default Design</vt:lpstr>
      <vt:lpstr>Document</vt:lpstr>
      <vt:lpstr>Equation</vt:lpstr>
      <vt:lpstr>CorelDRAW</vt:lpstr>
      <vt:lpstr>This slide is intentionally blank</vt:lpstr>
      <vt:lpstr>What is Perple_X doing?   Constrained Gibbs Energy Minimization  Unconstrained Gibbs Energy Minimization  Iteration, Iteration, and Iteration…</vt:lpstr>
      <vt:lpstr>Constrained Gibbs Energy Minimization*</vt:lpstr>
      <vt:lpstr>Constrained Gibbs Energy Minimization</vt:lpstr>
      <vt:lpstr>Non-Linear Gibbs Energy minimization</vt:lpstr>
      <vt:lpstr>Linear Gibbs Energy Minimization</vt:lpstr>
      <vt:lpstr>Linearized Gibbs Energy Minimization: “Pseudocompound” Approximation</vt:lpstr>
      <vt:lpstr>The Problem with Pseudocompounds</vt:lpstr>
      <vt:lpstr>  In general (c&gt;1) phase diagrams are hyperdimensional objects.  Fortunately in many cases we require only information in 1-, 2-, or 3-dimensional phase diagram or phase diagram section. </vt:lpstr>
      <vt:lpstr>Phase diagram sections as a mapping problem  Iteration Scheme #2: Gridded Minimization (Connolly 2005) </vt:lpstr>
      <vt:lpstr>Iteration Scheme #3: Auto-refinement  By default Perple_X does every calculation twice: a low-resolution exploratory stage and a high-resolution auto-refine stage  After the exploratory stage Perple_X:   1) eliminates unstable solution models  2) restricts the compositional range of stable solution models  3) increases the resolution of the adaptive and gridded minimization schemes*</vt:lpstr>
      <vt:lpstr>Constrained minimization can easily be used to treat path-dependent problems such as phase fractionation and reactive-transport</vt:lpstr>
      <vt:lpstr>PowerPoint Presentation</vt:lpstr>
      <vt:lpstr>PowerPoint Presentation</vt:lpstr>
      <vt:lpstr>Slab fluid composition and production</vt:lpstr>
      <vt:lpstr>Slab Properties</vt:lpstr>
      <vt:lpstr>What if you add electrolytes? Maybe… </vt:lpstr>
      <vt:lpstr>Unconstrained Gibbs Energy Minimization (Connolly 1990)*</vt:lpstr>
      <vt:lpstr>PowerPoint Presentation</vt:lpstr>
      <vt:lpstr>The Linearized Convexhull Problem: “Pseudocompound” Approximation</vt:lpstr>
      <vt:lpstr>An Example: CAS after Berman &amp; Brown (1984)</vt:lpstr>
      <vt:lpstr>Why is there a choice?</vt:lpstr>
      <vt:lpstr>An Example: Schreinemakers Projection for C-saturated ultramafic rocks as a function of temperature and fluid composition</vt:lpstr>
      <vt:lpstr>A bit of “theory”</vt:lpstr>
      <vt:lpstr>What is a phase diagram?</vt:lpstr>
      <vt:lpstr>What is state?</vt:lpstr>
      <vt:lpstr>Thermodynamic and Phase Diagram Variables*</vt:lpstr>
      <vt:lpstr>Variable Choices</vt:lpstr>
      <vt:lpstr>Changing Variables</vt:lpstr>
      <vt:lpstr>What does a calculated s-v phase diagram look like? </vt:lpstr>
      <vt:lpstr>Reducing Multidimensional Phase Diagrams to 2D</vt:lpstr>
      <vt:lpstr>Reducing Multidimensional Phase Diagrams to 2D</vt:lpstr>
      <vt:lpstr>Reducing Multidimensional Phase Diagrams to 2D</vt:lpstr>
      <vt:lpstr>Reducing Multidimensional Phase Diagrams to 2D</vt:lpstr>
      <vt:lpstr>“Phase diagrams are the beginning of wisdom not the end of it.” -- Sir William Hume-Rothery  </vt:lpstr>
      <vt:lpstr>PowerPoint Presentation</vt:lpstr>
      <vt:lpstr>The Non-Linear Phase Equilibrium Problem</vt:lpstr>
      <vt:lpstr>The Non-Linear Phase Equilibrium Problem</vt:lpstr>
      <vt:lpstr>The Problem with Pseudocompounds</vt:lpstr>
      <vt:lpstr>What if the bulk composition is known? </vt:lpstr>
      <vt:lpstr>A Problem with Pseudocompounds</vt:lpstr>
      <vt:lpstr>Phase diagram sections as a mapping problem</vt:lpstr>
      <vt:lpstr>An Example: Again CAS after Berman &amp; Brown (1984, no comment)</vt:lpstr>
      <vt:lpstr>What is a phase diagram?</vt:lpstr>
      <vt:lpstr>The advantage of LP is it permits melts of natural complexity</vt:lpstr>
      <vt:lpstr>Conclusions for Part I  </vt:lpstr>
      <vt:lpstr>Equation of State, Stixrude &amp; Bukowinski 1990</vt:lpstr>
      <vt:lpstr>Computed Pyrolite (CaO-FeO-MgO-Al2O3-SiO2) Phase Relations</vt:lpstr>
      <vt:lpstr>“Phase diagrams are the beginning of wisdom not the end of it.” -- William Hume-Rothery  </vt:lpstr>
      <vt:lpstr>Enter Amir Khan:  Geophysical Inversions for Planetary Composition, Temperature and Structure</vt:lpstr>
      <vt:lpstr>Inversion Strategy</vt:lpstr>
      <vt:lpstr>Searching for the Answer</vt:lpstr>
      <vt:lpstr>Bayesian Inversion: Prior Probability, Likelihood and Posterior Probability</vt:lpstr>
      <vt:lpstr>Bayesian Inversion: Prior Probability, Likelihood and Posterior Probability</vt:lpstr>
      <vt:lpstr>Bayesian Inversion: Prior Probability, Likelihood and Posterior Probability</vt:lpstr>
      <vt:lpstr>The Observations</vt:lpstr>
      <vt:lpstr>What’s good about an EM inversion?</vt:lpstr>
      <vt:lpstr>What’s bad about EM inversion? The forward model.</vt:lpstr>
      <vt:lpstr>Parameterization of the Physical Model</vt:lpstr>
      <vt:lpstr>Mantle Mineralogy</vt:lpstr>
      <vt:lpstr>PowerPoint Presentation</vt:lpstr>
      <vt:lpstr>PowerPoint Presentation</vt:lpstr>
      <vt:lpstr>Density and Seismic Velocities</vt:lpstr>
      <vt:lpstr>Thermal models</vt:lpstr>
      <vt:lpstr>PowerPoint Presentation</vt:lpstr>
      <vt:lpstr>mantle composition</vt:lpstr>
      <vt:lpstr>Is there any hope of (at least) an inversion consensus?</vt:lpstr>
      <vt:lpstr>PowerPoint Presentation</vt:lpstr>
      <vt:lpstr>Mundane Conclusion</vt:lpstr>
      <vt:lpstr>Mars </vt:lpstr>
      <vt:lpstr>What is known well: 4 Scalars (Yoder et al. ‘03)</vt:lpstr>
      <vt:lpstr>Martian Mantle Composition</vt:lpstr>
      <vt:lpstr>Martian Mantle Mineralogy</vt:lpstr>
      <vt:lpstr>Core Radius and Density</vt:lpstr>
      <vt:lpstr>Areotherms and the Frozen Core Dilemma</vt:lpstr>
      <vt:lpstr>Martian Conclusions</vt:lpstr>
      <vt:lpstr>“This is not the end, this is not even the beginning of the end, perhaps it is the end of the beginning.” –- Winston Churchill  </vt:lpstr>
      <vt:lpstr>Martian Temperature Distributions</vt:lpstr>
      <vt:lpstr>Seismic Velocities and Thermodynamic Consistency</vt:lpstr>
      <vt:lpstr>Core Radius and CMB Temperature</vt:lpstr>
      <vt:lpstr>Martian Inversion Resolution (T at 1200 km)  </vt:lpstr>
      <vt:lpstr>Trade-offs</vt:lpstr>
      <vt:lpstr>Mantle Conductivity Profile </vt:lpstr>
      <vt:lpstr>Resolution and Stability</vt:lpstr>
      <vt:lpstr>Phase equilibrium doesn't just provide parameters, but also an equation of state (EoS) that is essential to close the governing equations of geodynamic models.  But what variables?</vt:lpstr>
      <vt:lpstr>Putting g into geodynamics: What is the geodynamic equation of state (EoS)?  </vt:lpstr>
      <vt:lpstr>Putting g into geodynamics: What is the geodynamic equation of state (EoS)?  </vt:lpstr>
      <vt:lpstr>Putting g into geodynamics: What is the geodynamic equation of state (EoS)?  </vt:lpstr>
      <vt:lpstr>Optimization of exotic free energy functions: example h(s,P)</vt:lpstr>
      <vt:lpstr>Phase Diagrams: What, How, and, Maybe, Why  by J.A.D. Connolly, ETH </vt:lpstr>
      <vt:lpstr>Optimization of exotic free energy functions: example h(s,P)</vt:lpstr>
      <vt:lpstr>What does a calculated s-v phase diagram look like? </vt:lpstr>
      <vt:lpstr>How do we put u(s,v) into geodynamic models? </vt:lpstr>
      <vt:lpstr>Computational Cycle </vt:lpstr>
      <vt:lpstr>Look-up Tables Instead of Direct Calculation </vt:lpstr>
      <vt:lpstr>A morsel of wisdom?</vt:lpstr>
      <vt:lpstr>Forward Geodynamic Modelling: Subduction Zone Decarbonation </vt:lpstr>
      <vt:lpstr>PowerPoint Presentation</vt:lpstr>
      <vt:lpstr>PowerPoint Presentation</vt:lpstr>
      <vt:lpstr>Slab fluid composition and production</vt:lpstr>
      <vt:lpstr>Slab Properties</vt:lpstr>
      <vt:lpstr>Mapping Strategy</vt:lpstr>
      <vt:lpstr>PowerPoint Presentation</vt:lpstr>
      <vt:lpstr>Optimize what when? And an Unexpected Virtue of the Linearized Solution</vt:lpstr>
      <vt:lpstr>Some thoughts about cultural differences and data</vt:lpstr>
      <vt:lpstr>How do we put u(s,v) into geodynamic models?  The energy (aka temperature) equation as an example</vt:lpstr>
      <vt:lpstr>Putting g into geodynamics: What is the geodynamic equation of state (EoS)?  </vt:lpstr>
      <vt:lpstr>Putting g into geodynamics: What is the geodynamic equation of state (EoS)?  </vt:lpstr>
      <vt:lpstr>Putting g into geodynamics: What is the geodynamic equation of state (EoS)?  </vt:lpstr>
      <vt:lpstr>Linking Mineral Physics to Geophysics  </vt:lpstr>
      <vt:lpstr>PowerPoint Presentation</vt:lpstr>
      <vt:lpstr>The Non-Linear Phase Equilibrium Problem</vt:lpstr>
    </vt:vector>
  </TitlesOfParts>
  <Company>eth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jadc</dc:creator>
  <cp:lastModifiedBy>james connolly</cp:lastModifiedBy>
  <cp:revision>246</cp:revision>
  <dcterms:created xsi:type="dcterms:W3CDTF">2006-08-20T16:02:42Z</dcterms:created>
  <dcterms:modified xsi:type="dcterms:W3CDTF">2019-03-10T15:55:47Z</dcterms:modified>
</cp:coreProperties>
</file>