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71" r:id="rId2"/>
    <p:sldId id="272" r:id="rId3"/>
    <p:sldId id="273" r:id="rId4"/>
    <p:sldId id="335" r:id="rId5"/>
    <p:sldId id="336" r:id="rId6"/>
    <p:sldId id="275" r:id="rId7"/>
    <p:sldId id="276" r:id="rId8"/>
    <p:sldId id="277" r:id="rId9"/>
    <p:sldId id="289" r:id="rId10"/>
    <p:sldId id="337" r:id="rId11"/>
    <p:sldId id="256" r:id="rId12"/>
    <p:sldId id="257" r:id="rId13"/>
    <p:sldId id="261" r:id="rId14"/>
    <p:sldId id="259" r:id="rId15"/>
    <p:sldId id="280" r:id="rId16"/>
    <p:sldId id="283" r:id="rId17"/>
    <p:sldId id="281" r:id="rId18"/>
    <p:sldId id="282" r:id="rId19"/>
    <p:sldId id="288" r:id="rId20"/>
    <p:sldId id="285" r:id="rId21"/>
    <p:sldId id="286" r:id="rId22"/>
    <p:sldId id="329" r:id="rId23"/>
    <p:sldId id="284" r:id="rId24"/>
    <p:sldId id="264" r:id="rId25"/>
    <p:sldId id="265" r:id="rId26"/>
    <p:sldId id="331" r:id="rId27"/>
    <p:sldId id="279" r:id="rId28"/>
    <p:sldId id="332" r:id="rId29"/>
    <p:sldId id="333" r:id="rId30"/>
    <p:sldId id="287" r:id="rId31"/>
    <p:sldId id="262" r:id="rId32"/>
    <p:sldId id="263" r:id="rId33"/>
    <p:sldId id="278" r:id="rId34"/>
    <p:sldId id="328" r:id="rId35"/>
    <p:sldId id="330" r:id="rId36"/>
    <p:sldId id="334" r:id="rId37"/>
    <p:sldId id="266" r:id="rId38"/>
    <p:sldId id="258" r:id="rId39"/>
    <p:sldId id="302" r:id="rId40"/>
    <p:sldId id="303" r:id="rId41"/>
    <p:sldId id="304" r:id="rId42"/>
    <p:sldId id="305" r:id="rId43"/>
    <p:sldId id="306" r:id="rId44"/>
    <p:sldId id="307" r:id="rId45"/>
    <p:sldId id="267" r:id="rId46"/>
    <p:sldId id="268" r:id="rId47"/>
    <p:sldId id="269" r:id="rId48"/>
    <p:sldId id="308" r:id="rId49"/>
    <p:sldId id="270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292" r:id="rId63"/>
    <p:sldId id="291" r:id="rId64"/>
    <p:sldId id="321" r:id="rId65"/>
    <p:sldId id="298" r:id="rId66"/>
    <p:sldId id="294" r:id="rId67"/>
    <p:sldId id="295" r:id="rId68"/>
    <p:sldId id="290" r:id="rId69"/>
    <p:sldId id="322" r:id="rId70"/>
    <p:sldId id="323" r:id="rId71"/>
    <p:sldId id="293" r:id="rId72"/>
    <p:sldId id="296" r:id="rId73"/>
    <p:sldId id="260" r:id="rId74"/>
    <p:sldId id="324" r:id="rId75"/>
    <p:sldId id="325" r:id="rId76"/>
    <p:sldId id="326" r:id="rId77"/>
    <p:sldId id="299" r:id="rId78"/>
    <p:sldId id="300" r:id="rId79"/>
    <p:sldId id="301" r:id="rId80"/>
    <p:sldId id="297" r:id="rId81"/>
    <p:sldId id="327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FA4BC1-0925-4284-B036-B8C221C5EB83}">
          <p14:sldIdLst>
            <p14:sldId id="271"/>
            <p14:sldId id="272"/>
            <p14:sldId id="273"/>
            <p14:sldId id="335"/>
            <p14:sldId id="336"/>
            <p14:sldId id="275"/>
            <p14:sldId id="276"/>
            <p14:sldId id="277"/>
            <p14:sldId id="289"/>
            <p14:sldId id="337"/>
            <p14:sldId id="256"/>
            <p14:sldId id="257"/>
            <p14:sldId id="261"/>
            <p14:sldId id="259"/>
            <p14:sldId id="280"/>
            <p14:sldId id="283"/>
            <p14:sldId id="281"/>
            <p14:sldId id="282"/>
            <p14:sldId id="288"/>
            <p14:sldId id="285"/>
            <p14:sldId id="286"/>
            <p14:sldId id="329"/>
            <p14:sldId id="284"/>
            <p14:sldId id="264"/>
            <p14:sldId id="265"/>
            <p14:sldId id="331"/>
            <p14:sldId id="279"/>
            <p14:sldId id="332"/>
            <p14:sldId id="333"/>
            <p14:sldId id="287"/>
            <p14:sldId id="262"/>
            <p14:sldId id="263"/>
            <p14:sldId id="278"/>
            <p14:sldId id="328"/>
            <p14:sldId id="330"/>
            <p14:sldId id="334"/>
            <p14:sldId id="266"/>
          </p14:sldIdLst>
        </p14:section>
        <p14:section name="HUJI Talk" id="{D0E7A1DB-D6F9-4B58-A7AA-0E1E2F5B4D3A}">
          <p14:sldIdLst>
            <p14:sldId id="258"/>
            <p14:sldId id="302"/>
            <p14:sldId id="303"/>
            <p14:sldId id="304"/>
            <p14:sldId id="305"/>
            <p14:sldId id="306"/>
            <p14:sldId id="307"/>
            <p14:sldId id="267"/>
            <p14:sldId id="268"/>
            <p14:sldId id="269"/>
            <p14:sldId id="308"/>
            <p14:sldId id="270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292"/>
            <p14:sldId id="291"/>
            <p14:sldId id="321"/>
            <p14:sldId id="298"/>
            <p14:sldId id="294"/>
            <p14:sldId id="295"/>
            <p14:sldId id="290"/>
            <p14:sldId id="322"/>
            <p14:sldId id="323"/>
            <p14:sldId id="293"/>
            <p14:sldId id="296"/>
            <p14:sldId id="260"/>
            <p14:sldId id="324"/>
            <p14:sldId id="325"/>
            <p14:sldId id="326"/>
            <p14:sldId id="299"/>
            <p14:sldId id="300"/>
            <p14:sldId id="301"/>
            <p14:sldId id="297"/>
            <p14:sldId id="327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5866" autoAdjust="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5" d="100"/>
          <a:sy n="95" d="100"/>
        </p:scale>
        <p:origin x="4037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7" Type="http://schemas.openxmlformats.org/officeDocument/2006/relationships/image" Target="../media/image60.wmf"/><Relationship Id="rId2" Type="http://schemas.openxmlformats.org/officeDocument/2006/relationships/image" Target="../media/image55.wmf"/><Relationship Id="rId1" Type="http://schemas.openxmlformats.org/officeDocument/2006/relationships/image" Target="../media/image54.emf"/><Relationship Id="rId6" Type="http://schemas.openxmlformats.org/officeDocument/2006/relationships/image" Target="../media/image59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6" Type="http://schemas.openxmlformats.org/officeDocument/2006/relationships/image" Target="../media/image76.emf"/><Relationship Id="rId5" Type="http://schemas.openxmlformats.org/officeDocument/2006/relationships/image" Target="../media/image75.wmf"/><Relationship Id="rId4" Type="http://schemas.openxmlformats.org/officeDocument/2006/relationships/image" Target="../media/image74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6" Type="http://schemas.openxmlformats.org/officeDocument/2006/relationships/image" Target="../media/image82.wmf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drawings/_rels/vmlDrawing17.v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87.wmf"/><Relationship Id="rId7" Type="http://schemas.openxmlformats.org/officeDocument/2006/relationships/image" Target="../media/image91.wmf"/><Relationship Id="rId2" Type="http://schemas.openxmlformats.org/officeDocument/2006/relationships/image" Target="../media/image86.wmf"/><Relationship Id="rId1" Type="http://schemas.openxmlformats.org/officeDocument/2006/relationships/image" Target="../media/image85.e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emf"/><Relationship Id="rId9" Type="http://schemas.openxmlformats.org/officeDocument/2006/relationships/image" Target="../media/image9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emf"/><Relationship Id="rId1" Type="http://schemas.openxmlformats.org/officeDocument/2006/relationships/image" Target="../media/image99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7" Type="http://schemas.openxmlformats.org/officeDocument/2006/relationships/image" Target="../media/image107.e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Relationship Id="rId6" Type="http://schemas.openxmlformats.org/officeDocument/2006/relationships/image" Target="../media/image106.emf"/><Relationship Id="rId5" Type="http://schemas.openxmlformats.org/officeDocument/2006/relationships/image" Target="../media/image105.emf"/><Relationship Id="rId4" Type="http://schemas.openxmlformats.org/officeDocument/2006/relationships/image" Target="../media/image104.wmf"/></Relationships>
</file>

<file path=ppt/drawings/_rels/vmlDrawing2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wmf"/><Relationship Id="rId1" Type="http://schemas.openxmlformats.org/officeDocument/2006/relationships/image" Target="../media/image96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25.v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image" Target="../media/image47.emf"/><Relationship Id="rId7" Type="http://schemas.openxmlformats.org/officeDocument/2006/relationships/image" Target="../media/image43.emf"/><Relationship Id="rId2" Type="http://schemas.openxmlformats.org/officeDocument/2006/relationships/image" Target="../media/image114.emf"/><Relationship Id="rId1" Type="http://schemas.openxmlformats.org/officeDocument/2006/relationships/image" Target="../media/image42.emf"/><Relationship Id="rId6" Type="http://schemas.openxmlformats.org/officeDocument/2006/relationships/image" Target="../media/image115.emf"/><Relationship Id="rId5" Type="http://schemas.openxmlformats.org/officeDocument/2006/relationships/image" Target="../media/image48.wmf"/><Relationship Id="rId4" Type="http://schemas.openxmlformats.org/officeDocument/2006/relationships/image" Target="../media/image45.emf"/></Relationships>
</file>

<file path=ppt/drawings/_rels/vmlDrawing2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image" Target="../media/image116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1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wmf"/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emf"/><Relationship Id="rId7" Type="http://schemas.openxmlformats.org/officeDocument/2006/relationships/image" Target="../media/image48.w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Relationship Id="rId9" Type="http://schemas.openxmlformats.org/officeDocument/2006/relationships/image" Target="../media/image50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2DD34-068B-4896-9C48-4D42FD610737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4BA71-FB54-4588-A7B3-CABB4DE3E5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9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6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823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444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3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286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5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19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 Bayesian the best overall might end up being best due to ergodic hypothesis, but the ergodic hypothesis doesn’t apply to observational error.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9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897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7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36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910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93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</a:t>
            </a:r>
            <a:r>
              <a:rPr lang="en-US" baseline="0" dirty="0"/>
              <a:t> processes generate pervasively distributed fluid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87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Instantaneously</a:t>
            </a:r>
            <a:r>
              <a:rPr lang="en-US" baseline="0" dirty="0"/>
              <a:t> </a:t>
            </a:r>
            <a:r>
              <a:rPr lang="en-US" baseline="0" dirty="0" err="1"/>
              <a:t>sedimented</a:t>
            </a:r>
            <a:r>
              <a:rPr lang="en-US" baseline="0" dirty="0"/>
              <a:t> self-compacting column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1) Top</a:t>
            </a:r>
            <a:r>
              <a:rPr lang="en-US" baseline="0" dirty="0"/>
              <a:t> porosity doesn’t change with time, c</a:t>
            </a:r>
            <a:r>
              <a:rPr lang="en-US" dirty="0"/>
              <a:t>oncave</a:t>
            </a:r>
            <a:r>
              <a:rPr lang="en-US" baseline="0" dirty="0"/>
              <a:t> profile</a:t>
            </a:r>
          </a:p>
          <a:p>
            <a:pPr marL="228600" indent="-228600">
              <a:buAutoNum type="arabicParenR"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2) Only smooth solution is that the column drains from the bottom up. Convex profile. Why? Max entropy production.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2079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</a:t>
            </a:r>
            <a:r>
              <a:rPr lang="en-US" baseline="0" dirty="0"/>
              <a:t> linear profile with no separation: the profile pivots on the barycenter of the sample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4 unknowns, set diff(</a:t>
            </a:r>
            <a:r>
              <a:rPr lang="en-US" dirty="0" err="1"/>
              <a:t>pe</a:t>
            </a:r>
            <a:r>
              <a:rPr lang="en-US" dirty="0"/>
              <a:t>) = 0</a:t>
            </a:r>
            <a:r>
              <a:rPr lang="en-US" baseline="0" dirty="0"/>
              <a:t> this corresponds to the max fluid pressure possible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914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Settling</a:t>
            </a:r>
            <a:r>
              <a:rPr lang="en-US" baseline="0" dirty="0"/>
              <a:t> of a u</a:t>
            </a:r>
            <a:r>
              <a:rPr lang="en-US" dirty="0"/>
              <a:t>niform</a:t>
            </a:r>
            <a:r>
              <a:rPr lang="en-US" baseline="0" dirty="0"/>
              <a:t> suspension, the sedimentary pile grows from the base upward, while a crystal-free zone grows from the top downward.</a:t>
            </a:r>
          </a:p>
          <a:p>
            <a:endParaRPr lang="en-US" baseline="0" dirty="0"/>
          </a:p>
          <a:p>
            <a:r>
              <a:rPr lang="en-US" baseline="0" dirty="0"/>
              <a:t>The sedimentary porosity is of interest because it’s the threshold between a coherent solid matrix, something with strength, and a suspension.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884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Screams of empiricism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363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42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Centrifuge</a:t>
            </a:r>
            <a:r>
              <a:rPr lang="en-US" baseline="0" dirty="0"/>
              <a:t> results in solid blue, </a:t>
            </a:r>
          </a:p>
          <a:p>
            <a:r>
              <a:rPr lang="en-US" baseline="0" dirty="0"/>
              <a:t>vertical axis is regularized viscosity, </a:t>
            </a:r>
          </a:p>
          <a:p>
            <a:r>
              <a:rPr lang="en-US" baseline="0" dirty="0"/>
              <a:t>the curves are the fit to the  </a:t>
            </a:r>
            <a:r>
              <a:rPr lang="en-US" baseline="0" dirty="0" err="1"/>
              <a:t>takei</a:t>
            </a:r>
            <a:r>
              <a:rPr lang="en-US" baseline="0" dirty="0"/>
              <a:t> and </a:t>
            </a:r>
            <a:r>
              <a:rPr lang="en-US" baseline="0" dirty="0" err="1"/>
              <a:t>holtzman</a:t>
            </a:r>
            <a:r>
              <a:rPr lang="en-US" baseline="0" dirty="0"/>
              <a:t> model, </a:t>
            </a:r>
          </a:p>
          <a:p>
            <a:r>
              <a:rPr lang="en-US" baseline="0" dirty="0"/>
              <a:t>extrapolate to the matrix shear viscosity at zero porosity and the sedimentary porosity on the porosity axis</a:t>
            </a:r>
          </a:p>
          <a:p>
            <a:r>
              <a:rPr lang="en-US" baseline="0" dirty="0"/>
              <a:t>So for the </a:t>
            </a:r>
            <a:r>
              <a:rPr lang="en-US" baseline="0" dirty="0" err="1"/>
              <a:t>ol</a:t>
            </a:r>
            <a:r>
              <a:rPr lang="en-US" baseline="0" dirty="0"/>
              <a:t> </a:t>
            </a:r>
            <a:r>
              <a:rPr lang="en-US" baseline="0" dirty="0" err="1"/>
              <a:t>expts</a:t>
            </a:r>
            <a:r>
              <a:rPr lang="en-US" baseline="0" dirty="0"/>
              <a:t> eta 10^24 Pa-s, phis 58%</a:t>
            </a:r>
          </a:p>
          <a:p>
            <a:endParaRPr lang="en-US" baseline="0" dirty="0"/>
          </a:p>
          <a:p>
            <a:r>
              <a:rPr lang="en-US" baseline="0" dirty="0"/>
              <a:t>Dashed curve/open circles are the earlier “permeability” </a:t>
            </a:r>
            <a:r>
              <a:rPr lang="en-US" baseline="0" dirty="0" err="1"/>
              <a:t>expts</a:t>
            </a:r>
            <a:r>
              <a:rPr lang="en-US" baseline="0" dirty="0"/>
              <a:t>, about an order of magnitude too low</a:t>
            </a:r>
          </a:p>
          <a:p>
            <a:endParaRPr lang="en-US" baseline="0" dirty="0"/>
          </a:p>
          <a:p>
            <a:r>
              <a:rPr lang="en-US" baseline="0" dirty="0"/>
              <a:t>Red symbols from an amazing set of </a:t>
            </a:r>
            <a:r>
              <a:rPr lang="en-US" baseline="0" dirty="0" err="1"/>
              <a:t>expts</a:t>
            </a:r>
            <a:r>
              <a:rPr lang="en-US" baseline="0" dirty="0"/>
              <a:t> by Renner, direct </a:t>
            </a:r>
            <a:r>
              <a:rPr lang="en-US" baseline="0" dirty="0" err="1"/>
              <a:t>obs</a:t>
            </a:r>
            <a:r>
              <a:rPr lang="en-US" baseline="0" dirty="0"/>
              <a:t> of compaction rate at </a:t>
            </a:r>
            <a:r>
              <a:rPr lang="en-US" baseline="0" dirty="0" err="1"/>
              <a:t>pe</a:t>
            </a:r>
            <a:r>
              <a:rPr lang="en-US" baseline="0" dirty="0"/>
              <a:t> ~ 5-50 MPa. Didn’t receive much attention but essentially in perfect agreement with the consensus rheology of H&amp;K, which represents a large body of low-porosity.</a:t>
            </a:r>
          </a:p>
          <a:p>
            <a:endParaRPr lang="en-US" baseline="0" dirty="0"/>
          </a:p>
          <a:p>
            <a:r>
              <a:rPr lang="en-US" baseline="0" dirty="0"/>
              <a:t>There is no way the 4 orders of magnitude discrepancy can be explained by experimental error.</a:t>
            </a:r>
          </a:p>
          <a:p>
            <a:endParaRPr lang="en-US" baseline="0" dirty="0"/>
          </a:p>
          <a:p>
            <a:r>
              <a:rPr lang="en-US" baseline="0" dirty="0"/>
              <a:t>It has been suggested that despite the evidence for GBD that dominance of a repacking rheology can explain the discrepancy.</a:t>
            </a:r>
          </a:p>
          <a:p>
            <a:endParaRPr lang="en-US" baseline="0" dirty="0"/>
          </a:p>
          <a:p>
            <a:r>
              <a:rPr lang="en-US" baseline="0" dirty="0"/>
              <a:t>Repacking would be primarily grain shape dependent, that the chromite viscosities are 3 orders of magnitude higher than olivine viscosities is inconsistent with this hypothesis.</a:t>
            </a:r>
          </a:p>
          <a:p>
            <a:endParaRPr lang="en-US" baseline="0" dirty="0"/>
          </a:p>
          <a:p>
            <a:r>
              <a:rPr lang="en-US" baseline="0" dirty="0"/>
              <a:t>The </a:t>
            </a:r>
            <a:r>
              <a:rPr lang="en-US" baseline="0" dirty="0" err="1"/>
              <a:t>plag</a:t>
            </a:r>
            <a:r>
              <a:rPr lang="en-US" baseline="0" dirty="0"/>
              <a:t> results are also shown, in both rock mechanics and in the centrifuge o &amp; p have similar </a:t>
            </a:r>
            <a:r>
              <a:rPr lang="en-US" baseline="0" dirty="0" err="1"/>
              <a:t>rheologies</a:t>
            </a:r>
            <a:r>
              <a:rPr lang="en-US" baseline="0" dirty="0"/>
              <a:t> and again the same discrepancy persists.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74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Models calculated to match the average porosity</a:t>
            </a:r>
            <a:r>
              <a:rPr lang="en-US" baseline="0" dirty="0"/>
              <a:t> of the experiment…</a:t>
            </a:r>
          </a:p>
          <a:p>
            <a:endParaRPr lang="en-US" baseline="0" dirty="0"/>
          </a:p>
          <a:p>
            <a:r>
              <a:rPr lang="en-US" baseline="0" dirty="0"/>
              <a:t>The analysis uses only the basal porosity.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6F8E0C-A158-4B0E-8D15-CC9B58218FC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20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922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21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6EDA52-A4C3-4A3E-A88B-3735BFDD9A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44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05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62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051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47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serious flaw in Bayesian methods may be no real model that corresponds to either the ML-value or the MPP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4BA71-FB54-4588-A7B3-CABB4DE3E5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44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34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89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98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80875"/>
            <a:ext cx="10515600" cy="424732"/>
          </a:xfrm>
        </p:spPr>
        <p:txBody>
          <a:bodyPr anchor="ctr">
            <a:spAutoFit/>
          </a:bodyPr>
          <a:lstStyle>
            <a:lvl1pPr>
              <a:defRPr sz="2400" baseline="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12043" y="1257180"/>
            <a:ext cx="10515600" cy="369332"/>
          </a:xfrm>
        </p:spPr>
        <p:txBody>
          <a:bodyPr anchor="ctr">
            <a:spAutoFit/>
          </a:bodyPr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9390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2043" y="461230"/>
            <a:ext cx="10515600" cy="444377"/>
          </a:xfrm>
        </p:spPr>
        <p:txBody>
          <a:bodyPr anchor="b"/>
          <a:lstStyle>
            <a:lvl1pPr>
              <a:defRPr sz="2000" baseline="0">
                <a:latin typeface="+mj-lt"/>
              </a:defRPr>
            </a:lvl1pPr>
          </a:lstStyle>
          <a:p>
            <a:r>
              <a:rPr lang="en-US" dirty="0"/>
              <a:t>Click </a:t>
            </a:r>
            <a:r>
              <a:rPr lang="en-US" dirty="0" err="1"/>
              <a:t>tosds</a:t>
            </a:r>
            <a:r>
              <a:rPr lang="en-US" dirty="0"/>
              <a:t>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612043" y="3112356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/>
          </p:nvPr>
        </p:nvSpPr>
        <p:spPr>
          <a:xfrm>
            <a:off x="612043" y="3730748"/>
            <a:ext cx="10515600" cy="360606"/>
          </a:xfrm>
        </p:spPr>
        <p:txBody>
          <a:bodyPr/>
          <a:lstStyle>
            <a:lvl1pPr marL="0" indent="0">
              <a:buNone/>
              <a:defRPr sz="160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7102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39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097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753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14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6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662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531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2522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AB299-C6F6-4EC6-96BE-76D8431E45CA}" type="datetimeFigureOut">
              <a:rPr lang="en-US" smtClean="0"/>
              <a:t>7/31/2025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6ABB5-1A25-4B39-AB74-737EFE456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06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3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1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3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4.wmf"/><Relationship Id="rId4" Type="http://schemas.openxmlformats.org/officeDocument/2006/relationships/oleObject" Target="../embeddings/oleObject1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oleObject" Target="../embeddings/oleObject18.bin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23.xml"/><Relationship Id="rId21" Type="http://schemas.openxmlformats.org/officeDocument/2006/relationships/oleObject" Target="../embeddings/oleObject23.bin"/><Relationship Id="rId7" Type="http://schemas.openxmlformats.org/officeDocument/2006/relationships/image" Target="../media/image43.emf"/><Relationship Id="rId12" Type="http://schemas.openxmlformats.org/officeDocument/2006/relationships/oleObject" Target="../embeddings/oleObject17.bin"/><Relationship Id="rId17" Type="http://schemas.openxmlformats.org/officeDocument/2006/relationships/image" Target="../media/image47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0.bin"/><Relationship Id="rId20" Type="http://schemas.openxmlformats.org/officeDocument/2006/relationships/oleObject" Target="../embeddings/oleObject22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4.bin"/><Relationship Id="rId11" Type="http://schemas.openxmlformats.org/officeDocument/2006/relationships/image" Target="../media/image45.emf"/><Relationship Id="rId24" Type="http://schemas.openxmlformats.org/officeDocument/2006/relationships/image" Target="../media/image50.emf"/><Relationship Id="rId5" Type="http://schemas.openxmlformats.org/officeDocument/2006/relationships/image" Target="../media/image42.emf"/><Relationship Id="rId15" Type="http://schemas.openxmlformats.org/officeDocument/2006/relationships/oleObject" Target="../embeddings/oleObject19.bin"/><Relationship Id="rId23" Type="http://schemas.openxmlformats.org/officeDocument/2006/relationships/oleObject" Target="../embeddings/oleObject24.bin"/><Relationship Id="rId10" Type="http://schemas.openxmlformats.org/officeDocument/2006/relationships/oleObject" Target="../embeddings/oleObject16.bin"/><Relationship Id="rId19" Type="http://schemas.openxmlformats.org/officeDocument/2006/relationships/image" Target="../media/image48.w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4.emf"/><Relationship Id="rId14" Type="http://schemas.openxmlformats.org/officeDocument/2006/relationships/image" Target="../media/image46.emf"/><Relationship Id="rId22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1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13" Type="http://schemas.openxmlformats.org/officeDocument/2006/relationships/oleObject" Target="../embeddings/oleObject30.bin"/><Relationship Id="rId18" Type="http://schemas.openxmlformats.org/officeDocument/2006/relationships/image" Target="../media/image60.wmf"/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57.wmf"/><Relationship Id="rId17" Type="http://schemas.openxmlformats.org/officeDocument/2006/relationships/oleObject" Target="../embeddings/oleObject32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9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emf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6.bin"/><Relationship Id="rId15" Type="http://schemas.openxmlformats.org/officeDocument/2006/relationships/oleObject" Target="../embeddings/oleObject31.bin"/><Relationship Id="rId10" Type="http://schemas.openxmlformats.org/officeDocument/2006/relationships/image" Target="../media/image56.wmf"/><Relationship Id="rId4" Type="http://schemas.openxmlformats.org/officeDocument/2006/relationships/image" Target="../media/image61.emf"/><Relationship Id="rId9" Type="http://schemas.openxmlformats.org/officeDocument/2006/relationships/oleObject" Target="../embeddings/oleObject28.bin"/><Relationship Id="rId14" Type="http://schemas.openxmlformats.org/officeDocument/2006/relationships/image" Target="../media/image58.w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3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4.wmf"/><Relationship Id="rId4" Type="http://schemas.openxmlformats.org/officeDocument/2006/relationships/oleObject" Target="../embeddings/oleObject35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7.tif"/><Relationship Id="rId4" Type="http://schemas.openxmlformats.org/officeDocument/2006/relationships/image" Target="../media/image66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69.e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13" Type="http://schemas.openxmlformats.org/officeDocument/2006/relationships/image" Target="../media/image75.w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72.wmf"/><Relationship Id="rId12" Type="http://schemas.openxmlformats.org/officeDocument/2006/relationships/oleObject" Target="../embeddings/oleObject4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74.wmf"/><Relationship Id="rId5" Type="http://schemas.openxmlformats.org/officeDocument/2006/relationships/image" Target="../media/image71.wmf"/><Relationship Id="rId15" Type="http://schemas.openxmlformats.org/officeDocument/2006/relationships/image" Target="../media/image76.e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73.emf"/><Relationship Id="rId14" Type="http://schemas.openxmlformats.org/officeDocument/2006/relationships/oleObject" Target="../embeddings/oleObject44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7.bin"/><Relationship Id="rId13" Type="http://schemas.openxmlformats.org/officeDocument/2006/relationships/image" Target="../media/image81.wmf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46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48.bin"/><Relationship Id="rId4" Type="http://schemas.openxmlformats.org/officeDocument/2006/relationships/oleObject" Target="../embeddings/oleObject45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0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13" Type="http://schemas.openxmlformats.org/officeDocument/2006/relationships/oleObject" Target="../embeddings/oleObject56.bin"/><Relationship Id="rId18" Type="http://schemas.openxmlformats.org/officeDocument/2006/relationships/image" Target="../media/image92.wmf"/><Relationship Id="rId3" Type="http://schemas.openxmlformats.org/officeDocument/2006/relationships/oleObject" Target="../embeddings/oleObject51.bin"/><Relationship Id="rId7" Type="http://schemas.openxmlformats.org/officeDocument/2006/relationships/oleObject" Target="../embeddings/oleObject53.bin"/><Relationship Id="rId12" Type="http://schemas.openxmlformats.org/officeDocument/2006/relationships/image" Target="../media/image89.wmf"/><Relationship Id="rId17" Type="http://schemas.openxmlformats.org/officeDocument/2006/relationships/oleObject" Target="../embeddings/oleObject58.bin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91.wmf"/><Relationship Id="rId20" Type="http://schemas.openxmlformats.org/officeDocument/2006/relationships/image" Target="../media/image93.wmf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6.wmf"/><Relationship Id="rId11" Type="http://schemas.openxmlformats.org/officeDocument/2006/relationships/oleObject" Target="../embeddings/oleObject55.bin"/><Relationship Id="rId5" Type="http://schemas.openxmlformats.org/officeDocument/2006/relationships/oleObject" Target="../embeddings/oleObject52.bin"/><Relationship Id="rId15" Type="http://schemas.openxmlformats.org/officeDocument/2006/relationships/oleObject" Target="../embeddings/oleObject57.bin"/><Relationship Id="rId10" Type="http://schemas.openxmlformats.org/officeDocument/2006/relationships/image" Target="../media/image88.emf"/><Relationship Id="rId19" Type="http://schemas.openxmlformats.org/officeDocument/2006/relationships/oleObject" Target="../embeddings/oleObject59.bin"/><Relationship Id="rId4" Type="http://schemas.openxmlformats.org/officeDocument/2006/relationships/image" Target="../media/image85.emf"/><Relationship Id="rId9" Type="http://schemas.openxmlformats.org/officeDocument/2006/relationships/oleObject" Target="../embeddings/oleObject54.bin"/><Relationship Id="rId14" Type="http://schemas.openxmlformats.org/officeDocument/2006/relationships/image" Target="../media/image90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.wmf"/><Relationship Id="rId5" Type="http://schemas.openxmlformats.org/officeDocument/2006/relationships/image" Target="../media/image1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.w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95.emf"/><Relationship Id="rId4" Type="http://schemas.openxmlformats.org/officeDocument/2006/relationships/image" Target="../media/image94.w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wmf"/><Relationship Id="rId3" Type="http://schemas.openxmlformats.org/officeDocument/2006/relationships/oleObject" Target="../embeddings/oleObject61.bin"/><Relationship Id="rId7" Type="http://schemas.openxmlformats.org/officeDocument/2006/relationships/oleObject" Target="../embeddings/oleObject6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62.bin"/><Relationship Id="rId4" Type="http://schemas.openxmlformats.org/officeDocument/2006/relationships/image" Target="../media/image9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0.emf"/><Relationship Id="rId5" Type="http://schemas.openxmlformats.org/officeDocument/2006/relationships/oleObject" Target="../embeddings/oleObject65.bin"/><Relationship Id="rId4" Type="http://schemas.openxmlformats.org/officeDocument/2006/relationships/image" Target="../media/image99.w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13" Type="http://schemas.openxmlformats.org/officeDocument/2006/relationships/oleObject" Target="../embeddings/oleObject71.bin"/><Relationship Id="rId3" Type="http://schemas.openxmlformats.org/officeDocument/2006/relationships/oleObject" Target="../embeddings/oleObject66.bin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105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07.e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2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5" Type="http://schemas.openxmlformats.org/officeDocument/2006/relationships/oleObject" Target="../embeddings/oleObject72.bin"/><Relationship Id="rId10" Type="http://schemas.openxmlformats.org/officeDocument/2006/relationships/image" Target="../media/image104.wmf"/><Relationship Id="rId4" Type="http://schemas.openxmlformats.org/officeDocument/2006/relationships/image" Target="../media/image101.wmf"/><Relationship Id="rId9" Type="http://schemas.openxmlformats.org/officeDocument/2006/relationships/oleObject" Target="../embeddings/oleObject69.bin"/><Relationship Id="rId14" Type="http://schemas.openxmlformats.org/officeDocument/2006/relationships/image" Target="../media/image10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8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96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10.emf"/><Relationship Id="rId4" Type="http://schemas.openxmlformats.org/officeDocument/2006/relationships/image" Target="../media/image10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em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77.bin"/><Relationship Id="rId4" Type="http://schemas.openxmlformats.org/officeDocument/2006/relationships/image" Target="../media/image64.w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13" Type="http://schemas.openxmlformats.org/officeDocument/2006/relationships/oleObject" Target="../embeddings/oleObject83.bin"/><Relationship Id="rId18" Type="http://schemas.openxmlformats.org/officeDocument/2006/relationships/image" Target="../media/image44.emf"/><Relationship Id="rId3" Type="http://schemas.openxmlformats.org/officeDocument/2006/relationships/oleObject" Target="../embeddings/oleObject78.bin"/><Relationship Id="rId21" Type="http://schemas.openxmlformats.org/officeDocument/2006/relationships/oleObject" Target="../embeddings/oleObject88.bin"/><Relationship Id="rId7" Type="http://schemas.openxmlformats.org/officeDocument/2006/relationships/oleObject" Target="../embeddings/oleObject80.bin"/><Relationship Id="rId12" Type="http://schemas.openxmlformats.org/officeDocument/2006/relationships/image" Target="../media/image48.wmf"/><Relationship Id="rId17" Type="http://schemas.openxmlformats.org/officeDocument/2006/relationships/oleObject" Target="../embeddings/oleObject8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3.emf"/><Relationship Id="rId20" Type="http://schemas.openxmlformats.org/officeDocument/2006/relationships/oleObject" Target="../embeddings/oleObject87.bin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emf"/><Relationship Id="rId11" Type="http://schemas.openxmlformats.org/officeDocument/2006/relationships/oleObject" Target="../embeddings/oleObject82.bin"/><Relationship Id="rId5" Type="http://schemas.openxmlformats.org/officeDocument/2006/relationships/oleObject" Target="../embeddings/oleObject79.bin"/><Relationship Id="rId15" Type="http://schemas.openxmlformats.org/officeDocument/2006/relationships/oleObject" Target="../embeddings/oleObject84.bin"/><Relationship Id="rId10" Type="http://schemas.openxmlformats.org/officeDocument/2006/relationships/image" Target="../media/image45.emf"/><Relationship Id="rId19" Type="http://schemas.openxmlformats.org/officeDocument/2006/relationships/oleObject" Target="../embeddings/oleObject86.bin"/><Relationship Id="rId4" Type="http://schemas.openxmlformats.org/officeDocument/2006/relationships/image" Target="../media/image42.emf"/><Relationship Id="rId9" Type="http://schemas.openxmlformats.org/officeDocument/2006/relationships/oleObject" Target="../embeddings/oleObject81.bin"/><Relationship Id="rId14" Type="http://schemas.openxmlformats.org/officeDocument/2006/relationships/image" Target="../media/image115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17.emf"/><Relationship Id="rId5" Type="http://schemas.openxmlformats.org/officeDocument/2006/relationships/oleObject" Target="../embeddings/oleObject90.bin"/><Relationship Id="rId4" Type="http://schemas.openxmlformats.org/officeDocument/2006/relationships/image" Target="../media/image116.e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e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3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62.e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1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98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Thermobarometry</a:t>
            </a:r>
            <a:r>
              <a:rPr lang="en-US" dirty="0"/>
              <a:t> as an inverse </a:t>
            </a:r>
            <a:r>
              <a:rPr lang="en-US" dirty="0" smtClean="0"/>
              <a:t>problem with </a:t>
            </a:r>
            <a:r>
              <a:rPr lang="en-US" dirty="0"/>
              <a:t>incomplete </a:t>
            </a:r>
            <a:r>
              <a:rPr lang="en-US" dirty="0" smtClean="0"/>
              <a:t>information*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432" y="1227052"/>
            <a:ext cx="10515600" cy="1990288"/>
          </a:xfrm>
        </p:spPr>
        <p:txBody>
          <a:bodyPr anchor="ctr" anchorCtr="0"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Uninformed review of classical vs modern </a:t>
            </a:r>
            <a:r>
              <a:rPr lang="en-US" sz="2000" dirty="0" err="1">
                <a:latin typeface="+mj-lt"/>
              </a:rPr>
              <a:t>thermobarometry</a:t>
            </a:r>
            <a:endParaRPr lang="en-US" sz="2000" dirty="0">
              <a:latin typeface="+mj-lt"/>
            </a:endParaRPr>
          </a:p>
          <a:p>
            <a:pPr marL="0" indent="0" algn="ctr">
              <a:buNone/>
            </a:pPr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Describe the inversion strategy (</a:t>
            </a:r>
            <a:r>
              <a:rPr lang="en-US" sz="2000" dirty="0" smtClean="0">
                <a:latin typeface="+mj-lt"/>
              </a:rPr>
              <a:t>Khan </a:t>
            </a:r>
            <a:r>
              <a:rPr lang="en-US" sz="2000" dirty="0">
                <a:latin typeface="+mj-lt"/>
              </a:rPr>
              <a:t>et al., 2021)</a:t>
            </a:r>
          </a:p>
          <a:p>
            <a:pPr marL="0" indent="0" algn="ctr">
              <a:buNone/>
            </a:pPr>
            <a:endParaRPr lang="en-US" sz="2000" dirty="0">
              <a:latin typeface="+mj-lt"/>
            </a:endParaRPr>
          </a:p>
          <a:p>
            <a:pPr algn="ctr"/>
            <a:r>
              <a:rPr lang="en-US" sz="2000" dirty="0">
                <a:latin typeface="+mj-lt"/>
              </a:rPr>
              <a:t>Synthetic and real applications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6FF992E-331B-84F1-AAC3-A4810F9177EB}"/>
              </a:ext>
            </a:extLst>
          </p:cNvPr>
          <p:cNvSpPr txBox="1">
            <a:spLocks/>
          </p:cNvSpPr>
          <p:nvPr/>
        </p:nvSpPr>
        <p:spPr>
          <a:xfrm>
            <a:off x="291428" y="5927369"/>
            <a:ext cx="11729884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/>
              <a:t>*A tale of two Khans (Amir, geophysics, and Dean, petrology) .</a:t>
            </a:r>
          </a:p>
        </p:txBody>
      </p:sp>
    </p:spTree>
    <p:extLst>
      <p:ext uri="{BB962C8B-B14F-4D97-AF65-F5344CB8AC3E}">
        <p14:creationId xmlns:p14="http://schemas.microsoft.com/office/powerpoint/2010/main" val="360801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AFD5B-C2EA-B93D-EF4C-D53EC3DB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480875"/>
            <a:ext cx="10515600" cy="424732"/>
          </a:xfrm>
        </p:spPr>
        <p:txBody>
          <a:bodyPr/>
          <a:lstStyle/>
          <a:p>
            <a:pPr algn="ctr"/>
            <a:r>
              <a:rPr lang="en-US" dirty="0" smtClean="0"/>
              <a:t>What is observational data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EBD63-4E5E-E4DD-7795-AD0EB38B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999" y="1071153"/>
            <a:ext cx="9751689" cy="1478281"/>
          </a:xfrm>
        </p:spPr>
        <p:txBody>
          <a:bodyPr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/>
              <a:t>inversion </a:t>
            </a:r>
            <a:r>
              <a:rPr lang="en-US" dirty="0"/>
              <a:t>works best with raw </a:t>
            </a:r>
            <a:r>
              <a:rPr lang="en-US" dirty="0" smtClean="0"/>
              <a:t>data as you get it from, e.g., the microprobe or XRF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/>
              <a:t>tampering </a:t>
            </a:r>
            <a:r>
              <a:rPr lang="en-US" dirty="0"/>
              <a:t>with that data by introducing estimates for unmeasured quantities </a:t>
            </a:r>
            <a:r>
              <a:rPr lang="en-US" dirty="0" smtClean="0"/>
              <a:t>leads </a:t>
            </a:r>
            <a:r>
              <a:rPr lang="en-US" dirty="0"/>
              <a:t>to bias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 smtClean="0"/>
              <a:t>normalization is unnecessary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7895" y="2714980"/>
            <a:ext cx="2937980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Courier New" panose="02070309020205020404" pitchFamily="49" charset="0"/>
              </a:rPr>
              <a:t>phase_name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cAmph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(G)</a:t>
            </a:r>
          </a:p>
          <a:p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begin_comp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SiO2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55.20  0.05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Al2O3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1.95  0.08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FeO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21.73  0.18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MnO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</a:rPr>
              <a:t>   0.78  0.13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MgO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 9.12  0.13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CaO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 1.77  0.17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Na2O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5.94  0.10</a:t>
            </a:r>
          </a:p>
          <a:p>
            <a:r>
              <a:rPr lang="en-US" b="1" dirty="0" err="1" smtClean="0">
                <a:solidFill>
                  <a:schemeClr val="bg1"/>
                </a:solidFill>
                <a:latin typeface="Courier New" panose="02070309020205020404" pitchFamily="49" charset="0"/>
              </a:rPr>
              <a:t>end_comp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3781" y="2714980"/>
            <a:ext cx="2924917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phase_name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cAmph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(G) </a:t>
            </a:r>
          </a:p>
          <a:p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begin_comp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SiO2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57.44  0.20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Al2O3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6.60  0.12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FeO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11.38  0.40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rgbClr val="FF0000"/>
                </a:solidFill>
                <a:latin typeface="Courier New" panose="02070309020205020404" pitchFamily="49" charset="0"/>
              </a:rPr>
              <a:t>MnO</a:t>
            </a:r>
            <a:r>
              <a:rPr lang="en-US" b="1" dirty="0">
                <a:solidFill>
                  <a:srgbClr val="FF0000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rgbClr val="FF0000"/>
                </a:solidFill>
                <a:latin typeface="Courier New" panose="02070309020205020404" pitchFamily="49" charset="0"/>
              </a:rPr>
              <a:t>   0.52  0.04</a:t>
            </a:r>
            <a:endParaRPr lang="en-US" b="1" dirty="0">
              <a:solidFill>
                <a:srgbClr val="FF0000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MgO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13.03  0.21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>
                <a:solidFill>
                  <a:schemeClr val="bg1"/>
                </a:solidFill>
                <a:latin typeface="Courier New" panose="02070309020205020404" pitchFamily="49" charset="0"/>
              </a:rPr>
              <a:t>CaO</a:t>
            </a:r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 1.00  0.12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>
                <a:solidFill>
                  <a:schemeClr val="bg1"/>
                </a:solidFill>
                <a:latin typeface="Courier New" panose="02070309020205020404" pitchFamily="49" charset="0"/>
              </a:rPr>
              <a:t>Na2O  </a:t>
            </a:r>
            <a:r>
              <a:rPr lang="en-US" b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 6.96  0.04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  <a:p>
            <a:r>
              <a:rPr lang="en-US" b="1" dirty="0" err="1" smtClean="0">
                <a:solidFill>
                  <a:schemeClr val="bg1"/>
                </a:solidFill>
                <a:latin typeface="Courier New" panose="02070309020205020404" pitchFamily="49" charset="0"/>
              </a:rPr>
              <a:t>end_comp</a:t>
            </a:r>
            <a:endParaRPr lang="en-US" b="1" dirty="0">
              <a:solidFill>
                <a:schemeClr val="bg1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4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450" y="151369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Synthetic test – a problem with a known answer.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14450" y="856969"/>
            <a:ext cx="623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</a:rPr>
              <a:t>Metabasalt</a:t>
            </a:r>
            <a:r>
              <a:rPr lang="en-US" dirty="0">
                <a:latin typeface="+mj-lt"/>
              </a:rPr>
              <a:t> thermodynamic forward model (Green et al., 2016):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1856" y="1474199"/>
            <a:ext cx="10677402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   =  1000 K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   =  10000 bar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     molar compositions: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Na2O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Al2O3    K2O 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TiO2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O2       H2O      SiO2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Amph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0.39847  2.02243  1.52871  0.02213  1.69447  0.13901  2.01110  0.10814  0.93050  5.92024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Cpx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0.05283  0.54883  0.02868  0.00000  0.85342  0.00000  0.46010  0.02476  0.00000  1.97463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Grt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0.00000  0.37089  0.88811  0.00000  1.11889  0.00000  1.73399  0.05594  0.00000  3.00000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Fsp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0.31611  0.00000  0.67673  0.00715  0.35346  0.00000  0.00000  0.00000  0.00000  2.64654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sph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0.00000  0.00000  0.00000  0.00000  1.00000  1.00000  0.00000  0.00000  0.00000  1.00000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qtz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0.00000  0.00000  0.00000  0.00000  0.00000  0.00000  0.00000  0.00000  0.00000  1.00000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85E7CEA-8A39-CE28-0242-6477E3678E3A}"/>
              </a:ext>
            </a:extLst>
          </p:cNvPr>
          <p:cNvGrpSpPr/>
          <p:nvPr/>
        </p:nvGrpSpPr>
        <p:grpSpPr>
          <a:xfrm>
            <a:off x="984291" y="2268583"/>
            <a:ext cx="10408023" cy="1381250"/>
            <a:chOff x="644660" y="6858000"/>
            <a:chExt cx="10408023" cy="1381250"/>
          </a:xfrm>
        </p:grpSpPr>
        <p:cxnSp>
          <p:nvCxnSpPr>
            <p:cNvPr id="10" name="Straight Connector 9"/>
            <p:cNvCxnSpPr/>
            <p:nvPr/>
          </p:nvCxnSpPr>
          <p:spPr>
            <a:xfrm flipV="1">
              <a:off x="644660" y="7055908"/>
              <a:ext cx="10408023" cy="67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644660" y="7696072"/>
              <a:ext cx="10408023" cy="67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44660" y="7899189"/>
              <a:ext cx="10408023" cy="67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44660" y="8122478"/>
              <a:ext cx="10408023" cy="67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355628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6355628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97693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4497693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8314081" y="6858000"/>
              <a:ext cx="729052" cy="1381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8314081" y="6858000"/>
              <a:ext cx="729052" cy="13812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214467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9214467" y="6858000"/>
              <a:ext cx="729052" cy="1381250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901856" y="4229639"/>
            <a:ext cx="42933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 = [700, 1100] K</a:t>
            </a:r>
          </a:p>
          <a:p>
            <a:r>
              <a:rPr lang="en-US" dirty="0">
                <a:latin typeface="+mj-lt"/>
              </a:rPr>
              <a:t>P = [1, 15] kbar</a:t>
            </a:r>
          </a:p>
          <a:p>
            <a:r>
              <a:rPr lang="en-US" dirty="0">
                <a:latin typeface="+mj-lt"/>
              </a:rPr>
              <a:t>n</a:t>
            </a:r>
            <a:r>
              <a:rPr lang="en-US" baseline="-25000" dirty="0">
                <a:latin typeface="+mj-lt"/>
              </a:rPr>
              <a:t>O2</a:t>
            </a:r>
            <a:r>
              <a:rPr lang="en-US" dirty="0">
                <a:latin typeface="+mj-lt"/>
              </a:rPr>
              <a:t> = [0, 0.25 </a:t>
            </a:r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FeO</a:t>
            </a:r>
            <a:r>
              <a:rPr lang="en-US" dirty="0">
                <a:latin typeface="+mj-lt"/>
              </a:rPr>
              <a:t>] mol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1000 randomly generated starting guesses</a:t>
            </a:r>
          </a:p>
          <a:p>
            <a:r>
              <a:rPr lang="en-US" dirty="0">
                <a:latin typeface="+mj-lt"/>
              </a:rPr>
              <a:t>100 perturbations for uncertainty analysis </a:t>
            </a:r>
          </a:p>
        </p:txBody>
      </p:sp>
    </p:spTree>
    <p:extLst>
      <p:ext uri="{BB962C8B-B14F-4D97-AF65-F5344CB8AC3E}">
        <p14:creationId xmlns:p14="http://schemas.microsoft.com/office/powerpoint/2010/main" val="369972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450" y="151369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Does it work?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1770" y="964957"/>
            <a:ext cx="10360959" cy="504753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Try 92, this is the best result so far.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Initial coordinates:   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11718.0       1040.03      0.633495      0.575230      0.141357 </a:t>
            </a:r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Final coordinates:     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10006.3       999.651      0.203299      0.999879      0.077621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following observed phases are predicted: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vol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     Na2O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Al2O3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O2      SiO2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Cpx</a:t>
            </a:r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predicted*    92.841    0.0134  0.1392  0.0073  0.2164  0.1167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0.0063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0.5008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observed*               0.0135  0.1401  0.0073  0.2178  0.1174  0.0000  0.5039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residual                0.0001  0.0009  0.0001  0.0014  0.0008 -0.0063  0.0031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composition score:   0.397269E-04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Grt</a:t>
            </a:r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predicted*     7.158    0.0000  0.0516  0.1239  0.1562  0.2420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0.0078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0.4185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observed*               0.0000  0.0522  0.1249  0.1573  0.2438  0.0000  0.4218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residual                0.0000  0.0005  0.0010  0.0011  0.0018 -0.0078  0.0033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composition score:   0.620168E-04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following predicted phases are not observed: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vol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%     Na2O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Al2O3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O2      SiO2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q               0.000     0.0000  0.0000  0.0000  0.0000  0.0000  0.0000  1.0000</a:t>
            </a:r>
          </a:p>
        </p:txBody>
      </p:sp>
    </p:spTree>
    <p:extLst>
      <p:ext uri="{BB962C8B-B14F-4D97-AF65-F5344CB8AC3E}">
        <p14:creationId xmlns:p14="http://schemas.microsoft.com/office/powerpoint/2010/main" val="298331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9980" y="346392"/>
            <a:ext cx="2532612" cy="685841"/>
          </a:xfrm>
        </p:spPr>
        <p:txBody>
          <a:bodyPr>
            <a:normAutofit/>
          </a:bodyPr>
          <a:lstStyle/>
          <a:p>
            <a:r>
              <a:rPr lang="en-US" sz="2000" dirty="0"/>
              <a:t>What else do you get?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9871" y="407958"/>
            <a:ext cx="7146208" cy="224676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Effective Bulk*        Chemical Potentials (J/</a:t>
            </a:r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mol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Na2O             13.481                     -777464.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MgO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144.093                     -641651.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Al2O3            17.011                    -1655300.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229.979                     -745771.</a:t>
            </a:r>
          </a:p>
          <a:p>
            <a:r>
              <a:rPr lang="en-US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FeO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136.329                     -320392.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O2                6.929                     -442342.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SiO2            536.608                     -891255.</a:t>
            </a:r>
          </a:p>
          <a:p>
            <a:endParaRPr lang="en-US" sz="14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*normalized molar units</a:t>
            </a: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725431" y="2885385"/>
            <a:ext cx="10106802" cy="1063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What does the effective bulk of a local equilibrium mean? 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Not much, except that It demonstrates the method is not voodoo</a:t>
            </a:r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679980" y="3801090"/>
            <a:ext cx="10523661" cy="2317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/>
              <a:t>What do the chemical potentials mean? </a:t>
            </a:r>
          </a:p>
          <a:p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They are characteristic of the local equilibrium, e.g., you can calculate f</a:t>
            </a:r>
            <a:r>
              <a:rPr lang="en-US" sz="1800" baseline="-25000" dirty="0"/>
              <a:t>O2</a:t>
            </a:r>
            <a:r>
              <a:rPr lang="en-US" sz="1800" dirty="0"/>
              <a:t> and with f</a:t>
            </a:r>
            <a:r>
              <a:rPr lang="en-US" sz="1800" baseline="-25000" dirty="0"/>
              <a:t>O2</a:t>
            </a:r>
            <a:r>
              <a:rPr lang="en-US" sz="1800" dirty="0"/>
              <a:t> and 25 cents you can buy a cup of coffee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81657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0ADBC3-6305-BCCA-36FE-E61CEE544F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352" t="21182" r="8374" b="21037"/>
          <a:stretch/>
        </p:blipFill>
        <p:spPr>
          <a:xfrm>
            <a:off x="99526" y="1556657"/>
            <a:ext cx="11992948" cy="3744686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526" y="151369"/>
            <a:ext cx="4141548" cy="685841"/>
          </a:xfrm>
        </p:spPr>
        <p:txBody>
          <a:bodyPr>
            <a:normAutofit/>
          </a:bodyPr>
          <a:lstStyle/>
          <a:p>
            <a:r>
              <a:rPr lang="en-US" sz="2000" dirty="0"/>
              <a:t>How uncertain is the best fit model?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0685C9D-1679-757E-F53F-C2F3B90B1B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367885"/>
              </p:ext>
            </p:extLst>
          </p:nvPr>
        </p:nvGraphicFramePr>
        <p:xfrm>
          <a:off x="228689" y="819792"/>
          <a:ext cx="25019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5" imgW="2501640" imgH="647640" progId="Equation.DSMT4">
                  <p:embed/>
                </p:oleObj>
              </mc:Choice>
              <mc:Fallback>
                <p:oleObj name="Equation" r:id="rId5" imgW="250164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89" y="819792"/>
                        <a:ext cx="25019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672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450" y="151369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Is the problem well-conditioned?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97B76-A554-1938-B42C-8041100B96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4391-135F-1D0A-622C-B1714722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480875"/>
            <a:ext cx="10515600" cy="424732"/>
          </a:xfrm>
        </p:spPr>
        <p:txBody>
          <a:bodyPr/>
          <a:lstStyle/>
          <a:p>
            <a:r>
              <a:rPr lang="en-US" dirty="0"/>
              <a:t>Eclogite, NE India, </a:t>
            </a:r>
            <a:r>
              <a:rPr lang="en-US" dirty="0" err="1"/>
              <a:t>Vipfezol</a:t>
            </a:r>
            <a:r>
              <a:rPr lang="en-US" dirty="0"/>
              <a:t> Kiso et al (IISc)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C5F94-6C49-69E9-C518-B3D4663B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9332"/>
          </a:xfrm>
        </p:spPr>
        <p:txBody>
          <a:bodyPr/>
          <a:lstStyle/>
          <a:p>
            <a:r>
              <a:rPr lang="en-US" dirty="0"/>
              <a:t>Matrix: </a:t>
            </a:r>
            <a:r>
              <a:rPr lang="en-US" dirty="0" err="1">
                <a:solidFill>
                  <a:srgbClr val="FF0000"/>
                </a:solidFill>
              </a:rPr>
              <a:t>Cpx</a:t>
            </a:r>
            <a:r>
              <a:rPr lang="en-US" dirty="0">
                <a:solidFill>
                  <a:srgbClr val="FF0000"/>
                </a:solidFill>
              </a:rPr>
              <a:t> + </a:t>
            </a:r>
            <a:r>
              <a:rPr lang="en-US" dirty="0" err="1">
                <a:solidFill>
                  <a:srgbClr val="FF0000"/>
                </a:solidFill>
              </a:rPr>
              <a:t>Grt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+ Ep + </a:t>
            </a:r>
            <a:r>
              <a:rPr lang="en-US" dirty="0" err="1"/>
              <a:t>Chl</a:t>
            </a:r>
            <a:r>
              <a:rPr lang="en-US" dirty="0"/>
              <a:t> + Mica + </a:t>
            </a:r>
            <a:r>
              <a:rPr lang="en-US" dirty="0" err="1"/>
              <a:t>ru</a:t>
            </a:r>
            <a:r>
              <a:rPr lang="en-US" dirty="0"/>
              <a:t> + q + ….</a:t>
            </a:r>
          </a:p>
        </p:txBody>
      </p:sp>
    </p:spTree>
    <p:extLst>
      <p:ext uri="{BB962C8B-B14F-4D97-AF65-F5344CB8AC3E}">
        <p14:creationId xmlns:p14="http://schemas.microsoft.com/office/powerpoint/2010/main" val="358516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33ED5A0-964D-CB69-4FC0-8D0A248892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245" t="19374" r="5041" b="18404"/>
          <a:stretch/>
        </p:blipFill>
        <p:spPr>
          <a:xfrm>
            <a:off x="252549" y="1254034"/>
            <a:ext cx="11756571" cy="38404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0941" y="230282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Best Central Model and Uncertainty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1FC8CC1-D00F-31E1-00F7-EFCB69070E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257643"/>
              </p:ext>
            </p:extLst>
          </p:nvPr>
        </p:nvGraphicFramePr>
        <p:xfrm>
          <a:off x="3497250" y="5432425"/>
          <a:ext cx="55118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Equation" r:id="rId5" imgW="5511600" imgH="939600" progId="Equation.DSMT4">
                  <p:embed/>
                </p:oleObj>
              </mc:Choice>
              <mc:Fallback>
                <p:oleObj name="Equation" r:id="rId5" imgW="55116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97250" y="5432425"/>
                        <a:ext cx="55118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89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450" y="151369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Central Models and Scoring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01904-400B-E2F0-C927-F478F3685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547FA5-C8D7-B375-4975-E1BCC521A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" y="9144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35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4391-135F-1D0A-622C-B1714722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581524"/>
            <a:ext cx="10515600" cy="424732"/>
          </a:xfrm>
        </p:spPr>
        <p:txBody>
          <a:bodyPr/>
          <a:lstStyle/>
          <a:p>
            <a:r>
              <a:rPr lang="en-US" dirty="0"/>
              <a:t>Metapelite, S Alps, Andrea Galli et al (ETH)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B9EF00-AC31-0CB0-8D39-1572E7509677}"/>
              </a:ext>
            </a:extLst>
          </p:cNvPr>
          <p:cNvSpPr txBox="1">
            <a:spLocks/>
          </p:cNvSpPr>
          <p:nvPr/>
        </p:nvSpPr>
        <p:spPr>
          <a:xfrm>
            <a:off x="612043" y="1072470"/>
            <a:ext cx="10515600" cy="117981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Pl + </a:t>
            </a:r>
            <a:r>
              <a:rPr lang="en-US" dirty="0" err="1"/>
              <a:t>Grt</a:t>
            </a:r>
            <a:r>
              <a:rPr lang="en-US" dirty="0"/>
              <a:t> + Bio + Mus + St + </a:t>
            </a:r>
            <a:r>
              <a:rPr lang="en-US" dirty="0" err="1"/>
              <a:t>Ilm</a:t>
            </a:r>
            <a:r>
              <a:rPr lang="en-US" dirty="0"/>
              <a:t> [+ </a:t>
            </a:r>
            <a:r>
              <a:rPr lang="en-US" dirty="0" err="1"/>
              <a:t>ky</a:t>
            </a:r>
            <a:r>
              <a:rPr lang="en-US" dirty="0"/>
              <a:t> + q]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</a:t>
            </a:r>
            <a:r>
              <a:rPr lang="en-US" sz="2000" baseline="30000" dirty="0"/>
              <a:t>3+</a:t>
            </a:r>
            <a:r>
              <a:rPr lang="en-US" sz="2000" dirty="0"/>
              <a:t>/Fe</a:t>
            </a:r>
            <a:r>
              <a:rPr lang="en-US" sz="2000" baseline="30000" dirty="0"/>
              <a:t>2+</a:t>
            </a:r>
            <a:r>
              <a:rPr lang="en-US" sz="2000" dirty="0"/>
              <a:t> and H2O unmeasured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Inversion with bulk composition almost invariably finds rutile rather than ilmenite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EDD16-FE75-444A-9414-E3ACF1E28108}"/>
              </a:ext>
            </a:extLst>
          </p:cNvPr>
          <p:cNvSpPr txBox="1"/>
          <p:nvPr/>
        </p:nvSpPr>
        <p:spPr>
          <a:xfrm>
            <a:off x="612042" y="2503474"/>
            <a:ext cx="507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Inversion assemblage-based variants: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1216DA6-1AEE-AC92-C2FE-ED24EAEDD0E1}"/>
              </a:ext>
            </a:extLst>
          </p:cNvPr>
          <p:cNvSpPr txBox="1">
            <a:spLocks/>
          </p:cNvSpPr>
          <p:nvPr/>
        </p:nvSpPr>
        <p:spPr>
          <a:xfrm>
            <a:off x="612043" y="3145397"/>
            <a:ext cx="10515600" cy="77457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Complete (Pl + </a:t>
            </a:r>
            <a:r>
              <a:rPr lang="en-US" dirty="0" err="1"/>
              <a:t>Grt</a:t>
            </a:r>
            <a:r>
              <a:rPr lang="en-US" dirty="0"/>
              <a:t> + Bio + Mus + St + </a:t>
            </a:r>
            <a:r>
              <a:rPr lang="en-US" dirty="0" err="1"/>
              <a:t>Ilm</a:t>
            </a:r>
            <a:r>
              <a:rPr lang="en-US" dirty="0"/>
              <a:t>) vs partial (Pl + </a:t>
            </a:r>
            <a:r>
              <a:rPr lang="en-US" dirty="0" err="1"/>
              <a:t>Grt</a:t>
            </a:r>
            <a:r>
              <a:rPr lang="en-US" dirty="0"/>
              <a:t> + Bio) mineralogy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Complicated vs simplified (neglect minor oxides: TiO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MnO</a:t>
            </a:r>
            <a:r>
              <a:rPr lang="en-US" dirty="0"/>
              <a:t>, Fe</a:t>
            </a:r>
            <a:r>
              <a:rPr lang="en-US" baseline="-25000" dirty="0"/>
              <a:t>2</a:t>
            </a:r>
            <a:r>
              <a:rPr lang="en-US" dirty="0"/>
              <a:t>O</a:t>
            </a:r>
            <a:r>
              <a:rPr lang="en-US" baseline="-25000" dirty="0"/>
              <a:t>3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19774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64" y="412107"/>
            <a:ext cx="12088536" cy="800676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Classical </a:t>
            </a:r>
            <a:r>
              <a:rPr lang="en-US" sz="2400" dirty="0" err="1"/>
              <a:t>thermobarometry</a:t>
            </a:r>
            <a:endParaRPr lang="en-US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9932" y="1328342"/>
            <a:ext cx="10515600" cy="1293790"/>
          </a:xfrm>
        </p:spPr>
        <p:txBody>
          <a:bodyPr>
            <a:no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GASP, </a:t>
            </a:r>
            <a:r>
              <a:rPr lang="en-US" sz="2000" dirty="0" err="1">
                <a:latin typeface="+mj-lt"/>
              </a:rPr>
              <a:t>Grt</a:t>
            </a:r>
            <a:r>
              <a:rPr lang="en-US" sz="2000" dirty="0">
                <a:latin typeface="+mj-lt"/>
              </a:rPr>
              <a:t>-Bio, </a:t>
            </a:r>
            <a:r>
              <a:rPr lang="en-US" sz="2000" dirty="0" err="1" smtClean="0">
                <a:latin typeface="+mj-lt"/>
              </a:rPr>
              <a:t>AvPT</a:t>
            </a:r>
            <a:r>
              <a:rPr lang="en-US" sz="2000" dirty="0" smtClean="0">
                <a:latin typeface="+mj-lt"/>
              </a:rPr>
              <a:t>, TWEEQU, </a:t>
            </a:r>
            <a:r>
              <a:rPr lang="en-US" sz="2000" dirty="0" err="1" smtClean="0">
                <a:latin typeface="+mj-lt"/>
              </a:rPr>
              <a:t>etc</a:t>
            </a:r>
            <a:endParaRPr lang="en-US" sz="2000" dirty="0">
              <a:latin typeface="+mj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Invert for P-T conditions directly from observation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F8074C-5F6A-CFDC-669C-834755A90F03}"/>
              </a:ext>
            </a:extLst>
          </p:cNvPr>
          <p:cNvSpPr txBox="1">
            <a:spLocks/>
          </p:cNvSpPr>
          <p:nvPr/>
        </p:nvSpPr>
        <p:spPr>
          <a:xfrm>
            <a:off x="889932" y="2485136"/>
            <a:ext cx="10515600" cy="123521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70C0"/>
                </a:solidFill>
                <a:latin typeface="+mj-lt"/>
              </a:rPr>
              <a:t>Pros: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No bulk equilibrium assumption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Multiple events can be recovered from a single sample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89932" y="4241148"/>
            <a:ext cx="10515600" cy="8299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Con: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Thermodynamically </a:t>
            </a:r>
            <a:r>
              <a:rPr lang="en-US" sz="2000" dirty="0" smtClean="0">
                <a:latin typeface="+mj-lt"/>
              </a:rPr>
              <a:t>inconsistent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124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8367-25A0-99E1-1A93-B943E589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39"/>
            <a:ext cx="10515600" cy="424732"/>
          </a:xfrm>
        </p:spPr>
        <p:txBody>
          <a:bodyPr/>
          <a:lstStyle/>
          <a:p>
            <a:r>
              <a:rPr lang="en-US" dirty="0"/>
              <a:t>Conditioning for the 4 model variants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9520-C823-5592-2F54-BAFC900EC4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3659" y="467145"/>
            <a:ext cx="4235689" cy="369332"/>
          </a:xfrm>
        </p:spPr>
        <p:txBody>
          <a:bodyPr/>
          <a:lstStyle/>
          <a:p>
            <a:pPr algn="ctr"/>
            <a:r>
              <a:rPr lang="en-US" dirty="0" err="1"/>
              <a:t>Grt+Bio+Pl+St+Mu+Ilm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D811445-40B8-646A-EE5D-30658CD774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56" r="17019"/>
          <a:stretch/>
        </p:blipFill>
        <p:spPr>
          <a:xfrm>
            <a:off x="1110056" y="840109"/>
            <a:ext cx="4379496" cy="2743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9EE852-7B62-A37A-212C-79AE443231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61" r="17014"/>
          <a:stretch/>
        </p:blipFill>
        <p:spPr>
          <a:xfrm>
            <a:off x="6659766" y="843732"/>
            <a:ext cx="4379496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2656E9-E03F-EFE0-8271-F8B03B8C14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23" r="16375"/>
          <a:stretch/>
        </p:blipFill>
        <p:spPr>
          <a:xfrm>
            <a:off x="1082846" y="4018148"/>
            <a:ext cx="4427621" cy="2743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9D2FD7-90E8-86AE-FCDA-006C0103E78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544" r="16632"/>
          <a:stretch/>
        </p:blipFill>
        <p:spPr>
          <a:xfrm>
            <a:off x="6647159" y="4011270"/>
            <a:ext cx="4379495" cy="2743200"/>
          </a:xfrm>
          <a:prstGeom prst="rect">
            <a:avLst/>
          </a:prstGeom>
        </p:spPr>
      </p:pic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FB46FCC-8A94-BF15-3FE4-D2CC9184490B}"/>
              </a:ext>
            </a:extLst>
          </p:cNvPr>
          <p:cNvSpPr txBox="1">
            <a:spLocks/>
          </p:cNvSpPr>
          <p:nvPr/>
        </p:nvSpPr>
        <p:spPr>
          <a:xfrm>
            <a:off x="1419441" y="3655692"/>
            <a:ext cx="4184125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Grt+Bio+Pl+St+Mu</a:t>
            </a:r>
            <a:r>
              <a:rPr lang="en-US" dirty="0"/>
              <a:t> no {TiO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MnO</a:t>
            </a:r>
            <a:r>
              <a:rPr lang="en-US" dirty="0"/>
              <a:t>, O</a:t>
            </a:r>
            <a:r>
              <a:rPr lang="en-US" baseline="-25000" dirty="0"/>
              <a:t>2</a:t>
            </a:r>
            <a:r>
              <a:rPr lang="en-US" dirty="0"/>
              <a:t>}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1C04376-F631-D925-A859-FBCB3DC02853}"/>
              </a:ext>
            </a:extLst>
          </p:cNvPr>
          <p:cNvSpPr txBox="1">
            <a:spLocks/>
          </p:cNvSpPr>
          <p:nvPr/>
        </p:nvSpPr>
        <p:spPr>
          <a:xfrm>
            <a:off x="6929339" y="468291"/>
            <a:ext cx="4235689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Grt+Bio+Pl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FE18471F-D62D-7116-E6B1-73D823BBBCF9}"/>
              </a:ext>
            </a:extLst>
          </p:cNvPr>
          <p:cNvSpPr txBox="1">
            <a:spLocks/>
          </p:cNvSpPr>
          <p:nvPr/>
        </p:nvSpPr>
        <p:spPr>
          <a:xfrm>
            <a:off x="6955121" y="3656838"/>
            <a:ext cx="4184125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err="1"/>
              <a:t>Grt+Bio+Pl</a:t>
            </a:r>
            <a:r>
              <a:rPr lang="en-US" dirty="0"/>
              <a:t> no {TiO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MnO</a:t>
            </a:r>
            <a:r>
              <a:rPr lang="en-US" dirty="0"/>
              <a:t>, O</a:t>
            </a:r>
            <a:r>
              <a:rPr lang="en-US" baseline="-25000" dirty="0"/>
              <a:t>2</a:t>
            </a:r>
            <a:r>
              <a:rPr lang="en-US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72485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8367-25A0-99E1-1A93-B943E589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5539"/>
            <a:ext cx="10515600" cy="424732"/>
          </a:xfrm>
        </p:spPr>
        <p:txBody>
          <a:bodyPr/>
          <a:lstStyle/>
          <a:p>
            <a:r>
              <a:rPr lang="en-US" i="1" dirty="0"/>
              <a:t>P</a:t>
            </a:r>
            <a:r>
              <a:rPr lang="en-US" dirty="0"/>
              <a:t>-</a:t>
            </a:r>
            <a:r>
              <a:rPr lang="en-US" i="1" dirty="0"/>
              <a:t>T</a:t>
            </a:r>
            <a:r>
              <a:rPr lang="en-US" dirty="0"/>
              <a:t> and uncertainty for the 4 variants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AFB139-86E9-72C1-DB99-61C216C8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941" y="35539"/>
            <a:ext cx="6858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DADBCF-A034-0F93-2D7B-600E0BFE7A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07" t="10933" r="18522" b="35127"/>
          <a:stretch/>
        </p:blipFill>
        <p:spPr>
          <a:xfrm>
            <a:off x="587632" y="839556"/>
            <a:ext cx="4389092" cy="517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0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92034" y="0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What else can you learn?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2034" y="747092"/>
            <a:ext cx="11386457" cy="56938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       vol %     Na2O    CaO     </a:t>
            </a:r>
            <a:r>
              <a:rPr lang="pt-BR" sz="1400" b="1" dirty="0">
                <a:solidFill>
                  <a:srgbClr val="00B0F0"/>
                </a:solidFill>
                <a:latin typeface="Courier New" panose="02070309020205020404" pitchFamily="49" charset="0"/>
              </a:rPr>
              <a:t>TiO2</a:t>
            </a:r>
            <a:r>
              <a:rPr lang="pt-BR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K2O     </a:t>
            </a:r>
            <a:r>
              <a:rPr lang="pt-BR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FeO</a:t>
            </a:r>
            <a:r>
              <a:rPr lang="pt-BR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</a:t>
            </a:r>
            <a:r>
              <a:rPr lang="pt-BR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MnO</a:t>
            </a:r>
            <a:r>
              <a:rPr lang="pt-BR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</a:t>
            </a:r>
            <a:r>
              <a:rPr lang="pt-BR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MgO</a:t>
            </a:r>
            <a:r>
              <a:rPr lang="pt-BR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H2O     SiO2    Al2O3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Mica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predicted*    36.070    0.0158  0.0010  0.0000  0.0664  </a:t>
            </a:r>
            <a:r>
              <a:rPr lang="en-US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0.0037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0.0000  </a:t>
            </a:r>
            <a:r>
              <a:rPr lang="en-US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0.0036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0.1654  0.5026  0.2414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observed*               0.0104  0.0000  0.0000  0.0845  </a:t>
            </a:r>
            <a:r>
              <a:rPr lang="en-US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0.0112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0.0000  </a:t>
            </a:r>
            <a:r>
              <a:rPr lang="en-US" sz="1400" b="1" dirty="0">
                <a:solidFill>
                  <a:srgbClr val="FFC000"/>
                </a:solidFill>
                <a:latin typeface="Courier New" panose="02070309020205020404" pitchFamily="49" charset="0"/>
              </a:rPr>
              <a:t>0.0135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0.0000  0.6000  0.2805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residual               -0.0055 -0.0010  0.0000  0.0181  0.0075  0.0000  0.0099 -0.1654 -0.0974  0.0391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composition score:   0.075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Gt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  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predicted*    22.940    0.0000  0.0210  0.0000  0.0000  0.3271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0.0321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0.0484  0.0000  0.4285  0.1428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observed*               0.0000  0.0205  0.0000  0.0000  0.3219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0.0342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0.0548  0.0000  0.4247  0.1438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residual                0.0000 -0.0004  0.0000  0.0000 -0.0052  0.0021  0.0064  0.0000 -0.0039  0.0011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composition score: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0.001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Pl  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predicted*     8.734    0.0975  0.0518  0.0000  0.0015  0.0000  0.0000  0.0000  0.0000  0.6982  0.1509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observed*               0.0916  0.0516  0.0000  0.0014  0.0000  0.0000  0.0000  0.0000  0.6945  0.1609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residual               -0.0059 -0.0002  0.0000 -0.0002  0.0000  0.0000  0.0000  0.0000 -0.0037  0.0100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composition score: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0.001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Bio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 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predicted*     7.144    0.0000  0.0000  </a:t>
            </a:r>
            <a:r>
              <a:rPr lang="en-US" sz="1400" b="1" dirty="0">
                <a:solidFill>
                  <a:srgbClr val="00B0F0"/>
                </a:solidFill>
                <a:latin typeface="Courier New" panose="02070309020205020404" pitchFamily="49" charset="0"/>
              </a:rPr>
              <a:t>0.0242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0.0678  0.2009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0.0006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0.1209  0.1114  0.3462  0.1280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observed*               0.0000  0.0000  </a:t>
            </a:r>
            <a:r>
              <a:rPr lang="en-US" sz="1400" b="1" dirty="0">
                <a:solidFill>
                  <a:srgbClr val="00B0F0"/>
                </a:solidFill>
                <a:latin typeface="Courier New" panose="02070309020205020404" pitchFamily="49" charset="0"/>
              </a:rPr>
              <a:t>0.0214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0.0670  0.1845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0.0014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0.1695  0.0000  0.4160  0.1403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residual                0.0000  0.0000 -0.0028 -0.0008 -0.0164  0.0008  0.0486 -0.1114  0.0697  0.0123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composition score: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0.038</a:t>
            </a:r>
          </a:p>
          <a:p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St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          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predicted*     5.644    0.0000  0.0000  </a:t>
            </a:r>
            <a:r>
              <a:rPr lang="en-US" sz="1400" b="1" dirty="0">
                <a:solidFill>
                  <a:srgbClr val="00B0F0"/>
                </a:solidFill>
                <a:latin typeface="Courier New" panose="02070309020205020404" pitchFamily="49" charset="0"/>
              </a:rPr>
              <a:t>0.0052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0.0000  0.1451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0.0017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0.0308  0.0887  0.3327  0.3957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observed*               0.0000  0.0000  </a:t>
            </a:r>
            <a:r>
              <a:rPr lang="en-US" sz="1400" b="1" dirty="0">
                <a:solidFill>
                  <a:srgbClr val="00B0F0"/>
                </a:solidFill>
                <a:latin typeface="Courier New" panose="02070309020205020404" pitchFamily="49" charset="0"/>
              </a:rPr>
              <a:t>0.0073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0.0000  0.1310  </a:t>
            </a:r>
            <a:r>
              <a:rPr lang="en-US" sz="1400" b="1" dirty="0">
                <a:solidFill>
                  <a:srgbClr val="00B050"/>
                </a:solidFill>
                <a:latin typeface="Courier New" panose="02070309020205020404" pitchFamily="49" charset="0"/>
              </a:rPr>
              <a:t>0.0038</a:t>
            </a:r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0.0229  0.0000  0.3863  0.4485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residual                0.0000  0.0000  0.0021  0.0000 -0.0140  0.0021 -0.0079 -0.0887  0.0536  0.0529</a:t>
            </a:r>
          </a:p>
          <a:p>
            <a:r>
              <a:rPr lang="en-US" sz="1400" dirty="0">
                <a:solidFill>
                  <a:schemeClr val="bg1"/>
                </a:solidFill>
                <a:latin typeface="Courier New" panose="02070309020205020404" pitchFamily="49" charset="0"/>
              </a:rPr>
              <a:t>  </a:t>
            </a:r>
            <a:r>
              <a:rPr lang="en-US" sz="1400" b="1" dirty="0">
                <a:solidFill>
                  <a:srgbClr val="FF0000"/>
                </a:solidFill>
                <a:latin typeface="Courier New" panose="02070309020205020404" pitchFamily="49" charset="0"/>
              </a:rPr>
              <a:t>composition score:   0.022</a:t>
            </a:r>
          </a:p>
        </p:txBody>
      </p:sp>
    </p:spTree>
    <p:extLst>
      <p:ext uri="{BB962C8B-B14F-4D97-AF65-F5344CB8AC3E}">
        <p14:creationId xmlns:p14="http://schemas.microsoft.com/office/powerpoint/2010/main" val="118215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4391-135F-1D0A-622C-B1714722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581524"/>
            <a:ext cx="10515600" cy="424732"/>
          </a:xfrm>
        </p:spPr>
        <p:txBody>
          <a:bodyPr/>
          <a:lstStyle/>
          <a:p>
            <a:r>
              <a:rPr lang="en-US" dirty="0"/>
              <a:t>Granulite, Antarctica, </a:t>
            </a:r>
            <a:r>
              <a:rPr lang="en-US" dirty="0" err="1"/>
              <a:t>Koyomi</a:t>
            </a:r>
            <a:r>
              <a:rPr lang="en-US" dirty="0"/>
              <a:t> Abe, M Satish Kumar, et al (Niigata)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5B9EF00-AC31-0CB0-8D39-1572E7509677}"/>
              </a:ext>
            </a:extLst>
          </p:cNvPr>
          <p:cNvSpPr txBox="1">
            <a:spLocks/>
          </p:cNvSpPr>
          <p:nvPr/>
        </p:nvSpPr>
        <p:spPr>
          <a:xfrm>
            <a:off x="612043" y="1090936"/>
            <a:ext cx="10515600" cy="2139047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-Scapolite + Pl + </a:t>
            </a:r>
            <a:r>
              <a:rPr lang="en-US" dirty="0" err="1"/>
              <a:t>Cpx</a:t>
            </a:r>
            <a:r>
              <a:rPr lang="en-US" dirty="0"/>
              <a:t> + </a:t>
            </a:r>
            <a:r>
              <a:rPr lang="en-US" dirty="0" err="1"/>
              <a:t>Grt</a:t>
            </a:r>
            <a:r>
              <a:rPr lang="en-US" dirty="0"/>
              <a:t> + q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Scp</a:t>
            </a:r>
            <a:r>
              <a:rPr lang="en-US" dirty="0"/>
              <a:t>-rich (50% </a:t>
            </a:r>
            <a:r>
              <a:rPr lang="en-US" dirty="0" err="1"/>
              <a:t>Scp</a:t>
            </a:r>
            <a:r>
              <a:rPr lang="en-US" dirty="0"/>
              <a:t>, 10% Pl) and </a:t>
            </a:r>
            <a:r>
              <a:rPr lang="en-US" dirty="0" err="1"/>
              <a:t>Scp</a:t>
            </a:r>
            <a:r>
              <a:rPr lang="en-US" dirty="0"/>
              <a:t>-poor (5% </a:t>
            </a:r>
            <a:r>
              <a:rPr lang="en-US" dirty="0" err="1"/>
              <a:t>Scp</a:t>
            </a:r>
            <a:r>
              <a:rPr lang="en-US" dirty="0"/>
              <a:t>, 60% Pl) domains (ca 10 cm) attributed to protolith calcite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Bulk compositions known except </a:t>
            </a:r>
            <a:r>
              <a:rPr lang="en-US" sz="2000" dirty="0"/>
              <a:t>Fe</a:t>
            </a:r>
            <a:r>
              <a:rPr lang="en-US" sz="2000" baseline="30000" dirty="0"/>
              <a:t>3+</a:t>
            </a:r>
            <a:r>
              <a:rPr lang="en-US" sz="2000" dirty="0"/>
              <a:t>/Fe</a:t>
            </a:r>
            <a:r>
              <a:rPr lang="en-US" sz="2000" baseline="30000" dirty="0"/>
              <a:t>2+</a:t>
            </a:r>
            <a:r>
              <a:rPr lang="en-US" sz="2000" dirty="0"/>
              <a:t> 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Inversion yields &gt; 200 K temperature difference between domains attributed to poorly constrained properties of Na-</a:t>
            </a:r>
            <a:r>
              <a:rPr lang="en-US" dirty="0" err="1"/>
              <a:t>Scp</a:t>
            </a:r>
            <a:r>
              <a:rPr lang="en-US" dirty="0"/>
              <a:t> endmember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5EDD16-FE75-444A-9414-E3ACF1E28108}"/>
              </a:ext>
            </a:extLst>
          </p:cNvPr>
          <p:cNvSpPr txBox="1"/>
          <p:nvPr/>
        </p:nvSpPr>
        <p:spPr>
          <a:xfrm>
            <a:off x="612043" y="3314663"/>
            <a:ext cx="46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Joint Inversion: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1216DA6-1AEE-AC92-C2FE-ED24EAEDD0E1}"/>
              </a:ext>
            </a:extLst>
          </p:cNvPr>
          <p:cNvSpPr txBox="1">
            <a:spLocks/>
          </p:cNvSpPr>
          <p:nvPr/>
        </p:nvSpPr>
        <p:spPr>
          <a:xfrm>
            <a:off x="612043" y="3861008"/>
            <a:ext cx="10515600" cy="77457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unknown </a:t>
            </a:r>
            <a:r>
              <a:rPr lang="en-US" i="1" dirty="0"/>
              <a:t>P</a:t>
            </a:r>
            <a:r>
              <a:rPr lang="en-US" dirty="0"/>
              <a:t>, </a:t>
            </a:r>
            <a:r>
              <a:rPr lang="en-US" i="1" dirty="0"/>
              <a:t>T</a:t>
            </a:r>
            <a:r>
              <a:rPr lang="en-US" dirty="0"/>
              <a:t>, and Na-</a:t>
            </a:r>
            <a:r>
              <a:rPr lang="en-US" dirty="0" err="1"/>
              <a:t>Scp</a:t>
            </a:r>
            <a:r>
              <a:rPr lang="en-US" dirty="0"/>
              <a:t> endmember properties are common to both domains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Assume unknown </a:t>
            </a:r>
            <a:r>
              <a:rPr lang="en-US" dirty="0" err="1"/>
              <a:t>domainal</a:t>
            </a:r>
            <a:r>
              <a:rPr lang="en-US" dirty="0"/>
              <a:t> </a:t>
            </a:r>
            <a:r>
              <a:rPr lang="en-US" sz="2000" dirty="0"/>
              <a:t>Fe</a:t>
            </a:r>
            <a:r>
              <a:rPr lang="en-US" sz="2000" baseline="30000" dirty="0"/>
              <a:t>3+</a:t>
            </a:r>
            <a:r>
              <a:rPr lang="en-US" sz="2000" dirty="0"/>
              <a:t>/Fe</a:t>
            </a:r>
            <a:r>
              <a:rPr lang="en-US" sz="2000" baseline="30000" dirty="0"/>
              <a:t>2+</a:t>
            </a:r>
            <a:r>
              <a:rPr lang="en-US" sz="2000" dirty="0"/>
              <a:t> </a:t>
            </a:r>
            <a:r>
              <a:rPr lang="en-US" dirty="0"/>
              <a:t>are independent</a:t>
            </a:r>
          </a:p>
        </p:txBody>
      </p:sp>
    </p:spTree>
    <p:extLst>
      <p:ext uri="{BB962C8B-B14F-4D97-AF65-F5344CB8AC3E}">
        <p14:creationId xmlns:p14="http://schemas.microsoft.com/office/powerpoint/2010/main" val="380444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12C25-420D-91A1-DCAB-E10FD3FF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84"/>
            <a:ext cx="5983224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Best Central Model </a:t>
            </a:r>
            <a:r>
              <a:rPr lang="en-US" sz="2400" i="1" dirty="0"/>
              <a:t>P</a:t>
            </a:r>
            <a:r>
              <a:rPr lang="en-US" sz="2400" dirty="0"/>
              <a:t>-</a:t>
            </a:r>
            <a:r>
              <a:rPr lang="en-US" sz="2400" i="1" dirty="0"/>
              <a:t>T</a:t>
            </a:r>
            <a:r>
              <a:rPr lang="en-US" sz="2400" dirty="0"/>
              <a:t> and Uncertainty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C09FD-9297-E845-857C-098F0C250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3120" y="1050639"/>
            <a:ext cx="5715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09C34-6704-CE2F-A2B5-752C046B1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53" y="1105292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3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12C25-420D-91A1-DCAB-E10FD3FF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" y="75968"/>
            <a:ext cx="5983224" cy="1325563"/>
          </a:xfrm>
        </p:spPr>
        <p:txBody>
          <a:bodyPr>
            <a:normAutofit/>
          </a:bodyPr>
          <a:lstStyle/>
          <a:p>
            <a:r>
              <a:rPr lang="en-US" sz="2400" dirty="0"/>
              <a:t>Central Model Fe</a:t>
            </a:r>
            <a:r>
              <a:rPr lang="en-US" sz="2400" baseline="30000" dirty="0"/>
              <a:t>3+</a:t>
            </a:r>
            <a:r>
              <a:rPr lang="en-US" sz="2400" dirty="0"/>
              <a:t>/Fe</a:t>
            </a:r>
            <a:r>
              <a:rPr lang="en-US" sz="2400" baseline="30000" dirty="0"/>
              <a:t>2+</a:t>
            </a:r>
            <a:r>
              <a:rPr lang="en-US" sz="2400" dirty="0"/>
              <a:t> and uncertainties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C355CA-2423-0618-8100-A0EABD9F6EDA}"/>
              </a:ext>
            </a:extLst>
          </p:cNvPr>
          <p:cNvGrpSpPr/>
          <p:nvPr/>
        </p:nvGrpSpPr>
        <p:grpSpPr>
          <a:xfrm>
            <a:off x="2654108" y="860258"/>
            <a:ext cx="5715000" cy="5715000"/>
            <a:chOff x="3238500" y="571500"/>
            <a:chExt cx="5715000" cy="5715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B8CCAA-75C3-20EC-29F5-33AFB21A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500" y="571500"/>
              <a:ext cx="5715000" cy="57150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FAB1E21-A3AC-F628-47F9-0F3DAE480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717" y="1203702"/>
              <a:ext cx="4240198" cy="42527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04399C4-25D9-FB4B-0268-29C38CC19F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3659935"/>
              </p:ext>
            </p:extLst>
          </p:nvPr>
        </p:nvGraphicFramePr>
        <p:xfrm>
          <a:off x="9021043" y="1473200"/>
          <a:ext cx="1993900" cy="195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Equation" r:id="rId4" imgW="1993680" imgH="1955520" progId="Equation.DSMT4">
                  <p:embed/>
                </p:oleObj>
              </mc:Choice>
              <mc:Fallback>
                <p:oleObj name="Equation" r:id="rId4" imgW="1993680" imgH="1955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21043" y="1473200"/>
                        <a:ext cx="1993900" cy="195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804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8367-25A0-99E1-1A93-B943E589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364"/>
            <a:ext cx="10515600" cy="424732"/>
          </a:xfrm>
        </p:spPr>
        <p:txBody>
          <a:bodyPr/>
          <a:lstStyle/>
          <a:p>
            <a:pPr algn="ctr"/>
            <a:r>
              <a:rPr lang="en-US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F8E39-64DD-AA1E-B5C4-A452EC2C0907}"/>
              </a:ext>
            </a:extLst>
          </p:cNvPr>
          <p:cNvSpPr txBox="1">
            <a:spLocks/>
          </p:cNvSpPr>
          <p:nvPr/>
        </p:nvSpPr>
        <p:spPr>
          <a:xfrm>
            <a:off x="2333899" y="2694897"/>
            <a:ext cx="7733211" cy="3693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Inversion is </a:t>
            </a:r>
            <a:r>
              <a:rPr lang="en-US" dirty="0"/>
              <a:t>better than “modern” phase diagram-based </a:t>
            </a:r>
            <a:r>
              <a:rPr lang="en-US" dirty="0" err="1" smtClean="0"/>
              <a:t>thermobarometry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7CCA58E-EA37-EEEC-07A5-9697EFD0C730}"/>
              </a:ext>
            </a:extLst>
          </p:cNvPr>
          <p:cNvSpPr txBox="1">
            <a:spLocks/>
          </p:cNvSpPr>
          <p:nvPr/>
        </p:nvSpPr>
        <p:spPr>
          <a:xfrm>
            <a:off x="2333899" y="1597837"/>
            <a:ext cx="7733211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Is inversion better than “classical” </a:t>
            </a:r>
            <a:r>
              <a:rPr lang="en-US" dirty="0" err="1"/>
              <a:t>thermobarometry</a:t>
            </a:r>
            <a:r>
              <a:rPr lang="en-US" dirty="0"/>
              <a:t>? If you like complete thermodynamic models, yes, otherwise no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AAC64D-764A-5046-D043-3D967AF855AD}"/>
              </a:ext>
            </a:extLst>
          </p:cNvPr>
          <p:cNvSpPr txBox="1">
            <a:spLocks/>
          </p:cNvSpPr>
          <p:nvPr/>
        </p:nvSpPr>
        <p:spPr>
          <a:xfrm>
            <a:off x="2333898" y="3584622"/>
            <a:ext cx="7733211" cy="92333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The strategy requires no bulk equilibrium assumption, is general with respect to the choice of known and </a:t>
            </a:r>
            <a:r>
              <a:rPr lang="en-US" dirty="0" err="1"/>
              <a:t>uknown</a:t>
            </a:r>
            <a:r>
              <a:rPr lang="en-US" dirty="0"/>
              <a:t> parameters, and is transparent with respect to both conditioning and uncertainty</a:t>
            </a:r>
          </a:p>
        </p:txBody>
      </p:sp>
    </p:spTree>
    <p:extLst>
      <p:ext uri="{BB962C8B-B14F-4D97-AF65-F5344CB8AC3E}">
        <p14:creationId xmlns:p14="http://schemas.microsoft.com/office/powerpoint/2010/main" val="193711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5834-C77B-4412-EF61-029ACF82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Classical vs Inverse </a:t>
            </a:r>
            <a:r>
              <a:rPr lang="en-US" dirty="0" err="1"/>
              <a:t>Thermobarometry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0A7C5-252F-0987-4D7C-33E037CDD8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43" y="1118681"/>
            <a:ext cx="10515600" cy="646331"/>
          </a:xfrm>
        </p:spPr>
        <p:txBody>
          <a:bodyPr/>
          <a:lstStyle/>
          <a:p>
            <a:pPr algn="ctr"/>
            <a:r>
              <a:rPr lang="en-US" dirty="0"/>
              <a:t>Classical – given observational data, estimate P-T conditions; inconsistent because the thermodynamic model does not predict the observational data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3B2F4F9-DBD7-E52F-A9B2-674BA33787E2}"/>
              </a:ext>
            </a:extLst>
          </p:cNvPr>
          <p:cNvSpPr txBox="1">
            <a:spLocks/>
          </p:cNvSpPr>
          <p:nvPr/>
        </p:nvSpPr>
        <p:spPr>
          <a:xfrm>
            <a:off x="612043" y="2043565"/>
            <a:ext cx="105156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Inverse – given observational data, find the thermodynamic model that most closely the data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2FEAFF1-594D-B8E6-4AD4-BB7800D505E5}"/>
              </a:ext>
            </a:extLst>
          </p:cNvPr>
          <p:cNvSpPr txBox="1">
            <a:spLocks/>
          </p:cNvSpPr>
          <p:nvPr/>
        </p:nvSpPr>
        <p:spPr>
          <a:xfrm>
            <a:off x="838200" y="2745179"/>
            <a:ext cx="1051560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Inversion is not necessarily better, it requires a complete thermodynamic model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6A9EFBC-63DB-BD88-4CDF-270D194254A2}"/>
              </a:ext>
            </a:extLst>
          </p:cNvPr>
          <p:cNvSpPr txBox="1">
            <a:spLocks/>
          </p:cNvSpPr>
          <p:nvPr/>
        </p:nvSpPr>
        <p:spPr>
          <a:xfrm>
            <a:off x="441355" y="4657707"/>
            <a:ext cx="10515600" cy="1456809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Inversion works best with raw data; tampering with that data by introducing estimates for unmeasured quantities (e.g., volatile-content) leads to bias</a:t>
            </a:r>
          </a:p>
          <a:p>
            <a:pPr algn="ctr"/>
            <a:r>
              <a:rPr lang="en-US" dirty="0"/>
              <a:t>Inversion is transparent;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1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74391-135F-1D0A-622C-B17147222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480875"/>
            <a:ext cx="10515600" cy="424732"/>
          </a:xfrm>
        </p:spPr>
        <p:txBody>
          <a:bodyPr/>
          <a:lstStyle/>
          <a:p>
            <a:r>
              <a:rPr lang="en-US" dirty="0"/>
              <a:t>Eclogite, NE India, </a:t>
            </a:r>
            <a:r>
              <a:rPr lang="en-US" dirty="0" err="1"/>
              <a:t>Vipfezol</a:t>
            </a:r>
            <a:r>
              <a:rPr lang="en-US" dirty="0"/>
              <a:t> Kiso et al (IISc)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C5F94-6C49-69E9-C518-B3D4663B1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9332"/>
          </a:xfrm>
        </p:spPr>
        <p:txBody>
          <a:bodyPr/>
          <a:lstStyle/>
          <a:p>
            <a:r>
              <a:rPr lang="en-US" dirty="0"/>
              <a:t>Matrix: </a:t>
            </a:r>
            <a:r>
              <a:rPr lang="en-US" dirty="0" err="1">
                <a:solidFill>
                  <a:srgbClr val="FF0000"/>
                </a:solidFill>
              </a:rPr>
              <a:t>Cpx</a:t>
            </a:r>
            <a:r>
              <a:rPr lang="en-US" dirty="0">
                <a:solidFill>
                  <a:srgbClr val="FF0000"/>
                </a:solidFill>
              </a:rPr>
              <a:t> + </a:t>
            </a:r>
            <a:r>
              <a:rPr lang="en-US" dirty="0" err="1">
                <a:solidFill>
                  <a:srgbClr val="FF0000"/>
                </a:solidFill>
              </a:rPr>
              <a:t>Grt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+ Ep + </a:t>
            </a:r>
            <a:r>
              <a:rPr lang="en-US" dirty="0" err="1"/>
              <a:t>Chl</a:t>
            </a:r>
            <a:r>
              <a:rPr lang="en-US" dirty="0"/>
              <a:t> + Mica + </a:t>
            </a:r>
            <a:r>
              <a:rPr lang="en-US" dirty="0" err="1"/>
              <a:t>ru</a:t>
            </a:r>
            <a:r>
              <a:rPr lang="en-US" dirty="0"/>
              <a:t> + q + 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82C2AF-E9C2-4EA7-B87B-992911824581}"/>
              </a:ext>
            </a:extLst>
          </p:cNvPr>
          <p:cNvSpPr/>
          <p:nvPr/>
        </p:nvSpPr>
        <p:spPr>
          <a:xfrm>
            <a:off x="612043" y="3427412"/>
            <a:ext cx="4293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 = [573, 973] K</a:t>
            </a:r>
          </a:p>
          <a:p>
            <a:r>
              <a:rPr lang="en-US" dirty="0">
                <a:latin typeface="+mj-lt"/>
              </a:rPr>
              <a:t>P = [10, 30] kbar</a:t>
            </a:r>
          </a:p>
          <a:p>
            <a:r>
              <a:rPr lang="en-US" dirty="0">
                <a:latin typeface="+mj-lt"/>
              </a:rPr>
              <a:t>n</a:t>
            </a:r>
            <a:r>
              <a:rPr lang="en-US" baseline="-25000" dirty="0">
                <a:latin typeface="+mj-lt"/>
              </a:rPr>
              <a:t>O2</a:t>
            </a:r>
            <a:r>
              <a:rPr lang="en-US" dirty="0">
                <a:latin typeface="+mj-lt"/>
              </a:rPr>
              <a:t> = [0, 0.25 </a:t>
            </a:r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FeO</a:t>
            </a:r>
            <a:r>
              <a:rPr lang="en-US" dirty="0">
                <a:latin typeface="+mj-lt"/>
              </a:rPr>
              <a:t>] mol</a:t>
            </a:r>
          </a:p>
          <a:p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Cpx</a:t>
            </a:r>
            <a:r>
              <a:rPr lang="en-US" dirty="0">
                <a:latin typeface="+mj-lt"/>
              </a:rPr>
              <a:t> = [0, 1] mol</a:t>
            </a:r>
          </a:p>
          <a:p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Grt</a:t>
            </a:r>
            <a:r>
              <a:rPr lang="en-US" dirty="0">
                <a:latin typeface="+mj-lt"/>
              </a:rPr>
              <a:t> = [0, 1] mol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1000 randomly generated starting guesses</a:t>
            </a:r>
          </a:p>
          <a:p>
            <a:r>
              <a:rPr lang="en-US" dirty="0">
                <a:latin typeface="+mj-lt"/>
              </a:rPr>
              <a:t>100 perturbations for uncertainty analysis </a:t>
            </a:r>
          </a:p>
        </p:txBody>
      </p:sp>
    </p:spTree>
    <p:extLst>
      <p:ext uri="{BB962C8B-B14F-4D97-AF65-F5344CB8AC3E}">
        <p14:creationId xmlns:p14="http://schemas.microsoft.com/office/powerpoint/2010/main" val="416093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4450" y="151369"/>
            <a:ext cx="10515600" cy="685841"/>
          </a:xfrm>
        </p:spPr>
        <p:txBody>
          <a:bodyPr>
            <a:normAutofit/>
          </a:bodyPr>
          <a:lstStyle/>
          <a:p>
            <a:r>
              <a:rPr lang="en-US" sz="2000" dirty="0"/>
              <a:t>Synthetic test – a problem with a known answer. </a:t>
            </a:r>
          </a:p>
        </p:txBody>
      </p:sp>
      <p:sp>
        <p:nvSpPr>
          <p:cNvPr id="7" name="Rectangle 6"/>
          <p:cNvSpPr/>
          <p:nvPr/>
        </p:nvSpPr>
        <p:spPr>
          <a:xfrm>
            <a:off x="814450" y="856969"/>
            <a:ext cx="6231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+mj-lt"/>
              </a:rPr>
              <a:t>Metabasalt</a:t>
            </a:r>
            <a:r>
              <a:rPr lang="en-US" dirty="0">
                <a:latin typeface="+mj-lt"/>
              </a:rPr>
              <a:t> thermodynamic forward model (Green et al., 2016):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01856" y="1474199"/>
            <a:ext cx="10677402" cy="2246769"/>
            <a:chOff x="922026" y="1615393"/>
            <a:chExt cx="10677402" cy="2246769"/>
          </a:xfrm>
        </p:grpSpPr>
        <p:sp>
          <p:nvSpPr>
            <p:cNvPr id="6" name="TextBox 5"/>
            <p:cNvSpPr txBox="1"/>
            <p:nvPr/>
          </p:nvSpPr>
          <p:spPr>
            <a:xfrm>
              <a:off x="922026" y="1615393"/>
              <a:ext cx="10677402" cy="224676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T   =  1000 K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P   =  10000 bar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                            molar compositions: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     Na2O    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MgO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Al2O3    K2O     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CaO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TiO2    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FeO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 O2       H2O      SiO2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Amph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0.39847  2.02243  1.52871  0.02213  1.69447  0.13901  2.01110  0.10814  0.93050  5.92024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Cpx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0.05283  0.54883  0.02868  0.00000  0.85342  0.00000  0.46010  0.02476  0.00000  1.97463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Grt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0.00000  0.37089  0.88811  0.00000  1.11889  0.00000  1.73399  0.05594  0.00000  3.00000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Fsp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0.31611  0.00000  0.67673  0.00715  0.35346  0.00000  0.00000  0.00000  0.00000  2.64654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sph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0.00000  0.00000  0.00000  0.00000  1.00000  1.00000  0.00000  0.00000  0.00000  1.00000</a:t>
              </a:r>
            </a:p>
            <a:p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</a:t>
              </a:r>
              <a:r>
                <a:rPr lang="en-US" sz="1400" dirty="0" err="1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qtz</a:t>
              </a:r>
              <a:r>
                <a:rPr lang="en-US" sz="1400" dirty="0">
                  <a:solidFill>
                    <a:schemeClr val="bg1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     0.00000  0.00000  0.00000  0.00000  0.00000  0.00000  0.00000  0.00000  0.00000  1.00000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056715" y="2410821"/>
              <a:ext cx="10408023" cy="1381250"/>
              <a:chOff x="1056715" y="2410821"/>
              <a:chExt cx="10408023" cy="1381250"/>
            </a:xfrm>
          </p:grpSpPr>
          <p:cxnSp>
            <p:nvCxnSpPr>
              <p:cNvPr id="10" name="Straight Connector 9"/>
              <p:cNvCxnSpPr/>
              <p:nvPr/>
            </p:nvCxnSpPr>
            <p:spPr>
              <a:xfrm flipV="1">
                <a:off x="1056715" y="2608729"/>
                <a:ext cx="10408023" cy="67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1056715" y="3248893"/>
                <a:ext cx="10408023" cy="67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1056715" y="3452010"/>
                <a:ext cx="10408023" cy="67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1056715" y="3675299"/>
                <a:ext cx="10408023" cy="6724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" name="Group 13"/>
              <p:cNvGrpSpPr/>
              <p:nvPr/>
            </p:nvGrpSpPr>
            <p:grpSpPr>
              <a:xfrm>
                <a:off x="6767683" y="2410821"/>
                <a:ext cx="729052" cy="1381250"/>
                <a:chOff x="3930354" y="2410821"/>
                <a:chExt cx="729052" cy="1381250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 flipH="1"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" name="Group 14"/>
              <p:cNvGrpSpPr/>
              <p:nvPr/>
            </p:nvGrpSpPr>
            <p:grpSpPr>
              <a:xfrm>
                <a:off x="4909748" y="2410821"/>
                <a:ext cx="729052" cy="1381250"/>
                <a:chOff x="3930354" y="2410821"/>
                <a:chExt cx="729052" cy="1381250"/>
              </a:xfrm>
            </p:grpSpPr>
            <p:cxnSp>
              <p:nvCxnSpPr>
                <p:cNvPr id="22" name="Straight Connector 21"/>
                <p:cNvCxnSpPr/>
                <p:nvPr/>
              </p:nvCxnSpPr>
              <p:spPr>
                <a:xfrm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8726136" y="2410821"/>
                <a:ext cx="729052" cy="1381250"/>
                <a:chOff x="3930354" y="2410821"/>
                <a:chExt cx="729052" cy="1381250"/>
              </a:xfrm>
            </p:grpSpPr>
            <p:cxnSp>
              <p:nvCxnSpPr>
                <p:cNvPr id="20" name="Straight Connector 19"/>
                <p:cNvCxnSpPr/>
                <p:nvPr/>
              </p:nvCxnSpPr>
              <p:spPr>
                <a:xfrm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9626522" y="2410821"/>
                <a:ext cx="729052" cy="1381250"/>
                <a:chOff x="3930354" y="2410821"/>
                <a:chExt cx="729052" cy="1381250"/>
              </a:xfrm>
            </p:grpSpPr>
            <p:cxnSp>
              <p:nvCxnSpPr>
                <p:cNvPr id="18" name="Straight Connector 17"/>
                <p:cNvCxnSpPr/>
                <p:nvPr/>
              </p:nvCxnSpPr>
              <p:spPr>
                <a:xfrm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3930354" y="2410821"/>
                  <a:ext cx="729052" cy="1381250"/>
                </a:xfrm>
                <a:prstGeom prst="line">
                  <a:avLst/>
                </a:prstGeom>
                <a:ln w="254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7" name="Rectangle 26"/>
          <p:cNvSpPr/>
          <p:nvPr/>
        </p:nvSpPr>
        <p:spPr>
          <a:xfrm>
            <a:off x="901856" y="4229639"/>
            <a:ext cx="4293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+mj-lt"/>
              </a:rPr>
              <a:t>T = [700, 1100] K</a:t>
            </a:r>
          </a:p>
          <a:p>
            <a:r>
              <a:rPr lang="en-US" dirty="0">
                <a:latin typeface="+mj-lt"/>
              </a:rPr>
              <a:t>P = [1, 15] kbar</a:t>
            </a:r>
          </a:p>
          <a:p>
            <a:r>
              <a:rPr lang="en-US" dirty="0">
                <a:latin typeface="+mj-lt"/>
              </a:rPr>
              <a:t>n</a:t>
            </a:r>
            <a:r>
              <a:rPr lang="en-US" baseline="-25000" dirty="0">
                <a:latin typeface="+mj-lt"/>
              </a:rPr>
              <a:t>O2</a:t>
            </a:r>
            <a:r>
              <a:rPr lang="en-US" dirty="0">
                <a:latin typeface="+mj-lt"/>
              </a:rPr>
              <a:t> = [0, 0.25 </a:t>
            </a:r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FeO</a:t>
            </a:r>
            <a:r>
              <a:rPr lang="en-US" dirty="0">
                <a:latin typeface="+mj-lt"/>
              </a:rPr>
              <a:t>] mol</a:t>
            </a:r>
          </a:p>
          <a:p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Cpx</a:t>
            </a:r>
            <a:r>
              <a:rPr lang="en-US" dirty="0">
                <a:latin typeface="+mj-lt"/>
              </a:rPr>
              <a:t> = [0, 1] mol</a:t>
            </a:r>
          </a:p>
          <a:p>
            <a:r>
              <a:rPr lang="en-US" dirty="0" err="1">
                <a:latin typeface="+mj-lt"/>
              </a:rPr>
              <a:t>n</a:t>
            </a:r>
            <a:r>
              <a:rPr lang="en-US" baseline="-25000" dirty="0" err="1">
                <a:latin typeface="+mj-lt"/>
              </a:rPr>
              <a:t>Grt</a:t>
            </a:r>
            <a:r>
              <a:rPr lang="en-US" dirty="0">
                <a:latin typeface="+mj-lt"/>
              </a:rPr>
              <a:t> = [0, 1] mol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1000 randomly generated starting guesses</a:t>
            </a:r>
          </a:p>
          <a:p>
            <a:r>
              <a:rPr lang="en-US" dirty="0">
                <a:latin typeface="+mj-lt"/>
              </a:rPr>
              <a:t>100 perturbations for uncertainty analysis </a:t>
            </a:r>
          </a:p>
        </p:txBody>
      </p:sp>
    </p:spTree>
    <p:extLst>
      <p:ext uri="{BB962C8B-B14F-4D97-AF65-F5344CB8AC3E}">
        <p14:creationId xmlns:p14="http://schemas.microsoft.com/office/powerpoint/2010/main" val="1925494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2" y="203101"/>
            <a:ext cx="12088536" cy="800676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/>
              <a:t>Modern (phase diagram-based) </a:t>
            </a:r>
            <a:r>
              <a:rPr lang="en-US" sz="2400" dirty="0" err="1"/>
              <a:t>thermobarometry</a:t>
            </a:r>
            <a:r>
              <a:rPr lang="en-US" sz="2400" dirty="0"/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38200" y="1427489"/>
            <a:ext cx="10515600" cy="774571"/>
          </a:xfrm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+mj-lt"/>
              </a:rPr>
              <a:t>Bulk equilibrium and a complete thermodynamic model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Invert for P-T conditions by finding the best match between observed and predicted mineralogy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0F8074C-5F6A-CFDC-669C-834755A90F03}"/>
              </a:ext>
            </a:extLst>
          </p:cNvPr>
          <p:cNvSpPr txBox="1">
            <a:spLocks/>
          </p:cNvSpPr>
          <p:nvPr/>
        </p:nvSpPr>
        <p:spPr>
          <a:xfrm>
            <a:off x="838200" y="2573307"/>
            <a:ext cx="10515600" cy="8299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0070C0"/>
                </a:solidFill>
                <a:latin typeface="+mj-lt"/>
              </a:rPr>
              <a:t>Pro: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Thermodynamically consistent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38200" y="3962472"/>
            <a:ext cx="10515600" cy="123521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+mj-lt"/>
              </a:rPr>
              <a:t>Cons: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lt"/>
              </a:rPr>
              <a:t>Often </a:t>
            </a:r>
            <a:r>
              <a:rPr lang="en-US" sz="2000" dirty="0">
                <a:latin typeface="+mj-lt"/>
              </a:rPr>
              <a:t>require estimates of unmeasured chemistry (e.g., Fe</a:t>
            </a:r>
            <a:r>
              <a:rPr lang="en-US" sz="2000" baseline="30000" dirty="0">
                <a:latin typeface="+mj-lt"/>
              </a:rPr>
              <a:t>3+</a:t>
            </a:r>
            <a:r>
              <a:rPr lang="en-US" sz="2000" dirty="0">
                <a:latin typeface="+mj-lt"/>
              </a:rPr>
              <a:t>/Fe</a:t>
            </a:r>
            <a:r>
              <a:rPr lang="en-US" sz="2000" baseline="30000" dirty="0">
                <a:latin typeface="+mj-lt"/>
              </a:rPr>
              <a:t>2+</a:t>
            </a:r>
            <a:r>
              <a:rPr lang="en-US" sz="2000" dirty="0">
                <a:latin typeface="+mj-lt"/>
              </a:rPr>
              <a:t>, volatile content)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Labor intensive and subjective (cf., </a:t>
            </a:r>
            <a:r>
              <a:rPr lang="en-US" sz="2000" dirty="0" err="1">
                <a:latin typeface="+mj-lt"/>
              </a:rPr>
              <a:t>Nerone</a:t>
            </a:r>
            <a:r>
              <a:rPr lang="en-US" sz="2000" dirty="0">
                <a:latin typeface="+mj-lt"/>
              </a:rPr>
              <a:t> et al, </a:t>
            </a:r>
            <a:r>
              <a:rPr lang="en-US" sz="2000" dirty="0" err="1">
                <a:latin typeface="+mj-lt"/>
              </a:rPr>
              <a:t>Cawood</a:t>
            </a:r>
            <a:r>
              <a:rPr lang="en-US" sz="2000" dirty="0">
                <a:latin typeface="+mj-lt"/>
              </a:rPr>
              <a:t> &amp; Mackay-Champion)</a:t>
            </a:r>
          </a:p>
        </p:txBody>
      </p:sp>
    </p:spTree>
    <p:extLst>
      <p:ext uri="{BB962C8B-B14F-4D97-AF65-F5344CB8AC3E}">
        <p14:creationId xmlns:p14="http://schemas.microsoft.com/office/powerpoint/2010/main" val="98890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8367-25A0-99E1-1A93-B943E5899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012"/>
            <a:ext cx="10515600" cy="424732"/>
          </a:xfrm>
        </p:spPr>
        <p:txBody>
          <a:bodyPr/>
          <a:lstStyle/>
          <a:p>
            <a:r>
              <a:rPr lang="en-US" dirty="0"/>
              <a:t>The “bad” actors (hydroxylated silicates) in order of badness: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CF8E39-64DD-AA1E-B5C4-A452EC2C0907}"/>
              </a:ext>
            </a:extLst>
          </p:cNvPr>
          <p:cNvSpPr txBox="1">
            <a:spLocks/>
          </p:cNvSpPr>
          <p:nvPr/>
        </p:nvSpPr>
        <p:spPr>
          <a:xfrm>
            <a:off x="3725730" y="863093"/>
            <a:ext cx="4028086" cy="11798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Chlorite, Mica (Fe/Mg)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Staurolite, Epidote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Biotite, </a:t>
            </a:r>
            <a:r>
              <a:rPr lang="en-US" dirty="0" err="1"/>
              <a:t>Clinoamphibole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468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12C25-420D-91A1-DCAB-E10FD3FF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785" y="380702"/>
            <a:ext cx="10515600" cy="424732"/>
          </a:xfrm>
        </p:spPr>
        <p:txBody>
          <a:bodyPr>
            <a:spAutoFit/>
          </a:bodyPr>
          <a:lstStyle/>
          <a:p>
            <a:r>
              <a:rPr lang="en-US" sz="2400" dirty="0"/>
              <a:t>KA dual inversion central model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C8F673-B569-4087-4266-383BE0143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85" y="696720"/>
            <a:ext cx="5715000" cy="571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1876F3-F9BB-C4D2-10C6-9299D627E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0196" y="805434"/>
            <a:ext cx="5715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C168AC-80F1-0008-8668-9AF0C2132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63518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409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541BB5-53A6-443C-CE23-C0245E04F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" y="620488"/>
            <a:ext cx="5715000" cy="5715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8812C25-420D-91A1-DCAB-E10FD3FF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44" y="359134"/>
            <a:ext cx="5983224" cy="424732"/>
          </a:xfrm>
        </p:spPr>
        <p:txBody>
          <a:bodyPr>
            <a:spAutoFit/>
          </a:bodyPr>
          <a:lstStyle/>
          <a:p>
            <a:r>
              <a:rPr lang="en-US" sz="2400" dirty="0"/>
              <a:t>Fe</a:t>
            </a:r>
            <a:r>
              <a:rPr lang="en-US" sz="2400" baseline="30000" dirty="0"/>
              <a:t>3+</a:t>
            </a:r>
            <a:r>
              <a:rPr lang="en-US" sz="2400" dirty="0"/>
              <a:t>/Fe</a:t>
            </a:r>
            <a:r>
              <a:rPr lang="en-US" sz="2400" baseline="30000" dirty="0"/>
              <a:t>2+</a:t>
            </a:r>
            <a:r>
              <a:rPr lang="en-US" sz="2400" dirty="0"/>
              <a:t> Central Models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EE633B-AAA9-3A43-CB77-3A4625A1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868" y="3429000"/>
            <a:ext cx="5715000" cy="2857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B849FF-3A9B-43D3-953F-3FA18E834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3714" y="317754"/>
            <a:ext cx="5715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63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6612C-17E8-3F32-03EF-EB0A3609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 far this has all been D Khan et al. (2021)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6F1CC-A772-8BC4-3BC4-361D43E35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994346"/>
            <a:ext cx="10515600" cy="3077766"/>
          </a:xfrm>
        </p:spPr>
        <p:txBody>
          <a:bodyPr/>
          <a:lstStyle/>
          <a:p>
            <a:pPr algn="ctr"/>
            <a:r>
              <a:rPr lang="en-US" dirty="0"/>
              <a:t>Khan et al. implemented the strategy for thermodynamic data inversion via a </a:t>
            </a:r>
            <a:r>
              <a:rPr lang="en-US" dirty="0" err="1"/>
              <a:t>Matlab</a:t>
            </a:r>
            <a:r>
              <a:rPr lang="en-US" dirty="0"/>
              <a:t> script that called the pointwise minimizer MEEMUM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The strategy is now implemented in a program called </a:t>
            </a:r>
            <a:r>
              <a:rPr lang="en-US" dirty="0" err="1"/>
              <a:t>MC_fit</a:t>
            </a:r>
            <a:endParaRPr lang="en-US" dirty="0"/>
          </a:p>
          <a:p>
            <a:pPr algn="ctr"/>
            <a:r>
              <a:rPr lang="en-US" dirty="0" err="1"/>
              <a:t>MC_fit</a:t>
            </a:r>
            <a:r>
              <a:rPr lang="en-US" dirty="0"/>
              <a:t> has an interface designed to treat both </a:t>
            </a:r>
            <a:r>
              <a:rPr lang="en-US" dirty="0" err="1"/>
              <a:t>thermobarometry</a:t>
            </a:r>
            <a:r>
              <a:rPr lang="en-US" dirty="0"/>
              <a:t> and thermodynamic data inversion</a:t>
            </a:r>
          </a:p>
          <a:p>
            <a:pPr algn="ctr"/>
            <a:r>
              <a:rPr lang="en-US" dirty="0" err="1"/>
              <a:t>MC_fit</a:t>
            </a:r>
            <a:r>
              <a:rPr lang="en-US" dirty="0"/>
              <a:t> can treat problems in which multiple observed phases </a:t>
            </a:r>
            <a:r>
              <a:rPr lang="en-US"/>
              <a:t>are predicted by a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Does it work?</a:t>
            </a:r>
          </a:p>
        </p:txBody>
      </p:sp>
    </p:spTree>
    <p:extLst>
      <p:ext uri="{BB962C8B-B14F-4D97-AF65-F5344CB8AC3E}">
        <p14:creationId xmlns:p14="http://schemas.microsoft.com/office/powerpoint/2010/main" val="6693864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F1F6840-CC70-8EAD-BA03-C9EA55184298}"/>
              </a:ext>
            </a:extLst>
          </p:cNvPr>
          <p:cNvGrpSpPr/>
          <p:nvPr/>
        </p:nvGrpSpPr>
        <p:grpSpPr>
          <a:xfrm>
            <a:off x="994561" y="1395985"/>
            <a:ext cx="4614672" cy="4554878"/>
            <a:chOff x="878737" y="1359409"/>
            <a:chExt cx="4614672" cy="45548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7BA26D-F8A9-804E-3DCE-0E8BD11D4E93}"/>
                </a:ext>
              </a:extLst>
            </p:cNvPr>
            <p:cNvSpPr/>
            <p:nvPr/>
          </p:nvSpPr>
          <p:spPr>
            <a:xfrm>
              <a:off x="878737" y="1359409"/>
              <a:ext cx="4614672" cy="45548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19C446-AFE2-8C60-56DF-E451796A2568}"/>
                </a:ext>
              </a:extLst>
            </p:cNvPr>
            <p:cNvSpPr/>
            <p:nvPr/>
          </p:nvSpPr>
          <p:spPr>
            <a:xfrm>
              <a:off x="1628545" y="2069854"/>
              <a:ext cx="3115056" cy="3133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183D1C8-2254-F1EA-5C1E-59358AEC2B39}"/>
                </a:ext>
              </a:extLst>
            </p:cNvPr>
            <p:cNvSpPr/>
            <p:nvPr/>
          </p:nvSpPr>
          <p:spPr>
            <a:xfrm>
              <a:off x="2082697" y="2496896"/>
              <a:ext cx="2206752" cy="227990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4AFD5B-C2EA-B93D-EF4C-D53EC3DB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About those guesses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EBD63-4E5E-E4DD-7795-AD0EB38B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085" y="1490211"/>
            <a:ext cx="4274558" cy="646331"/>
          </a:xfrm>
        </p:spPr>
        <p:txBody>
          <a:bodyPr/>
          <a:lstStyle/>
          <a:p>
            <a:r>
              <a:rPr lang="en-US" dirty="0"/>
              <a:t>Ranges on unknown parameters implies prior knowledge.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A8161-777A-B9F9-E7BD-3C8B8861CD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4" y="1257179"/>
            <a:ext cx="5367539" cy="5145034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BD4319-71D8-ED70-231A-2E5DC146DE68}"/>
              </a:ext>
            </a:extLst>
          </p:cNvPr>
          <p:cNvSpPr txBox="1">
            <a:spLocks/>
          </p:cNvSpPr>
          <p:nvPr/>
        </p:nvSpPr>
        <p:spPr>
          <a:xfrm>
            <a:off x="6853085" y="2801971"/>
            <a:ext cx="4274558" cy="9233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a Bayesian, the most probable model is the product of this prior knowledge and Likelihood (-exp(</a:t>
            </a:r>
            <a:r>
              <a:rPr lang="en-US" i="1" dirty="0"/>
              <a:t>Misfit</a:t>
            </a:r>
            <a:r>
              <a:rPr lang="en-US" dirty="0"/>
              <a:t>)) 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965E059-3D2B-C0DE-831E-C14E221BF79A}"/>
              </a:ext>
            </a:extLst>
          </p:cNvPr>
          <p:cNvSpPr txBox="1">
            <a:spLocks/>
          </p:cNvSpPr>
          <p:nvPr/>
        </p:nvSpPr>
        <p:spPr>
          <a:xfrm>
            <a:off x="6853085" y="4444459"/>
            <a:ext cx="4274558" cy="923330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Bayesian’s apply a penalty to models that are from midpoint of the unknown parameter space</a:t>
            </a:r>
          </a:p>
        </p:txBody>
      </p:sp>
    </p:spTree>
    <p:extLst>
      <p:ext uri="{BB962C8B-B14F-4D97-AF65-F5344CB8AC3E}">
        <p14:creationId xmlns:p14="http://schemas.microsoft.com/office/powerpoint/2010/main" val="1861718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16C-7DD1-1D81-7F21-97A63467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80875"/>
            <a:ext cx="10515600" cy="424732"/>
          </a:xfrm>
        </p:spPr>
        <p:txBody>
          <a:bodyPr/>
          <a:lstStyle/>
          <a:p>
            <a:pPr algn="ctr"/>
            <a:r>
              <a:rPr lang="en-US" dirty="0"/>
              <a:t>Quantifying results: </a:t>
            </a:r>
            <a:r>
              <a:rPr lang="en-US" i="1" dirty="0"/>
              <a:t>Misfit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68EB452-6625-B3A8-ED20-E0A0E475C1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4750" y="1263650"/>
          <a:ext cx="5092700" cy="237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4" imgW="5092560" imgH="2374560" progId="Equation.DSMT4">
                  <p:embed/>
                </p:oleObj>
              </mc:Choice>
              <mc:Fallback>
                <p:oleObj name="Equation" r:id="rId4" imgW="5092560" imgH="23745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68EB452-6625-B3A8-ED20-E0A0E475C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74750" y="1263650"/>
                        <a:ext cx="5092700" cy="2374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7B0F017-CD8C-C42D-FF16-2C12CA12AF6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40780" y="4127476"/>
          <a:ext cx="6426200" cy="207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6" imgW="6426000" imgH="2070000" progId="Equation.DSMT4">
                  <p:embed/>
                </p:oleObj>
              </mc:Choice>
              <mc:Fallback>
                <p:oleObj name="Equation" r:id="rId6" imgW="6426000" imgH="207000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07B0F017-CD8C-C42D-FF16-2C12CA12AF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0780" y="4127476"/>
                        <a:ext cx="6426200" cy="2070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BAC63A3-0367-5DDC-5D52-426283056A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60290" y="2236346"/>
          <a:ext cx="3070225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8" imgW="3070330" imgH="332316" progId="Equation.DSMT4">
                  <p:embed/>
                </p:oleObj>
              </mc:Choice>
              <mc:Fallback>
                <p:oleObj name="Equation" r:id="rId8" imgW="3070330" imgH="332316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2BAC63A3-0367-5DDC-5D52-426283056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60290" y="2236346"/>
                        <a:ext cx="3070225" cy="33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58337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812C25-420D-91A1-DCAB-E10FD3FFB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76" y="75968"/>
            <a:ext cx="5983224" cy="1325563"/>
          </a:xfrm>
        </p:spPr>
        <p:txBody>
          <a:bodyPr>
            <a:normAutofit/>
          </a:bodyPr>
          <a:lstStyle/>
          <a:p>
            <a:r>
              <a:rPr lang="en-US" sz="2400" dirty="0"/>
              <a:t>Central Model Fe</a:t>
            </a:r>
            <a:r>
              <a:rPr lang="en-US" sz="2400" baseline="30000" dirty="0"/>
              <a:t>3+</a:t>
            </a:r>
            <a:r>
              <a:rPr lang="en-US" sz="2400" dirty="0"/>
              <a:t>/Fe</a:t>
            </a:r>
            <a:r>
              <a:rPr lang="en-US" sz="2400" baseline="30000" dirty="0"/>
              <a:t>2+</a:t>
            </a:r>
            <a:r>
              <a:rPr lang="en-US" sz="2400" dirty="0"/>
              <a:t> and uncertainties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C355CA-2423-0618-8100-A0EABD9F6EDA}"/>
              </a:ext>
            </a:extLst>
          </p:cNvPr>
          <p:cNvGrpSpPr/>
          <p:nvPr/>
        </p:nvGrpSpPr>
        <p:grpSpPr>
          <a:xfrm>
            <a:off x="2654108" y="860258"/>
            <a:ext cx="5715000" cy="5715000"/>
            <a:chOff x="3238500" y="571500"/>
            <a:chExt cx="5715000" cy="5715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0B8CCAA-75C3-20EC-29F5-33AFB21A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8500" y="571500"/>
              <a:ext cx="5715000" cy="5715000"/>
            </a:xfrm>
            <a:prstGeom prst="rect">
              <a:avLst/>
            </a:prstGeom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FAB1E21-A3AC-F628-47F9-0F3DAE480D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54717" y="1203702"/>
              <a:ext cx="4240198" cy="4252767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E04399C4-25D9-FB4B-0268-29C38CC19F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50338" y="2284413"/>
          <a:ext cx="1993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6" name="Equation" r:id="rId4" imgW="1993680" imgH="2489040" progId="Equation.DSMT4">
                  <p:embed/>
                </p:oleObj>
              </mc:Choice>
              <mc:Fallback>
                <p:oleObj name="Equation" r:id="rId4" imgW="1993680" imgH="2489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E04399C4-25D9-FB4B-0268-29C38CC19F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50338" y="2284413"/>
                        <a:ext cx="1993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01984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210C9-33FC-1D9A-790B-1977F3729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362200" cy="1325563"/>
          </a:xfrm>
        </p:spPr>
        <p:txBody>
          <a:bodyPr>
            <a:normAutofit/>
          </a:bodyPr>
          <a:lstStyle/>
          <a:p>
            <a:r>
              <a:rPr lang="en-US" sz="1400" dirty="0"/>
              <a:t>AG Best Complete Assemblage and Chemistry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C6753-C2E8-74B6-8D54-A7D2B15E9C80}"/>
              </a:ext>
            </a:extLst>
          </p:cNvPr>
          <p:cNvSpPr txBox="1"/>
          <p:nvPr/>
        </p:nvSpPr>
        <p:spPr>
          <a:xfrm>
            <a:off x="4114802" y="71941"/>
            <a:ext cx="8021782" cy="10802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Courier New" panose="02070309020205020404" pitchFamily="49" charset="0"/>
              </a:rPr>
              <a:t>--------------------------------------------------------------------------------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Central model Try 56 converged.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Try      56, successes so far =      10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Objective function evaluations this try =   163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Objective function value this try OBJ = 0.130047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Best OBJ so far = 0.130047     obtained on try      56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Scaled parameter SSP =  2.85104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Bayes score SSP * OBJF = 0.370768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Best Bayes score so far = 0.354697     obtained on Try      15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Initial normalized coordinates: 0.675285     0.158465     0.348141     0.614182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Initial coordinates:   11752.9       831.693      0.348141      0.614182    </a:t>
            </a:r>
          </a:p>
          <a:p>
            <a:r>
              <a:rPr lang="pt-BR" sz="800" dirty="0">
                <a:latin typeface="Courier New" panose="02070309020205020404" pitchFamily="49" charset="0"/>
              </a:rPr>
              <a:t>Final coordinates:   </a:t>
            </a:r>
            <a:r>
              <a:rPr lang="en-US" sz="800" dirty="0">
                <a:latin typeface="Courier New" panose="02070309020205020404" pitchFamily="49" charset="0"/>
              </a:rPr>
              <a:t> 8314.01       922.832      0.811199E-02  0.923495    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Components of the Likelihood Score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     Predicted compositions:      0.11854834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   Extraneous predicted phases: 0.11498507E-01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   Missed observed phases:  0.0000000    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The following observed phases are predicted: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pt-BR" sz="800" dirty="0">
                <a:latin typeface="Courier New" panose="02070309020205020404" pitchFamily="49" charset="0"/>
              </a:rPr>
              <a:t>                 vol %     Na2O    CaO     TiO2    K2O     FeO     MnO     MgO     H2O     O2      SiO2    Al2O3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Mica(W)   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predicted*     0.012    0.0172  0.0019  0.0000  0.0645  0.0040  0.0000  0.0049  0.1652  0.0000  0.5024  0.2399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observed*               0.0104  0.0000  0.0000  0.0845  0.0112  0.0000  0.0135  0.0000  0.0000  0.6000  0.2805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residual               -0.0068 -0.0019  0.0000  0.0200  0.0072  0.0000  0.0087 -0.1652 -0.0000  0.0976  0.0405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composition score:   0.648403E-01   low is good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Gt(W)     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predicted*     0.569    0.0000  0.0249  0.0000  0.0000  0.3009  0.0362  0.0671  0.0000  0.0002  0.4283  0.1424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observed*               0.0000  0.0205  0.0000  0.0000  0.3219  0.0342  0.0548  0.0000  0.0000  0.4247  0.1438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residual                0.0000 -0.0044  0.0000  0.0000  0.0210 -0.0020 -0.0123  0.0000 -0.0002 -0.0037  0.0014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composition score:   0.462927E-02   low is good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feldspar  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predicted*    27.321    0.0939  0.0592  0.0000  0.0016  0.0000  0.0000  0.0000  0.0000  0.0000  0.6908  0.1546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observed*               0.0916  0.0516  0.0000  0.0014  0.0000  0.0000  0.0000  0.0000  0.0000  0.6945  0.1609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residual               -0.0022 -0.0076  0.0000 -0.0002  0.0000  0.0000  0.0000  0.0000  0.0000  0.0037  0.0063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composition score:   0.132559E-02   low is good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Bio(TCC)  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predicted*    21.631    0.0000  0.0000  0.0239  0.0676  0.1720  0.0008  0.1519  0.1112  0.0004  0.3471  0.1251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observed*               0.0000  0.0000  0.0214  0.0670  0.1845  0.0014  0.1695  0.0000  0.0000  0.4160  0.1403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residual                0.0000  0.0000 -0.0026 -0.0006  0.0124  0.0006  0.0176 -0.1112 -0.0004  0.0688  0.0153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composition score:   0.191809E-01   low is good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St(W)     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predicted*     6.350    0.0000  0.0000  0.0059  0.0000  0.1305  0.0023  0.0453  0.0887  0.0002  0.3325  0.3947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observed*               0.0000  0.0000  0.0073  0.0000  0.1310  0.0038  0.0229  0.0000  0.0000  0.3863  0.4485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residual                0.0000  0.0000  0.0015  0.0000  0.0005  0.0016 -0.0224 -0.0887 -0.0002  0.0538  0.0539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  composition score:   0.285723E-01   low is good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The following phases are in equilibrium with the observed assemblage as determined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by the component saturation constraints: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pt-BR" sz="800" dirty="0">
                <a:latin typeface="Courier New" panose="02070309020205020404" pitchFamily="49" charset="0"/>
              </a:rPr>
              <a:t>                 vol %     Na2O    CaO     TiO2    K2O     FeO     MnO     MgO     H2O     O2      SiO2    Al2O3</a:t>
            </a:r>
          </a:p>
          <a:p>
            <a:r>
              <a:rPr lang="fi-FI" sz="800" dirty="0">
                <a:latin typeface="Courier New" panose="02070309020205020404" pitchFamily="49" charset="0"/>
              </a:rPr>
              <a:t>ky              2.195    0.0000  0.0000  0.0000  0.0000  0.0000  0.0000  0.0000  0.0000  0.0000  0.5000  0.5000</a:t>
            </a:r>
          </a:p>
          <a:p>
            <a:r>
              <a:rPr lang="fr-FR" sz="800" dirty="0">
                <a:latin typeface="Courier New" panose="02070309020205020404" pitchFamily="49" charset="0"/>
              </a:rPr>
              <a:t>q              41.850    0.0000  0.0000  0.0000  0.0000  0.0000  0.0000  0.0000  0.0000  0.0000  1.0000  0.0000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The following predicted phases are not observed: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pt-BR" sz="800" dirty="0">
                <a:latin typeface="Courier New" panose="02070309020205020404" pitchFamily="49" charset="0"/>
              </a:rPr>
              <a:t>                 vol %     Na2O    CaO     TiO2    K2O     FeO     MnO     MgO     H2O     O2      SiO2    Al2O3</a:t>
            </a:r>
          </a:p>
          <a:p>
            <a:r>
              <a:rPr lang="de-DE" sz="800" dirty="0">
                <a:latin typeface="Courier New" panose="02070309020205020404" pitchFamily="49" charset="0"/>
              </a:rPr>
              <a:t>ru              0.072    0.0000  0.0000  1.0000  0.0000  0.0000  0.0000  0.0000  0.0000  0.0000  0.0000  0.0000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            Effective Bulk*        Chemical Potentials (J/mol)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Na2O             23.731                     -776362.    </a:t>
            </a:r>
          </a:p>
          <a:p>
            <a:r>
              <a:rPr lang="en-US" sz="800" dirty="0" err="1">
                <a:latin typeface="Courier New" panose="02070309020205020404" pitchFamily="49" charset="0"/>
              </a:rPr>
              <a:t>CaO</a:t>
            </a:r>
            <a:r>
              <a:rPr lang="en-US" sz="800" dirty="0">
                <a:latin typeface="Courier New" panose="02070309020205020404" pitchFamily="49" charset="0"/>
              </a:rPr>
              <a:t>              15.162                     -754847.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TiO2              7.251                     -930695.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K2O              17.139                     -850239.    </a:t>
            </a:r>
          </a:p>
          <a:p>
            <a:r>
              <a:rPr lang="en-US" sz="800" dirty="0" err="1">
                <a:latin typeface="Courier New" panose="02070309020205020404" pitchFamily="49" charset="0"/>
              </a:rPr>
              <a:t>FeO</a:t>
            </a:r>
            <a:r>
              <a:rPr lang="en-US" sz="800" dirty="0">
                <a:latin typeface="Courier New" panose="02070309020205020404" pitchFamily="49" charset="0"/>
              </a:rPr>
              <a:t>              54.713                     -313526.    </a:t>
            </a:r>
          </a:p>
          <a:p>
            <a:r>
              <a:rPr lang="en-US" sz="800" dirty="0" err="1">
                <a:latin typeface="Courier New" panose="02070309020205020404" pitchFamily="49" charset="0"/>
              </a:rPr>
              <a:t>MnO</a:t>
            </a:r>
            <a:r>
              <a:rPr lang="en-US" sz="800" dirty="0">
                <a:latin typeface="Courier New" panose="02070309020205020404" pitchFamily="49" charset="0"/>
              </a:rPr>
              <a:t>               0.659                     -468553.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MgO              41.529                     -638579.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H2O              34.152                     -291628.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O2                0.111                     -490491.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SiO2            727.752                     -886565.    </a:t>
            </a:r>
          </a:p>
          <a:p>
            <a:r>
              <a:rPr lang="en-US" sz="800" dirty="0">
                <a:latin typeface="Courier New" panose="02070309020205020404" pitchFamily="49" charset="0"/>
              </a:rPr>
              <a:t>Al2O3           112.063                    -0.163578E+07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*normalized molar units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Inversion coordinates for uncertainty analysis: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   8314.01       922.832      0.811199E-02  0.923495    </a:t>
            </a:r>
          </a:p>
          <a:p>
            <a:endParaRPr lang="en-US" sz="800" dirty="0">
              <a:latin typeface="Courier New" panose="02070309020205020404" pitchFamily="49" charset="0"/>
            </a:endParaRPr>
          </a:p>
          <a:p>
            <a:r>
              <a:rPr lang="en-US" sz="800" dirty="0">
                <a:latin typeface="Courier New" panose="02070309020205020404" pitchFamily="49" charset="0"/>
              </a:rPr>
              <a:t>--------------------------------------------------------------------------------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310617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598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Experimental Studies of the Permeability (</a:t>
            </a:r>
            <a:r>
              <a:rPr lang="en-US" sz="2400" b="1" dirty="0">
                <a:solidFill>
                  <a:srgbClr val="FF0000"/>
                </a:solidFill>
              </a:rPr>
              <a:t>k</a:t>
            </a:r>
            <a:r>
              <a:rPr lang="en-US" sz="2400" dirty="0"/>
              <a:t>) and Viscosity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of Crystal Mushes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DEE64-7703-442E-8105-BCD72018C4A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620432" y="1632290"/>
            <a:ext cx="10515600" cy="3250101"/>
          </a:xfrm>
        </p:spPr>
        <p:txBody>
          <a:bodyPr>
            <a:normAutofit/>
          </a:bodyPr>
          <a:lstStyle/>
          <a:p>
            <a:pPr algn="ctr"/>
            <a:r>
              <a:rPr lang="en-US" sz="2000" dirty="0"/>
              <a:t>Max Schmidt (ETH)</a:t>
            </a:r>
          </a:p>
          <a:p>
            <a:pPr algn="ctr"/>
            <a:r>
              <a:rPr lang="en-US" sz="2000" dirty="0"/>
              <a:t>Melanie </a:t>
            </a:r>
            <a:r>
              <a:rPr lang="en-US" sz="2000" dirty="0" err="1"/>
              <a:t>Forien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Guilio</a:t>
            </a:r>
            <a:r>
              <a:rPr lang="en-US" sz="2000" dirty="0"/>
              <a:t> Solferino (ETH)</a:t>
            </a:r>
          </a:p>
          <a:p>
            <a:pPr algn="ctr"/>
            <a:r>
              <a:rPr lang="en-US" sz="2000" dirty="0"/>
              <a:t>Nick </a:t>
            </a:r>
            <a:r>
              <a:rPr lang="en-US" sz="2000" dirty="0" err="1"/>
              <a:t>Bagdassarov</a:t>
            </a:r>
            <a:r>
              <a:rPr lang="en-US" sz="2000" dirty="0"/>
              <a:t> (Frankfurt)</a:t>
            </a:r>
          </a:p>
          <a:p>
            <a:pPr algn="ctr"/>
            <a:r>
              <a:rPr lang="en-US" sz="2000" dirty="0" err="1"/>
              <a:t>Sharzad</a:t>
            </a:r>
            <a:r>
              <a:rPr lang="en-US" sz="2000" dirty="0"/>
              <a:t> </a:t>
            </a:r>
            <a:r>
              <a:rPr lang="en-US" sz="2000" dirty="0" err="1"/>
              <a:t>Manoocheri</a:t>
            </a:r>
            <a:r>
              <a:rPr lang="en-US" sz="2000" dirty="0"/>
              <a:t> (ETH) </a:t>
            </a:r>
          </a:p>
          <a:p>
            <a:pPr algn="ctr"/>
            <a:r>
              <a:rPr lang="en-US" sz="2000" dirty="0" err="1"/>
              <a:t>Guiliano</a:t>
            </a:r>
            <a:r>
              <a:rPr lang="en-US" sz="2000" dirty="0"/>
              <a:t> </a:t>
            </a:r>
            <a:r>
              <a:rPr lang="en-US" sz="2000" dirty="0" err="1"/>
              <a:t>Kraettli</a:t>
            </a:r>
            <a:r>
              <a:rPr lang="en-US" sz="2000" dirty="0"/>
              <a:t> (ETH) </a:t>
            </a:r>
          </a:p>
        </p:txBody>
      </p:sp>
    </p:spTree>
    <p:extLst>
      <p:ext uri="{BB962C8B-B14F-4D97-AF65-F5344CB8AC3E}">
        <p14:creationId xmlns:p14="http://schemas.microsoft.com/office/powerpoint/2010/main" val="1191432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5" y="39190"/>
            <a:ext cx="12088536" cy="80067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Should you care about crystal mushes?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858310" y="1374529"/>
            <a:ext cx="5668325" cy="342968"/>
          </a:xfrm>
        </p:spPr>
        <p:txBody>
          <a:bodyPr>
            <a:noAutofit/>
          </a:bodyPr>
          <a:lstStyle/>
          <a:p>
            <a:r>
              <a:rPr lang="en-US" sz="2000" dirty="0"/>
              <a:t>You should care about fluid expulsion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266050"/>
            <a:ext cx="1709931" cy="271272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E0DF99-B08F-4EB5-822E-F344932E9651}"/>
              </a:ext>
            </a:extLst>
          </p:cNvPr>
          <p:cNvGrpSpPr/>
          <p:nvPr/>
        </p:nvGrpSpPr>
        <p:grpSpPr>
          <a:xfrm>
            <a:off x="2840434" y="2256218"/>
            <a:ext cx="8996432" cy="4106201"/>
            <a:chOff x="2840434" y="2266050"/>
            <a:chExt cx="8996432" cy="410620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434" y="2266050"/>
              <a:ext cx="1859284" cy="2727966"/>
            </a:xfrm>
            <a:prstGeom prst="rect">
              <a:avLst/>
            </a:prstGeom>
          </p:spPr>
        </p:pic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5859501" y="2702933"/>
            <a:ext cx="2425700" cy="1854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Equation" r:id="rId6" imgW="2425680" imgH="1854000" progId="Equation.DSMT4">
                    <p:embed/>
                  </p:oleObj>
                </mc:Choice>
                <mc:Fallback>
                  <p:oleObj name="Equation" r:id="rId6" imgW="2425680" imgH="1854000" progId="Equation.DSMT4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5859501" y="2702933"/>
                          <a:ext cx="2425700" cy="1854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Text Placeholder 3">
              <a:extLst>
                <a:ext uri="{FF2B5EF4-FFF2-40B4-BE49-F238E27FC236}">
                  <a16:creationId xmlns:a16="http://schemas.microsoft.com/office/drawing/2014/main" id="{742C8D03-0BDC-413E-82A7-B2C72DB39E4A}"/>
                </a:ext>
              </a:extLst>
            </p:cNvPr>
            <p:cNvSpPr txBox="1">
              <a:spLocks/>
            </p:cNvSpPr>
            <p:nvPr/>
          </p:nvSpPr>
          <p:spPr>
            <a:xfrm>
              <a:off x="9059091" y="3180448"/>
              <a:ext cx="2777775" cy="114978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000" dirty="0">
                  <a:solidFill>
                    <a:srgbClr val="FF0000"/>
                  </a:solidFill>
                </a:rPr>
                <a:t>k</a:t>
              </a:r>
              <a:r>
                <a:rPr lang="en-US" sz="2000" dirty="0"/>
                <a:t> – matrix permeability</a:t>
              </a:r>
            </a:p>
            <a:p>
              <a:r>
                <a:rPr lang="en-US" sz="2000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r>
                <a:rPr lang="en-US" sz="2000" dirty="0"/>
                <a:t> – matrix bulk viscosity</a:t>
              </a: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0ADFDE34-5711-46D1-A09D-8E135D5DD60F}"/>
                </a:ext>
              </a:extLst>
            </p:cNvPr>
            <p:cNvSpPr txBox="1">
              <a:spLocks/>
            </p:cNvSpPr>
            <p:nvPr/>
          </p:nvSpPr>
          <p:spPr>
            <a:xfrm>
              <a:off x="9402384" y="5958256"/>
              <a:ext cx="2107286" cy="41399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/>
                <a:t>McKenzie 1984, </a:t>
              </a:r>
              <a:r>
                <a:rPr lang="en-US" sz="1800" dirty="0" err="1"/>
                <a:t>etc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72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2" y="203101"/>
            <a:ext cx="12088536" cy="800676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 smtClean="0"/>
              <a:t>Post-Modern </a:t>
            </a:r>
            <a:r>
              <a:rPr lang="en-US" sz="2400" dirty="0" err="1" smtClean="0"/>
              <a:t>Thermobarometry</a:t>
            </a:r>
            <a:r>
              <a:rPr lang="en-US" sz="2400" dirty="0" smtClean="0"/>
              <a:t> as of 09:00 April 10, </a:t>
            </a:r>
            <a:r>
              <a:rPr lang="en-US" sz="2400" dirty="0" smtClean="0"/>
              <a:t>2025</a:t>
            </a:r>
            <a:r>
              <a:rPr lang="en-US" sz="2400" dirty="0" smtClean="0">
                <a:solidFill>
                  <a:srgbClr val="FF0000"/>
                </a:solidFill>
              </a:rPr>
              <a:t>*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71451" y="2046514"/>
            <a:ext cx="9457509" cy="52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956015" y="1315488"/>
            <a:ext cx="2239768" cy="7745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 smtClean="0">
                <a:latin typeface="+mj-lt"/>
              </a:rPr>
              <a:t>AvPT</a:t>
            </a:r>
            <a:r>
              <a:rPr lang="en-US" sz="2000" dirty="0" smtClean="0">
                <a:latin typeface="+mj-lt"/>
              </a:rPr>
              <a:t>+</a:t>
            </a:r>
          </a:p>
          <a:p>
            <a:pPr algn="ctr"/>
            <a:r>
              <a:rPr lang="en-US" sz="2000" dirty="0" smtClean="0">
                <a:latin typeface="+mj-lt"/>
              </a:rPr>
              <a:t>Eleanor &amp; Roger</a:t>
            </a:r>
            <a:endParaRPr lang="en-US" sz="2000" dirty="0">
              <a:latin typeface="+mj-lt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4876705" y="1298068"/>
            <a:ext cx="2239768" cy="7745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err="1" smtClean="0">
                <a:latin typeface="+mj-lt"/>
              </a:rPr>
              <a:t>MC_fit</a:t>
            </a:r>
            <a:endParaRPr lang="en-US" sz="2000" dirty="0" smtClean="0">
              <a:latin typeface="+mj-lt"/>
            </a:endParaRPr>
          </a:p>
          <a:p>
            <a:pPr algn="ctr"/>
            <a:r>
              <a:rPr lang="en-US" sz="2000" dirty="0" smtClean="0">
                <a:latin typeface="+mj-lt"/>
              </a:rPr>
              <a:t>Dean &amp; me</a:t>
            </a:r>
            <a:endParaRPr lang="en-US" sz="2000" dirty="0">
              <a:latin typeface="+mj-lt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650298" y="1271942"/>
            <a:ext cx="2239768" cy="77457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TBA</a:t>
            </a:r>
          </a:p>
          <a:p>
            <a:pPr algn="ctr"/>
            <a:r>
              <a:rPr lang="en-US" sz="2000" dirty="0" err="1" smtClean="0">
                <a:latin typeface="+mj-lt"/>
              </a:rPr>
              <a:t>Tobermory</a:t>
            </a:r>
            <a:r>
              <a:rPr lang="en-US" sz="2000" dirty="0" smtClean="0">
                <a:latin typeface="+mj-lt"/>
              </a:rPr>
              <a:t> et al</a:t>
            </a:r>
            <a:endParaRPr lang="en-US" sz="2000" dirty="0">
              <a:latin typeface="+mj-lt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956015" y="2248472"/>
            <a:ext cx="223976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local equilibrium</a:t>
            </a:r>
            <a:endParaRPr lang="en-US" sz="2000" dirty="0">
              <a:latin typeface="+mj-lt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4453251" y="2248472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local or bulk equilibrium</a:t>
            </a:r>
            <a:endParaRPr lang="en-US" sz="2000" dirty="0">
              <a:latin typeface="+mj-lt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226844" y="2248472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bulk equilibrium</a:t>
            </a:r>
            <a:endParaRPr lang="en-US" sz="2000" dirty="0">
              <a:latin typeface="+mj-lt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956015" y="2809253"/>
            <a:ext cx="223976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best fit</a:t>
            </a:r>
            <a:endParaRPr lang="en-US" sz="2000" dirty="0">
              <a:latin typeface="+mj-lt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4453251" y="2809253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best fit or pseudo-Bayesian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226844" y="2803020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Bayesian</a:t>
            </a:r>
            <a:endParaRPr lang="en-US" sz="2000" dirty="0">
              <a:latin typeface="+mj-lt"/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8226844" y="3357568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global minimization</a:t>
            </a:r>
            <a:endParaRPr lang="en-US" sz="2000" dirty="0">
              <a:latin typeface="+mj-lt"/>
            </a:endParaRP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4453251" y="3394330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global minimization</a:t>
            </a:r>
            <a:endParaRPr lang="en-US" sz="2000" dirty="0">
              <a:latin typeface="+mj-lt"/>
            </a:endParaRP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6CD9C57-4842-95B7-E53E-2153F99BC303}"/>
              </a:ext>
            </a:extLst>
          </p:cNvPr>
          <p:cNvSpPr txBox="1">
            <a:spLocks/>
          </p:cNvSpPr>
          <p:nvPr/>
        </p:nvSpPr>
        <p:spPr>
          <a:xfrm>
            <a:off x="532561" y="3394330"/>
            <a:ext cx="308667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>
                <a:latin typeface="+mj-lt"/>
              </a:rPr>
              <a:t>local minimizer</a:t>
            </a:r>
            <a:endParaRPr lang="en-US" sz="2000" dirty="0">
              <a:latin typeface="+mj-lt"/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DA59B8C6-C26D-A674-C83D-8BF74E1B4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1058" y="4306689"/>
            <a:ext cx="11729884" cy="2139047"/>
          </a:xfr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Much to my </a:t>
            </a:r>
            <a:r>
              <a:rPr lang="en-US" dirty="0" err="1" smtClean="0">
                <a:solidFill>
                  <a:srgbClr val="FF0000"/>
                </a:solidFill>
              </a:rPr>
              <a:t>embarassement</a:t>
            </a:r>
            <a:r>
              <a:rPr lang="en-US" dirty="0" smtClean="0">
                <a:solidFill>
                  <a:srgbClr val="FF0000"/>
                </a:solidFill>
              </a:rPr>
              <a:t>, when I prepared this slide I forgot to include Bingo-Antidote by </a:t>
            </a:r>
            <a:r>
              <a:rPr lang="en-US" dirty="0" err="1" smtClean="0">
                <a:solidFill>
                  <a:srgbClr val="FF0000"/>
                </a:solidFill>
              </a:rPr>
              <a:t>Duesterhoeft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err="1" smtClean="0">
                <a:solidFill>
                  <a:srgbClr val="FF0000"/>
                </a:solidFill>
              </a:rPr>
              <a:t>Lanari</a:t>
            </a:r>
            <a:r>
              <a:rPr lang="en-US" dirty="0" smtClean="0">
                <a:solidFill>
                  <a:srgbClr val="FF0000"/>
                </a:solidFill>
              </a:rPr>
              <a:t> (2020). Bingo-Antidote pioneered the use of global Gibbs energy minimization for </a:t>
            </a:r>
            <a:r>
              <a:rPr lang="en-US" dirty="0" err="1" smtClean="0">
                <a:solidFill>
                  <a:srgbClr val="FF0000"/>
                </a:solidFill>
              </a:rPr>
              <a:t>thermobarometric</a:t>
            </a:r>
            <a:r>
              <a:rPr lang="en-US" dirty="0" smtClean="0">
                <a:solidFill>
                  <a:srgbClr val="FF0000"/>
                </a:solidFill>
              </a:rPr>
              <a:t> inversion. The characteristics of Bingo-Antidote are: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bulk equilibrium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best fit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global minimization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5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63"/>
          <a:stretch/>
        </p:blipFill>
        <p:spPr>
          <a:xfrm>
            <a:off x="-1392282" y="303460"/>
            <a:ext cx="6479947" cy="56716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279" y="230244"/>
            <a:ext cx="9671153" cy="841853"/>
          </a:xfrm>
        </p:spPr>
        <p:txBody>
          <a:bodyPr>
            <a:normAutofit/>
          </a:bodyPr>
          <a:lstStyle/>
          <a:p>
            <a:r>
              <a:rPr lang="en-US" sz="2400" dirty="0"/>
              <a:t>A numerical illustration: fluid flow above a metamorphic dehydration reaction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62040" y="1188627"/>
            <a:ext cx="2107286" cy="4042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high viscosity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98"/>
          <a:stretch/>
        </p:blipFill>
        <p:spPr>
          <a:xfrm>
            <a:off x="6296594" y="1717054"/>
            <a:ext cx="3414705" cy="4258065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6866776" y="1188627"/>
            <a:ext cx="2107286" cy="4042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low viscosity</a:t>
            </a:r>
          </a:p>
        </p:txBody>
      </p:sp>
      <p:sp>
        <p:nvSpPr>
          <p:cNvPr id="13" name="Subtitle 2"/>
          <p:cNvSpPr txBox="1">
            <a:spLocks/>
          </p:cNvSpPr>
          <p:nvPr/>
        </p:nvSpPr>
        <p:spPr>
          <a:xfrm>
            <a:off x="9708124" y="6453782"/>
            <a:ext cx="2483876" cy="404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Connolly, Elements, 2011</a:t>
            </a:r>
          </a:p>
        </p:txBody>
      </p:sp>
    </p:spTree>
    <p:extLst>
      <p:ext uri="{BB962C8B-B14F-4D97-AF65-F5344CB8AC3E}">
        <p14:creationId xmlns:p14="http://schemas.microsoft.com/office/powerpoint/2010/main" val="2786313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371" y="1257179"/>
            <a:ext cx="7407048" cy="618391"/>
          </a:xfrm>
        </p:spPr>
        <p:txBody>
          <a:bodyPr>
            <a:normAutofit/>
          </a:bodyPr>
          <a:lstStyle/>
          <a:p>
            <a:r>
              <a:rPr lang="en-US" sz="2000" dirty="0"/>
              <a:t>The two </a:t>
            </a:r>
            <a:r>
              <a:rPr lang="en-US" sz="2000" dirty="0" err="1"/>
              <a:t>imiting</a:t>
            </a:r>
            <a:r>
              <a:rPr lang="en-US" sz="2000" dirty="0"/>
              <a:t> compaction scenarios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13371" y="1875572"/>
            <a:ext cx="7407048" cy="618392"/>
          </a:xfrm>
        </p:spPr>
        <p:txBody>
          <a:bodyPr>
            <a:normAutofit/>
          </a:bodyPr>
          <a:lstStyle/>
          <a:p>
            <a:r>
              <a:rPr lang="en-US" sz="2000" dirty="0"/>
              <a:t>Corresponding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513371" y="2493964"/>
            <a:ext cx="6512383" cy="463755"/>
          </a:xfrm>
        </p:spPr>
        <p:txBody>
          <a:bodyPr>
            <a:normAutofit/>
          </a:bodyPr>
          <a:lstStyle/>
          <a:p>
            <a:r>
              <a:rPr lang="en-US" sz="2000" dirty="0"/>
              <a:t>Implications</a:t>
            </a:r>
          </a:p>
        </p:txBody>
      </p:sp>
      <p:pic>
        <p:nvPicPr>
          <p:cNvPr id="6146" name="Picture 2" descr="Enlarged view: Loaded piston cylind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087" y="3941824"/>
            <a:ext cx="3432810" cy="227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nlarged view: centrifug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712" y="587790"/>
            <a:ext cx="2575560" cy="25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612043" y="4781485"/>
            <a:ext cx="666301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centrifuge – 1.4 m diameter table, 1 ton, outer edge rotating at 800 km/h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483EA14-0C2C-49BB-A5D8-1B980919268A}"/>
              </a:ext>
            </a:extLst>
          </p:cNvPr>
          <p:cNvSpPr txBox="1">
            <a:spLocks/>
          </p:cNvSpPr>
          <p:nvPr/>
        </p:nvSpPr>
        <p:spPr>
          <a:xfrm>
            <a:off x="7275061" y="6500288"/>
            <a:ext cx="501661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Schmidt, Connolly, Guenther, &amp; Bogaerts; Science, 2006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12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723" y="389729"/>
            <a:ext cx="4663243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Limiting (Self-)Compaction Regimes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4" name="CorelDRAW" r:id="rId4" imgW="1848163" imgH="2322257" progId="CorelDraw.Graphic.18">
                  <p:embed/>
                </p:oleObj>
              </mc:Choice>
              <mc:Fallback>
                <p:oleObj name="CorelDRAW" r:id="rId4" imgW="1848163" imgH="2322257" progId="CorelDraw.Graphic.1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2021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64" name="Rectangle 63"/>
          <p:cNvSpPr/>
          <p:nvPr/>
        </p:nvSpPr>
        <p:spPr>
          <a:xfrm>
            <a:off x="509035" y="832169"/>
            <a:ext cx="299562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What causes compaction? </a:t>
            </a:r>
          </a:p>
          <a:p>
            <a:pPr>
              <a:lnSpc>
                <a:spcPct val="150000"/>
              </a:lnSpc>
            </a:pPr>
            <a:r>
              <a:rPr lang="en-US" sz="2000" dirty="0" err="1"/>
              <a:t>p</a:t>
            </a:r>
            <a:r>
              <a:rPr lang="en-US" sz="2000" baseline="-25000" dirty="0" err="1"/>
              <a:t>e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/>
              <a:t>=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total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Symbol" panose="05050102010706020507" pitchFamily="18" charset="2"/>
              </a:rPr>
              <a:t>-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en-US" sz="2000" dirty="0" err="1">
                <a:solidFill>
                  <a:srgbClr val="00B0F0"/>
                </a:solidFill>
              </a:rPr>
              <a:t>p</a:t>
            </a:r>
            <a:r>
              <a:rPr lang="en-US" sz="2000" baseline="-25000" dirty="0" err="1">
                <a:solidFill>
                  <a:srgbClr val="00B0F0"/>
                </a:solidFill>
              </a:rPr>
              <a:t>fluid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endParaRPr lang="en-US" sz="2000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808145" y="3415388"/>
            <a:ext cx="9294188" cy="3471336"/>
            <a:chOff x="2808145" y="3415388"/>
            <a:chExt cx="9294188" cy="3471336"/>
          </a:xfrm>
        </p:grpSpPr>
        <p:sp>
          <p:nvSpPr>
            <p:cNvPr id="39" name="Rectangle 38"/>
            <p:cNvSpPr/>
            <p:nvPr/>
          </p:nvSpPr>
          <p:spPr>
            <a:xfrm>
              <a:off x="6272273" y="4507641"/>
              <a:ext cx="3099057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hydraullically</a:t>
              </a:r>
              <a:r>
                <a:rPr lang="en-US" b="1" dirty="0"/>
                <a:t>-limited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 err="1"/>
                <a:t>p</a:t>
              </a:r>
              <a:r>
                <a:rPr lang="en-US" baseline="-25000" dirty="0" err="1"/>
                <a:t>e</a:t>
              </a:r>
              <a:r>
                <a:rPr lang="en-US" dirty="0"/>
                <a:t>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</a:rPr>
                <a:t>k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9606595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5" name="CorelDRAW" r:id="rId6" imgW="1497581" imgH="2155643" progId="CorelDraw.Graphic.18">
                    <p:embed/>
                  </p:oleObj>
                </mc:Choice>
                <mc:Fallback>
                  <p:oleObj name="CorelDRAW" r:id="rId6" imgW="1497581" imgH="2155643" progId="CorelDraw.Graphic.18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9606595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Rectangle 23"/>
            <p:cNvSpPr/>
            <p:nvPr/>
          </p:nvSpPr>
          <p:spPr>
            <a:xfrm>
              <a:off x="9543781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1025926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829254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788265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958173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963766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graphicFrame>
          <p:nvGraphicFramePr>
            <p:cNvPr id="56" name="Object 55"/>
            <p:cNvGraphicFramePr>
              <a:graphicFrameLocks noChangeAspect="1"/>
            </p:cNvGraphicFramePr>
            <p:nvPr/>
          </p:nvGraphicFramePr>
          <p:xfrm>
            <a:off x="8837717" y="5235949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6" name="CorelDRAW" r:id="rId8" imgW="486615" imgH="154452" progId="CorelDraw.Graphic.18">
                    <p:embed/>
                  </p:oleObj>
                </mc:Choice>
                <mc:Fallback>
                  <p:oleObj name="CorelDRAW" r:id="rId8" imgW="486615" imgH="154452" progId="CorelDraw.Graphic.18">
                    <p:embed/>
                    <p:pic>
                      <p:nvPicPr>
                        <p:cNvPr id="56" name="Object 55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5235949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140464" y="4277093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7" name="CorelDRAW" r:id="rId10" imgW="1506102" imgH="2155643" progId="CorelDraw.Graphic.18">
                    <p:embed/>
                  </p:oleObj>
                </mc:Choice>
                <mc:Fallback>
                  <p:oleObj name="CorelDRAW" r:id="rId10" imgW="1506102" imgH="2155643" progId="CorelDraw.Graphic.18">
                    <p:embed/>
                    <p:pic>
                      <p:nvPicPr>
                        <p:cNvPr id="15" name="Object 14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140464" y="4277093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34"/>
            <p:cNvSpPr/>
            <p:nvPr/>
          </p:nvSpPr>
          <p:spPr>
            <a:xfrm>
              <a:off x="5550511" y="4138005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379839" y="4018256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8844" y="6101894"/>
              <a:ext cx="1952744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 err="1">
                  <a:solidFill>
                    <a:srgbClr val="0070C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70C0"/>
                  </a:solidFill>
                </a:rPr>
                <a:t>total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=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solid</a:t>
              </a:r>
              <a:endParaRPr lang="en-US" b="1" baseline="-25000" dirty="0">
                <a:solidFill>
                  <a:srgbClr val="FF0000"/>
                </a:solidFill>
              </a:endParaRPr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826334" y="4927112"/>
              <a:ext cx="1122697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/>
                <a:t>p</a:t>
              </a:r>
              <a:r>
                <a:rPr lang="en-US" b="1" baseline="-25000" dirty="0" err="1"/>
                <a:t>e</a:t>
              </a:r>
              <a:r>
                <a:rPr lang="en-US" b="1" dirty="0"/>
                <a:t> </a:t>
              </a:r>
              <a:r>
                <a:rPr lang="en-US" dirty="0">
                  <a:latin typeface="SymbolPi" panose="02000500070000020004" pitchFamily="2" charset="0"/>
                </a:rPr>
                <a:t>»</a:t>
              </a:r>
              <a:r>
                <a:rPr lang="en-US" b="1" dirty="0">
                  <a:solidFill>
                    <a:srgbClr val="00B0F0"/>
                  </a:solidFill>
                </a:rPr>
                <a:t> </a:t>
              </a:r>
              <a:r>
                <a:rPr lang="en-US" b="1" dirty="0"/>
                <a:t>0</a:t>
              </a:r>
              <a:endParaRPr lang="en-US" b="1" baseline="-25000" dirty="0"/>
            </a:p>
            <a:p>
              <a:pPr algn="ctr">
                <a:lnSpc>
                  <a:spcPct val="150000"/>
                </a:lnSpc>
              </a:pP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068656" y="630626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graphicFrame>
          <p:nvGraphicFramePr>
            <p:cNvPr id="58" name="Object 57"/>
            <p:cNvGraphicFramePr>
              <a:graphicFrameLocks noChangeAspect="1"/>
            </p:cNvGraphicFramePr>
            <p:nvPr/>
          </p:nvGraphicFramePr>
          <p:xfrm>
            <a:off x="6194264" y="5201018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8" name="CorelDRAW" r:id="rId12" imgW="486615" imgH="154452" progId="CorelDraw.Graphic.18">
                    <p:embed/>
                  </p:oleObj>
                </mc:Choice>
                <mc:Fallback>
                  <p:oleObj name="CorelDRAW" r:id="rId12" imgW="486615" imgH="154452" progId="CorelDraw.Graphic.18">
                    <p:embed/>
                    <p:pic>
                      <p:nvPicPr>
                        <p:cNvPr id="58" name="Object 5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94264" y="5201018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Rectangle 11"/>
            <p:cNvSpPr/>
            <p:nvPr/>
          </p:nvSpPr>
          <p:spPr>
            <a:xfrm>
              <a:off x="2896785" y="479455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&gt;&gt;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/>
          </p:nvGraphicFramePr>
          <p:xfrm>
            <a:off x="2808145" y="3415388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9" name="CorelDRAW" r:id="rId13" imgW="1088873" imgH="936139" progId="CorelDraw.Graphic.18">
                    <p:embed/>
                  </p:oleObj>
                </mc:Choice>
                <mc:Fallback>
                  <p:oleObj name="CorelDRAW" r:id="rId13" imgW="1088873" imgH="936139" progId="CorelDraw.Graphic.18">
                    <p:embed/>
                    <p:pic>
                      <p:nvPicPr>
                        <p:cNvPr id="38" name="Object 37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2808145" y="3415388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2" name="Group 71"/>
          <p:cNvGrpSpPr/>
          <p:nvPr/>
        </p:nvGrpSpPr>
        <p:grpSpPr>
          <a:xfrm>
            <a:off x="2809096" y="924134"/>
            <a:ext cx="8709373" cy="2778506"/>
            <a:chOff x="2809096" y="924134"/>
            <a:chExt cx="8709373" cy="2778506"/>
          </a:xfrm>
        </p:grpSpPr>
        <p:grpSp>
          <p:nvGrpSpPr>
            <p:cNvPr id="50" name="Group 49"/>
            <p:cNvGrpSpPr/>
            <p:nvPr/>
          </p:nvGrpSpPr>
          <p:grpSpPr>
            <a:xfrm>
              <a:off x="10787130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9540799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028912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832240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854420" y="1699619"/>
              <a:ext cx="3827872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/>
                <a:t>rheologically-limited</a:t>
              </a:r>
              <a:r>
                <a:rPr lang="en-US" dirty="0"/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fluid flux negligible </a:t>
              </a:r>
            </a:p>
            <a:p>
              <a:pPr algn="ctr">
                <a:lnSpc>
                  <a:spcPct val="150000"/>
                </a:lnSpc>
              </a:pPr>
              <a:r>
                <a:rPr lang="en-US" dirty="0"/>
                <a:t>observation constrains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z</a:t>
              </a:r>
              <a:endParaRPr lang="en-US" b="1" baseline="-25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  <a:p>
              <a:r>
                <a:rPr lang="en-US" baseline="-25000" dirty="0"/>
                <a:t> </a:t>
              </a:r>
              <a:endParaRPr lang="en-US" dirty="0"/>
            </a:p>
          </p:txBody>
        </p:sp>
        <p:graphicFrame>
          <p:nvGraphicFramePr>
            <p:cNvPr id="47" name="Object 46"/>
            <p:cNvGraphicFramePr>
              <a:graphicFrameLocks noChangeAspect="1"/>
            </p:cNvGraphicFramePr>
            <p:nvPr/>
          </p:nvGraphicFramePr>
          <p:xfrm>
            <a:off x="8837717" y="2282766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0" name="CorelDRAW" r:id="rId15" imgW="486615" imgH="154452" progId="CorelDraw.Graphic.18">
                    <p:embed/>
                  </p:oleObj>
                </mc:Choice>
                <mc:Fallback>
                  <p:oleObj name="CorelDRAW" r:id="rId15" imgW="486615" imgH="154452" progId="CorelDraw.Graphic.18">
                    <p:embed/>
                    <p:pic>
                      <p:nvPicPr>
                        <p:cNvPr id="47" name="Object 46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837717" y="2282766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4140463" y="1283544"/>
            <a:ext cx="1506537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1" name="CorelDRAW" r:id="rId16" imgW="1506102" imgH="2155643" progId="CorelDraw.Graphic.18">
                    <p:embed/>
                  </p:oleObj>
                </mc:Choice>
                <mc:Fallback>
                  <p:oleObj name="CorelDRAW" r:id="rId16" imgW="1506102" imgH="2155643" progId="CorelDraw.Graphic.18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4140463" y="1283544"/>
                          <a:ext cx="1506537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Rectangle 20"/>
            <p:cNvSpPr/>
            <p:nvPr/>
          </p:nvSpPr>
          <p:spPr>
            <a:xfrm>
              <a:off x="4075140" y="3333308"/>
              <a:ext cx="61323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553497" y="1146762"/>
              <a:ext cx="3113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p</a:t>
              </a:r>
              <a:endParaRPr lang="en-US" baseline="-25000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382825" y="1027013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pressure</a:t>
              </a:r>
              <a:endParaRPr lang="en-US" baseline="-25000" dirty="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531026" y="3109103"/>
              <a:ext cx="65705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00B0F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00B0F0"/>
                  </a:solidFill>
                </a:rPr>
                <a:t>fluid</a:t>
              </a:r>
              <a:endParaRPr lang="en-US" b="1" baseline="-25000" dirty="0">
                <a:solidFill>
                  <a:srgbClr val="00B0F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86315" y="3091086"/>
              <a:ext cx="788749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 err="1">
                  <a:solidFill>
                    <a:srgbClr val="FF0000"/>
                  </a:solidFill>
                </a:rPr>
                <a:t>p</a:t>
              </a:r>
              <a:r>
                <a:rPr lang="en-US" b="1" baseline="-25000" dirty="0" err="1">
                  <a:solidFill>
                    <a:srgbClr val="FF0000"/>
                  </a:solidFill>
                </a:rPr>
                <a:t>total</a:t>
              </a:r>
              <a:endParaRPr lang="en-US" b="1" baseline="-250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57" name="Object 56"/>
            <p:cNvGraphicFramePr>
              <a:graphicFrameLocks noChangeAspect="1"/>
            </p:cNvGraphicFramePr>
            <p:nvPr/>
          </p:nvGraphicFramePr>
          <p:xfrm>
            <a:off x="4921133" y="1626727"/>
            <a:ext cx="1003300" cy="558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2" name="Equation" r:id="rId18" imgW="1002960" imgH="558720" progId="Equation.DSMT4">
                    <p:embed/>
                  </p:oleObj>
                </mc:Choice>
                <mc:Fallback>
                  <p:oleObj name="Equation" r:id="rId18" imgW="1002960" imgH="558720" progId="Equation.DSMT4">
                    <p:embed/>
                    <p:pic>
                      <p:nvPicPr>
                        <p:cNvPr id="57" name="Object 56"/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21133" y="1626727"/>
                          <a:ext cx="1003300" cy="558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6154296" y="2315947"/>
            <a:ext cx="487363" cy="1539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3" name="CorelDRAW" r:id="rId20" imgW="486615" imgH="154452" progId="CorelDraw.Graphic.18">
                    <p:embed/>
                  </p:oleObj>
                </mc:Choice>
                <mc:Fallback>
                  <p:oleObj name="CorelDRAW" r:id="rId20" imgW="486615" imgH="154452" progId="CorelDraw.Graphic.18">
                    <p:embed/>
                    <p:pic>
                      <p:nvPicPr>
                        <p:cNvPr id="8" name="Object 7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54296" y="2315947"/>
                          <a:ext cx="487363" cy="1539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2888486" y="1740020"/>
              <a:ext cx="915635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b="1" dirty="0">
                  <a:solidFill>
                    <a:srgbClr val="FF0000"/>
                  </a:solidFill>
                </a:rPr>
                <a:t>h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  <a:r>
                <a:rPr lang="en-US" b="1" dirty="0">
                  <a:solidFill>
                    <a:srgbClr val="FF0000"/>
                  </a:solidFill>
                </a:rPr>
                <a:t> &lt;&lt; </a:t>
              </a:r>
              <a:r>
                <a:rPr lang="en-US" b="1" dirty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r>
                <a:rPr lang="en-US" b="1" baseline="-25000" dirty="0">
                  <a:solidFill>
                    <a:srgbClr val="FF0000"/>
                  </a:solidFill>
                </a:rPr>
                <a:t>0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/>
          </p:nvGraphicFramePr>
          <p:xfrm>
            <a:off x="2809096" y="2522586"/>
            <a:ext cx="1089025" cy="936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4" name="CorelDRAW" r:id="rId21" imgW="1088873" imgH="936139" progId="CorelDraw.Graphic.18">
                    <p:embed/>
                  </p:oleObj>
                </mc:Choice>
                <mc:Fallback>
                  <p:oleObj name="CorelDRAW" r:id="rId21" imgW="1088873" imgH="936139" progId="CorelDraw.Graphic.18">
                    <p:embed/>
                    <p:pic>
                      <p:nvPicPr>
                        <p:cNvPr id="23" name="Object 22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2809096" y="2522586"/>
                          <a:ext cx="1089025" cy="9366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68"/>
            <p:cNvGraphicFramePr>
              <a:graphicFrameLocks noChangeAspect="1"/>
            </p:cNvGraphicFramePr>
            <p:nvPr/>
          </p:nvGraphicFramePr>
          <p:xfrm>
            <a:off x="9606663" y="1276231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25" name="CorelDRAW" r:id="rId23" imgW="1497581" imgH="2155643" progId="CorelDraw.Graphic.18">
                    <p:embed/>
                  </p:oleObj>
                </mc:Choice>
                <mc:Fallback>
                  <p:oleObj name="CorelDRAW" r:id="rId23" imgW="1497581" imgH="2155643" progId="CorelDraw.Graphic.18">
                    <p:embed/>
                    <p:pic>
                      <p:nvPicPr>
                        <p:cNvPr id="69" name="Object 68"/>
                        <p:cNvPicPr/>
                        <p:nvPr/>
                      </p:nvPicPr>
                      <p:blipFill>
                        <a:blip r:embed="rId24"/>
                        <a:stretch>
                          <a:fillRect/>
                        </a:stretch>
                      </p:blipFill>
                      <p:spPr>
                        <a:xfrm>
                          <a:off x="9606663" y="1276231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10951149" y="1505394"/>
              <a:ext cx="155507" cy="121333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0380695" y="2906119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concave</a:t>
              </a:r>
              <a:endParaRPr lang="en-US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0787130" y="5979183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convex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6B3CB9-D2EA-4808-AA60-9DE09CD9AA92}"/>
              </a:ext>
            </a:extLst>
          </p:cNvPr>
          <p:cNvGrpSpPr/>
          <p:nvPr/>
        </p:nvGrpSpPr>
        <p:grpSpPr>
          <a:xfrm>
            <a:off x="10916614" y="1399187"/>
            <a:ext cx="1138567" cy="570249"/>
            <a:chOff x="10916614" y="1399187"/>
            <a:chExt cx="1138567" cy="570249"/>
          </a:xfrm>
        </p:grpSpPr>
        <p:sp>
          <p:nvSpPr>
            <p:cNvPr id="31" name="Rectangle 30"/>
            <p:cNvSpPr/>
            <p:nvPr/>
          </p:nvSpPr>
          <p:spPr>
            <a:xfrm>
              <a:off x="10916614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16614" y="1399187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57129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Part I</a:t>
            </a:r>
            <a:r>
              <a:rPr lang="en-US" dirty="0"/>
              <a:t>: Hydraulically-limited (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r>
              <a:rPr lang="en-US" dirty="0"/>
              <a:t>) Centrifuge Experiments</a:t>
            </a:r>
          </a:p>
        </p:txBody>
      </p:sp>
      <p:sp>
        <p:nvSpPr>
          <p:cNvPr id="8" name="Rectangle 7"/>
          <p:cNvSpPr/>
          <p:nvPr/>
        </p:nvSpPr>
        <p:spPr>
          <a:xfrm>
            <a:off x="638355" y="3594982"/>
            <a:ext cx="10515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details:</a:t>
            </a:r>
          </a:p>
          <a:p>
            <a:endParaRPr lang="en-US" dirty="0"/>
          </a:p>
          <a:p>
            <a:r>
              <a:rPr lang="en-US" dirty="0"/>
              <a:t>Cylindrical (h = 2 mm, r = 1 mm) olivine-basalt-liquid charges, liquid fraction 5-12%</a:t>
            </a:r>
          </a:p>
          <a:p>
            <a:endParaRPr lang="en-US" dirty="0"/>
          </a:p>
          <a:p>
            <a:r>
              <a:rPr lang="en-US" dirty="0"/>
              <a:t>Annealed 24 h prior to centrifuging</a:t>
            </a:r>
          </a:p>
          <a:p>
            <a:endParaRPr lang="en-US" dirty="0"/>
          </a:p>
          <a:p>
            <a:r>
              <a:rPr lang="en-US" dirty="0"/>
              <a:t>Centrifuged 4-10 h at 400-700g  to induce compaction, 1300°C, 0.9-1.4 </a:t>
            </a:r>
            <a:r>
              <a:rPr lang="en-US" dirty="0" err="1"/>
              <a:t>GPa</a:t>
            </a:r>
            <a:r>
              <a:rPr lang="en-US" dirty="0"/>
              <a:t>, post-run grain size 21</a:t>
            </a:r>
            <a:r>
              <a:rPr lang="en-US" dirty="0">
                <a:latin typeface="SymbolPi" panose="02000500070000020004" pitchFamily="2" charset="0"/>
              </a:rPr>
              <a:t>±9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749675" y="2859088"/>
          <a:ext cx="29972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3" imgW="2997000" imgH="698400" progId="Equation.DSMT4">
                  <p:embed/>
                </p:oleObj>
              </mc:Choice>
              <mc:Fallback>
                <p:oleObj name="Equation" r:id="rId3" imgW="2997000" imgH="698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49675" y="2859088"/>
                        <a:ext cx="29972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612043" y="1119745"/>
            <a:ext cx="10515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idea:</a:t>
            </a:r>
          </a:p>
          <a:p>
            <a:endParaRPr lang="en-US" dirty="0"/>
          </a:p>
          <a:p>
            <a:r>
              <a:rPr lang="en-US" dirty="0"/>
              <a:t>Permeability increases exponentially with porosity (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) -&gt;</a:t>
            </a:r>
          </a:p>
          <a:p>
            <a:endParaRPr lang="en-US" dirty="0"/>
          </a:p>
          <a:p>
            <a:r>
              <a:rPr lang="en-US" dirty="0"/>
              <a:t>Low porosity experiments will be hydraulically-limited and isolate permeability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7E663A2-B04C-4F65-9EB8-DD8A6092657F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3624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results: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28" y="1764188"/>
            <a:ext cx="2271544" cy="25533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619" y="1881480"/>
            <a:ext cx="4254638" cy="23187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5923" y="5040913"/>
            <a:ext cx="8528494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No crystal-free zone at the top -&gt; compaction is not hydraulically-limited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B52AE4-AD9C-437F-A28C-450867692D71}"/>
              </a:ext>
            </a:extLst>
          </p:cNvPr>
          <p:cNvSpPr txBox="1">
            <a:spLocks/>
          </p:cNvSpPr>
          <p:nvPr/>
        </p:nvSpPr>
        <p:spPr>
          <a:xfrm>
            <a:off x="7222003" y="6461252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,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3199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4190202" cy="444377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story: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43" y="1165121"/>
            <a:ext cx="2307600" cy="259848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908641" y="1719496"/>
          <a:ext cx="2163763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2" name="CorelDRAW" r:id="rId5" imgW="2163747" imgH="1224977" progId="CorelDraw.Graphic.18">
                  <p:embed/>
                </p:oleObj>
              </mc:Choice>
              <mc:Fallback>
                <p:oleObj name="CorelDRAW" r:id="rId5" imgW="2163747" imgH="1224977" progId="CorelDraw.Graphic.1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08641" y="1719496"/>
                        <a:ext cx="2163763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618038" y="1690688"/>
          <a:ext cx="3225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3" name="Equation" r:id="rId7" imgW="3225600" imgH="672840" progId="Equation.DSMT4">
                  <p:embed/>
                </p:oleObj>
              </mc:Choice>
              <mc:Fallback>
                <p:oleObj name="Equation" r:id="rId7" imgW="3225600" imgH="67284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618038" y="1690688"/>
                        <a:ext cx="3225800" cy="673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17720" y="292100"/>
          <a:ext cx="458470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4" name="Equation" r:id="rId9" imgW="4584600" imgH="634680" progId="Equation.DSMT4">
                  <p:embed/>
                </p:oleObj>
              </mc:Choice>
              <mc:Fallback>
                <p:oleObj name="Equation" r:id="rId9" imgW="4584600" imgH="63468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617720" y="292100"/>
                        <a:ext cx="4584700" cy="63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622909" y="1153833"/>
          <a:ext cx="43053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5" name="Equation" r:id="rId11" imgW="4305240" imgH="342720" progId="Equation.DSMT4">
                  <p:embed/>
                </p:oleObj>
              </mc:Choice>
              <mc:Fallback>
                <p:oleObj name="Equation" r:id="rId11" imgW="4305240" imgH="34272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622909" y="1153833"/>
                        <a:ext cx="43053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4660900" y="3375025"/>
          <a:ext cx="51054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Equation" r:id="rId13" imgW="5105160" imgH="761760" progId="Equation.DSMT4">
                  <p:embed/>
                </p:oleObj>
              </mc:Choice>
              <mc:Fallback>
                <p:oleObj name="Equation" r:id="rId13" imgW="5105160" imgH="7617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660900" y="3375025"/>
                        <a:ext cx="51054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4622909" y="2558377"/>
          <a:ext cx="33274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7" name="Equation" r:id="rId15" imgW="3327120" imgH="622080" progId="Equation.DSMT4">
                  <p:embed/>
                </p:oleObj>
              </mc:Choice>
              <mc:Fallback>
                <p:oleObj name="Equation" r:id="rId15" imgW="3327120" imgH="62208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622909" y="2558377"/>
                        <a:ext cx="3327400" cy="62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612043" y="4705078"/>
            <a:ext cx="61360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original theory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220</a:t>
            </a:r>
          </a:p>
          <a:p>
            <a:endParaRPr lang="en-US" dirty="0"/>
          </a:p>
          <a:p>
            <a:r>
              <a:rPr lang="en-US" dirty="0"/>
              <a:t>McKenzie 1984: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= </a:t>
            </a:r>
            <a:r>
              <a:rPr lang="en-US" dirty="0"/>
              <a:t>50-1000 </a:t>
            </a:r>
          </a:p>
          <a:p>
            <a:endParaRPr lang="en-US" dirty="0"/>
          </a:p>
          <a:p>
            <a:r>
              <a:rPr lang="en-US" dirty="0"/>
              <a:t>Analysis of Renner et al. (2003) </a:t>
            </a:r>
            <a:r>
              <a:rPr lang="en-US" dirty="0" err="1"/>
              <a:t>Ol</a:t>
            </a:r>
            <a:r>
              <a:rPr lang="en-US" dirty="0"/>
              <a:t>-MORB experiment: </a:t>
            </a:r>
            <a:r>
              <a:rPr lang="en-US" dirty="0" err="1"/>
              <a:t>c</a:t>
            </a:r>
            <a:r>
              <a:rPr lang="en-US" baseline="-25000" dirty="0" err="1"/>
              <a:t>k</a:t>
            </a:r>
            <a:r>
              <a:rPr lang="en-US" dirty="0"/>
              <a:t> </a:t>
            </a:r>
            <a:r>
              <a:rPr lang="en-US" dirty="0">
                <a:latin typeface="SymbolPi" panose="02000500070000020004" pitchFamily="2" charset="0"/>
              </a:rPr>
              <a:t>~ </a:t>
            </a:r>
            <a:r>
              <a:rPr lang="en-US" dirty="0"/>
              <a:t>500 </a:t>
            </a:r>
          </a:p>
          <a:p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623053" y="4330700"/>
          <a:ext cx="55245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8" name="Equation" r:id="rId17" imgW="5524200" imgH="647640" progId="Equation.DSMT4">
                  <p:embed/>
                </p:oleObj>
              </mc:Choice>
              <mc:Fallback>
                <p:oleObj name="Equation" r:id="rId17" imgW="5524200" imgH="64764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623053" y="4330700"/>
                        <a:ext cx="55245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E452E10-C589-4C86-B974-997A4AA34D40}"/>
              </a:ext>
            </a:extLst>
          </p:cNvPr>
          <p:cNvSpPr txBox="1">
            <a:spLocks/>
          </p:cNvSpPr>
          <p:nvPr/>
        </p:nvSpPr>
        <p:spPr>
          <a:xfrm>
            <a:off x="7108272" y="6459404"/>
            <a:ext cx="5083728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Connolly, Schmidt, Solferino, &amp; </a:t>
            </a:r>
            <a:r>
              <a:rPr lang="en-US" dirty="0" err="1"/>
              <a:t>Bagdassarov</a:t>
            </a:r>
            <a:r>
              <a:rPr lang="en-US" dirty="0"/>
              <a:t>; Nature 2009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21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Part II</a:t>
            </a:r>
            <a:r>
              <a:rPr lang="en-US" sz="2400" dirty="0"/>
              <a:t>: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Rheologically-limited (</a:t>
            </a:r>
            <a:r>
              <a:rPr lang="en-US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/>
              <a:t>) centrifuge experiments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1391975" y="2397731"/>
            <a:ext cx="8639533" cy="36060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612043" y="1119008"/>
            <a:ext cx="10515600" cy="6899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Basalt liquid-crystal suspensions centrifuged at 400-700g to induce settling and compaction, 1300°C, 0.1-1 </a:t>
            </a:r>
            <a:r>
              <a:rPr lang="en-US" sz="2000" dirty="0" err="1"/>
              <a:t>GPa</a:t>
            </a:r>
            <a:r>
              <a:rPr lang="en-US" sz="2000" dirty="0"/>
              <a:t>, annealed grain size 10-15 </a:t>
            </a:r>
            <a:r>
              <a:rPr lang="en-US" sz="2000" dirty="0">
                <a:latin typeface="Symbol" panose="05050102010706020507" pitchFamily="18" charset="2"/>
              </a:rPr>
              <a:t>m</a:t>
            </a:r>
            <a:r>
              <a:rPr lang="en-US" sz="2000" dirty="0"/>
              <a:t>m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04808" y="2022323"/>
            <a:ext cx="10515600" cy="1653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3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Olivine – Schmidt, </a:t>
            </a:r>
            <a:r>
              <a:rPr lang="en-US" sz="2000" b="1" dirty="0" err="1">
                <a:solidFill>
                  <a:srgbClr val="FF0000"/>
                </a:solidFill>
              </a:rPr>
              <a:t>Forien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Solferino</a:t>
            </a:r>
            <a:r>
              <a:rPr lang="en-US" sz="2000" b="1" dirty="0">
                <a:solidFill>
                  <a:srgbClr val="FF0000"/>
                </a:solidFill>
              </a:rPr>
              <a:t>, &amp; </a:t>
            </a:r>
            <a:r>
              <a:rPr lang="en-US" sz="2000" b="1" dirty="0" err="1">
                <a:solidFill>
                  <a:srgbClr val="FF0000"/>
                </a:solidFill>
              </a:rPr>
              <a:t>Bagdasarov</a:t>
            </a:r>
            <a:r>
              <a:rPr lang="en-US" sz="2000" b="1" dirty="0">
                <a:solidFill>
                  <a:srgbClr val="FF0000"/>
                </a:solidFill>
              </a:rPr>
              <a:t> (EPSL 2012)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Chromite – </a:t>
            </a:r>
            <a:r>
              <a:rPr lang="en-US" sz="2000" dirty="0" err="1"/>
              <a:t>Manoocheri</a:t>
            </a:r>
            <a:r>
              <a:rPr lang="en-US" sz="2000" dirty="0"/>
              <a:t> &amp; Schmidt (CMP 2014)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Plagioclase – </a:t>
            </a:r>
            <a:r>
              <a:rPr lang="en-US" sz="2000" dirty="0" err="1"/>
              <a:t>Kraettli</a:t>
            </a:r>
            <a:r>
              <a:rPr lang="en-US" sz="2000" dirty="0"/>
              <a:t> &amp; Schmidt (CMP 2021)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778F832-1154-46EB-B51C-524B45160ADD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Macroscopic viscous rheology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06932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Pure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168771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granular solids: </a:t>
            </a:r>
          </a:p>
          <a:p>
            <a:r>
              <a:rPr lang="en-US" sz="2000" dirty="0"/>
              <a:t>	macroscopic Newtonian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z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microscopically Newtonian?</a:t>
            </a:r>
          </a:p>
        </p:txBody>
      </p:sp>
    </p:spTree>
    <p:extLst>
      <p:ext uri="{BB962C8B-B14F-4D97-AF65-F5344CB8AC3E}">
        <p14:creationId xmlns:p14="http://schemas.microsoft.com/office/powerpoint/2010/main" val="170441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497600" y="1802633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CorelDRAW" r:id="rId3" imgW="1225515" imgH="1224369" progId="CorelDraw.Graphic.18">
                  <p:embed/>
                </p:oleObj>
              </mc:Choice>
              <mc:Fallback>
                <p:oleObj name="CorelDRAW" r:id="rId3" imgW="1225515" imgH="1224369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97600" y="1802633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502802" y="3603330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915494" y="1355040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–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8248687" y="1801612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7" name="CorelDRAW" r:id="rId5" imgW="1225515" imgH="1603810" progId="CorelDraw.Graphic.18">
                  <p:embed/>
                </p:oleObj>
              </mc:Choice>
              <mc:Fallback>
                <p:oleObj name="CorelDRAW" r:id="rId5" imgW="1225515" imgH="1603810" progId="CorelDraw.Graphic.18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48687" y="1801612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7159588" y="1354019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7177319" y="3603330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204580" y="4797162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12460" y="4797162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33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18" grpId="0" uiExpand="1" build="p"/>
      <p:bldP spid="2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0" name="CorelDRAW" r:id="rId4" imgW="4520160" imgH="2749680" progId="CorelDraw.Graphic.18">
                  <p:embed/>
                </p:oleObj>
              </mc:Choice>
              <mc:Fallback>
                <p:oleObj name="CorelDRAW" r:id="rId4" imgW="4520160" imgH="2749680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46208" y="1288753"/>
            <a:ext cx="57825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The sedimentary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, is identical to the disaggregation porosity,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d</a:t>
            </a:r>
            <a:r>
              <a:rPr lang="en-US" sz="2000" dirty="0"/>
              <a:t>.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a proxy for grain coordination number (CN):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14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36%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CN </a:t>
            </a:r>
            <a:r>
              <a:rPr lang="en-US" sz="2000" dirty="0">
                <a:latin typeface="SymbolPi" panose="02000500070000020004" pitchFamily="2" charset="0"/>
              </a:rPr>
              <a:t>»</a:t>
            </a:r>
            <a:r>
              <a:rPr lang="en-US" sz="2000" dirty="0"/>
              <a:t> 5 </a:t>
            </a:r>
            <a:r>
              <a:rPr lang="en-US" sz="2000" dirty="0">
                <a:latin typeface="SymbolPi" panose="02000500070000020004" pitchFamily="2" charset="0"/>
              </a:rPr>
              <a:t>Þ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>
                <a:latin typeface="SymbolPi" panose="02000500070000020004" pitchFamily="2" charset="0"/>
              </a:rPr>
              <a:t> »</a:t>
            </a:r>
            <a:r>
              <a:rPr lang="en-US" sz="2000" dirty="0"/>
              <a:t> 60%</a:t>
            </a:r>
          </a:p>
          <a:p>
            <a:pPr>
              <a:lnSpc>
                <a:spcPct val="150000"/>
              </a:lnSpc>
            </a:pPr>
            <a:endParaRPr lang="en-US" sz="2000" dirty="0"/>
          </a:p>
          <a:p>
            <a:pPr>
              <a:lnSpc>
                <a:spcPct val="150000"/>
              </a:lnSpc>
            </a:pPr>
            <a:r>
              <a:rPr lang="en-US" sz="2000" dirty="0" err="1">
                <a:latin typeface="Symbol" panose="05050102010706020507" pitchFamily="18" charset="2"/>
              </a:rPr>
              <a:t>f</a:t>
            </a:r>
            <a:r>
              <a:rPr lang="en-US" sz="2000" baseline="-25000" dirty="0" err="1"/>
              <a:t>sed</a:t>
            </a:r>
            <a:r>
              <a:rPr lang="en-US" sz="2000" dirty="0"/>
              <a:t> is preserved at the top of the sediment column even if compaction is turned on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492530" y="8578472"/>
            <a:ext cx="10360620" cy="1538551"/>
            <a:chOff x="2047356" y="2137971"/>
            <a:chExt cx="10360620" cy="3239081"/>
          </a:xfrm>
        </p:grpSpPr>
        <p:sp>
          <p:nvSpPr>
            <p:cNvPr id="18" name="Rectangle 17"/>
            <p:cNvSpPr/>
            <p:nvPr/>
          </p:nvSpPr>
          <p:spPr>
            <a:xfrm>
              <a:off x="2047356" y="2137971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11315776" y="5008752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11" name="Equation" r:id="rId6" imgW="1091880" imgH="368280" progId="Equation.DSMT4">
                    <p:embed/>
                  </p:oleObj>
                </mc:Choice>
                <mc:Fallback>
                  <p:oleObj name="Equation" r:id="rId6" imgW="1091880" imgH="36828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1315776" y="5008752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005561" y="7698103"/>
            <a:ext cx="5695798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1390258" y="7129608"/>
            <a:ext cx="6096000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Grain contact area is a f(</a:t>
            </a: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):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0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x</a:t>
            </a:r>
            <a:r>
              <a:rPr lang="en-US" baseline="-25000" dirty="0" err="1"/>
              <a:t>solid</a:t>
            </a:r>
            <a:endParaRPr lang="en-US" baseline="-25000" dirty="0"/>
          </a:p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f/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>
                <a:latin typeface="Symbol" panose="05050102010706020507" pitchFamily="18" charset="2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®</a:t>
            </a:r>
            <a:r>
              <a:rPr lang="en-US" dirty="0"/>
              <a:t> 1 </a:t>
            </a:r>
            <a:r>
              <a:rPr lang="en-US" dirty="0">
                <a:latin typeface="SymbolPi" panose="02000500070000020004" pitchFamily="2" charset="0"/>
              </a:rPr>
              <a:t>Þ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/>
              <a:t>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86258" y="713821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 and it is going to be path dependent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333832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16C-7DD1-1D81-7F21-97A63467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80875"/>
            <a:ext cx="10515600" cy="424732"/>
          </a:xfrm>
        </p:spPr>
        <p:txBody>
          <a:bodyPr/>
          <a:lstStyle/>
          <a:p>
            <a:pPr algn="ctr"/>
            <a:r>
              <a:rPr lang="en-US" dirty="0"/>
              <a:t>What is an Inverse Problem?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9B8C6-C26D-A674-C83D-8BF74E1B4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8767" y="1049771"/>
            <a:ext cx="11729884" cy="1990288"/>
          </a:xfrm>
        </p:spPr>
        <p:txBody>
          <a:bodyPr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mineralogy </a:t>
            </a:r>
            <a:r>
              <a:rPr lang="en-US" dirty="0" smtClean="0"/>
              <a:t>= </a:t>
            </a:r>
            <a:r>
              <a:rPr lang="en-US" b="1" dirty="0" smtClean="0">
                <a:solidFill>
                  <a:srgbClr val="FF0000"/>
                </a:solidFill>
              </a:rPr>
              <a:t>f</a:t>
            </a:r>
            <a:r>
              <a:rPr lang="en-US" dirty="0" smtClean="0"/>
              <a:t>(thermodynamic data, </a:t>
            </a:r>
            <a:r>
              <a:rPr lang="en-US" dirty="0" smtClean="0">
                <a:solidFill>
                  <a:srgbClr val="0070C0"/>
                </a:solidFill>
              </a:rPr>
              <a:t>P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 T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 X</a:t>
            </a:r>
            <a:r>
              <a:rPr lang="en-US" baseline="-25000" dirty="0" smtClean="0">
                <a:solidFill>
                  <a:schemeClr val="accent1"/>
                </a:solidFill>
              </a:rPr>
              <a:t>1</a:t>
            </a:r>
            <a:r>
              <a:rPr lang="en-US" dirty="0" smtClean="0"/>
              <a:t>,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r>
              <a:rPr lang="en-US" dirty="0" smtClean="0"/>
              <a:t>, …,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c</a:t>
            </a:r>
            <a:r>
              <a:rPr lang="en-US" dirty="0" smtClean="0"/>
              <a:t>)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observational </a:t>
            </a:r>
            <a:r>
              <a:rPr lang="en-US" dirty="0">
                <a:solidFill>
                  <a:srgbClr val="FF0000"/>
                </a:solidFill>
              </a:rPr>
              <a:t>data </a:t>
            </a:r>
            <a:r>
              <a:rPr lang="en-US" dirty="0"/>
              <a:t>= </a:t>
            </a:r>
            <a:r>
              <a:rPr lang="en-US" b="1" dirty="0">
                <a:solidFill>
                  <a:srgbClr val="FF0000"/>
                </a:solidFill>
              </a:rPr>
              <a:t>f</a:t>
            </a:r>
            <a:r>
              <a:rPr lang="en-US" dirty="0"/>
              <a:t>(known and </a:t>
            </a:r>
            <a:r>
              <a:rPr lang="en-US" dirty="0">
                <a:solidFill>
                  <a:srgbClr val="0070C0"/>
                </a:solidFill>
              </a:rPr>
              <a:t>unknown parameters</a:t>
            </a:r>
            <a:r>
              <a:rPr lang="en-US" dirty="0"/>
              <a:t>)  </a:t>
            </a:r>
          </a:p>
          <a:p>
            <a:pPr algn="ctr"/>
            <a:r>
              <a:rPr lang="en-US" dirty="0"/>
              <a:t>=&gt; </a:t>
            </a:r>
            <a:endParaRPr lang="en-US" dirty="0" smtClean="0"/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{P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T</a:t>
            </a:r>
            <a:r>
              <a:rPr lang="en-US" dirty="0"/>
              <a:t>,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X</a:t>
            </a:r>
            <a:r>
              <a:rPr lang="en-US" baseline="-25000" dirty="0" smtClean="0">
                <a:solidFill>
                  <a:schemeClr val="accent1"/>
                </a:solidFill>
              </a:rPr>
              <a:t>1</a:t>
            </a:r>
            <a:r>
              <a:rPr lang="en-US" dirty="0" smtClean="0">
                <a:solidFill>
                  <a:srgbClr val="0070C0"/>
                </a:solidFill>
              </a:rPr>
              <a:t>}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/>
              <a:t>= </a:t>
            </a:r>
            <a:r>
              <a:rPr lang="en-US" b="1" dirty="0" smtClean="0">
                <a:solidFill>
                  <a:srgbClr val="0070C0"/>
                </a:solidFill>
              </a:rPr>
              <a:t>g</a:t>
            </a:r>
            <a:r>
              <a:rPr lang="en-US" dirty="0" smtClean="0"/>
              <a:t>(thermodynamic </a:t>
            </a:r>
            <a:r>
              <a:rPr lang="en-US" dirty="0"/>
              <a:t>data, </a:t>
            </a:r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r>
              <a:rPr lang="en-US" dirty="0"/>
              <a:t>, …,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c</a:t>
            </a:r>
            <a:r>
              <a:rPr lang="en-US" dirty="0" smtClean="0"/>
              <a:t>, </a:t>
            </a:r>
            <a:r>
              <a:rPr lang="en-US" dirty="0">
                <a:solidFill>
                  <a:srgbClr val="FF0000"/>
                </a:solidFill>
              </a:rPr>
              <a:t>mineralogy</a:t>
            </a:r>
            <a:r>
              <a:rPr lang="en-US" dirty="0" smtClean="0"/>
              <a:t>)</a:t>
            </a:r>
            <a:endParaRPr lang="en-US" dirty="0"/>
          </a:p>
          <a:p>
            <a:pPr algn="ctr"/>
            <a:r>
              <a:rPr lang="en-US" dirty="0">
                <a:solidFill>
                  <a:srgbClr val="0070C0"/>
                </a:solidFill>
              </a:rPr>
              <a:t>unknown parameters </a:t>
            </a:r>
            <a:r>
              <a:rPr lang="en-US" dirty="0"/>
              <a:t>= </a:t>
            </a:r>
            <a:r>
              <a:rPr lang="en-US" b="1" dirty="0">
                <a:solidFill>
                  <a:srgbClr val="0070C0"/>
                </a:solidFill>
              </a:rPr>
              <a:t>g</a:t>
            </a:r>
            <a:r>
              <a:rPr lang="en-US" dirty="0"/>
              <a:t>(known parameters,</a:t>
            </a:r>
            <a:r>
              <a:rPr lang="en-US" dirty="0">
                <a:solidFill>
                  <a:srgbClr val="FF0000"/>
                </a:solidFill>
              </a:rPr>
              <a:t> observational data</a:t>
            </a:r>
            <a:r>
              <a:rPr lang="en-US" dirty="0"/>
              <a:t>)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6EC1B05-075F-8871-A0F6-52AB44741F25}"/>
              </a:ext>
            </a:extLst>
          </p:cNvPr>
          <p:cNvSpPr txBox="1">
            <a:spLocks/>
          </p:cNvSpPr>
          <p:nvPr/>
        </p:nvSpPr>
        <p:spPr>
          <a:xfrm>
            <a:off x="218767" y="3820802"/>
            <a:ext cx="11729884" cy="209288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 err="1"/>
              <a:t>i</a:t>
            </a:r>
            <a:r>
              <a:rPr lang="en-US" altLang="en-US" dirty="0"/>
              <a:t>) Guess </a:t>
            </a:r>
            <a:r>
              <a:rPr lang="en-US" altLang="en-US" dirty="0">
                <a:solidFill>
                  <a:schemeClr val="accent1"/>
                </a:solidFill>
              </a:rPr>
              <a:t>unknown parameters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</a:rPr>
              <a:t>ii) Construct a forward model of the </a:t>
            </a:r>
            <a:r>
              <a:rPr lang="en-US" altLang="en-US" dirty="0">
                <a:solidFill>
                  <a:srgbClr val="FF0000"/>
                </a:solidFill>
              </a:rPr>
              <a:t>observational data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</a:rPr>
              <a:t>iii)  Compare to the observational data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tx2"/>
                </a:solidFill>
              </a:rPr>
              <a:t>iv) Generate a new guess of the </a:t>
            </a:r>
            <a:r>
              <a:rPr lang="en-US" altLang="en-US" dirty="0">
                <a:solidFill>
                  <a:schemeClr val="accent1"/>
                </a:solidFill>
              </a:rPr>
              <a:t>unknown parameters</a:t>
            </a:r>
            <a:r>
              <a:rPr lang="en-US" altLang="en-US" dirty="0">
                <a:solidFill>
                  <a:schemeClr val="tx2"/>
                </a:solidFill>
              </a:rPr>
              <a:t> , go to ii)</a:t>
            </a:r>
            <a:r>
              <a:rPr lang="en-US" altLang="en-US" dirty="0"/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repeat 10</a:t>
            </a:r>
            <a:r>
              <a:rPr lang="en-US" altLang="en-US" baseline="30000" dirty="0"/>
              <a:t>7</a:t>
            </a:r>
            <a:r>
              <a:rPr lang="en-US" altLang="en-US" dirty="0"/>
              <a:t> times and choose the “best” result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669B77D-B5F3-98C9-B8D5-2467EB1A3E71}"/>
              </a:ext>
            </a:extLst>
          </p:cNvPr>
          <p:cNvSpPr txBox="1"/>
          <p:nvPr/>
        </p:nvSpPr>
        <p:spPr>
          <a:xfrm>
            <a:off x="3768212" y="3262588"/>
            <a:ext cx="463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Inversion strategy</a:t>
            </a:r>
          </a:p>
        </p:txBody>
      </p:sp>
    </p:spTree>
    <p:extLst>
      <p:ext uri="{BB962C8B-B14F-4D97-AF65-F5344CB8AC3E}">
        <p14:creationId xmlns:p14="http://schemas.microsoft.com/office/powerpoint/2010/main" val="110701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Experiments: A result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Olivine, annealed 24 h, centrifuged 5 h @ 1500g, </a:t>
            </a:r>
            <a:r>
              <a:rPr lang="en-US" sz="2000" i="1" dirty="0" err="1">
                <a:solidFill>
                  <a:srgbClr val="FF0000"/>
                </a:solidFill>
              </a:rPr>
              <a:t>p</a:t>
            </a:r>
            <a:r>
              <a:rPr lang="en-US" sz="2000" baseline="-25000" dirty="0" err="1">
                <a:solidFill>
                  <a:srgbClr val="FF0000"/>
                </a:solidFill>
              </a:rPr>
              <a:t>e</a:t>
            </a:r>
            <a:r>
              <a:rPr lang="en-US" sz="2000" dirty="0">
                <a:solidFill>
                  <a:srgbClr val="FF0000"/>
                </a:solidFill>
              </a:rPr>
              <a:t> ≈ </a:t>
            </a:r>
            <a:r>
              <a:rPr lang="en-US" sz="2000" i="1" dirty="0" err="1">
                <a:solidFill>
                  <a:srgbClr val="FF0000"/>
                </a:solidFill>
              </a:rPr>
              <a:t>h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Dr</a:t>
            </a:r>
            <a:r>
              <a:rPr lang="en-US" sz="2000" dirty="0" err="1">
                <a:solidFill>
                  <a:srgbClr val="FF0000"/>
                </a:solidFill>
              </a:rPr>
              <a:t>a</a:t>
            </a:r>
            <a:r>
              <a:rPr lang="en-US" sz="2000" dirty="0">
                <a:solidFill>
                  <a:srgbClr val="FF0000"/>
                </a:solidFill>
              </a:rPr>
              <a:t> ≈ .03 bar = 3 </a:t>
            </a:r>
            <a:r>
              <a:rPr lang="en-US" sz="2000" dirty="0" err="1">
                <a:solidFill>
                  <a:srgbClr val="FF0000"/>
                </a:solidFill>
              </a:rPr>
              <a:t>kPa</a:t>
            </a:r>
            <a:endParaRPr lang="en-US" sz="2000" dirty="0">
              <a:solidFill>
                <a:srgbClr val="FF00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33337" y="2137966"/>
          <a:ext cx="6804025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4" name="CorelDRAW" r:id="rId3" imgW="6804463" imgH="2792410" progId="CorelDraw.Graphic.18">
                  <p:embed/>
                </p:oleObj>
              </mc:Choice>
              <mc:Fallback>
                <p:oleObj name="CorelDRAW" r:id="rId3" imgW="6804463" imgH="2792410" progId="CorelDraw.Graphic.18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33337" y="2137966"/>
                        <a:ext cx="6804025" cy="279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394143" y="5188203"/>
            <a:ext cx="4097712" cy="360606"/>
          </a:xfrm>
        </p:spPr>
        <p:txBody>
          <a:bodyPr>
            <a:noAutofit/>
          </a:bodyPr>
          <a:lstStyle/>
          <a:p>
            <a:r>
              <a:rPr lang="en-US" sz="2000" dirty="0"/>
              <a:t>residuals suggest a concave profile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99779" y="2528047"/>
            <a:ext cx="3200400" cy="6656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99779" y="4388118"/>
            <a:ext cx="1766249" cy="17715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984" y="2137966"/>
            <a:ext cx="3155950" cy="2501900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8695337" y="1784933"/>
            <a:ext cx="2655244" cy="353033"/>
          </a:xfrm>
        </p:spPr>
        <p:txBody>
          <a:bodyPr>
            <a:noAutofit/>
          </a:bodyPr>
          <a:lstStyle/>
          <a:p>
            <a:r>
              <a:rPr lang="en-US" sz="2000" dirty="0"/>
              <a:t>flattened grain contacts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BF06FE-E534-4764-8972-83016562CADC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38911294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" y="-46229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(19) results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645485"/>
            <a:ext cx="10515600" cy="360606"/>
          </a:xfrm>
        </p:spPr>
        <p:txBody>
          <a:bodyPr/>
          <a:lstStyle/>
          <a:p>
            <a:r>
              <a:rPr lang="en-US" sz="1800" dirty="0"/>
              <a:t>They all compact. Olivine profiles consistently concave; plagioclase and chromite don’t resolve curvature</a:t>
            </a:r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5069537"/>
            <a:ext cx="10515600" cy="353236"/>
          </a:xfrm>
        </p:spPr>
        <p:txBody>
          <a:bodyPr>
            <a:normAutofit/>
          </a:bodyPr>
          <a:lstStyle/>
          <a:p>
            <a:r>
              <a:rPr lang="en-US" sz="1800" dirty="0"/>
              <a:t>Compaction is time-dependent (aka viscous)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>
          <a:xfrm>
            <a:off x="612043" y="5472127"/>
            <a:ext cx="10515600" cy="360606"/>
          </a:xfrm>
        </p:spPr>
        <p:txBody>
          <a:bodyPr/>
          <a:lstStyle/>
          <a:p>
            <a:r>
              <a:rPr lang="en-US" sz="1800" dirty="0"/>
              <a:t>Profiles don’t extrapolate to the sedimentary porosity (</a:t>
            </a:r>
            <a:r>
              <a:rPr lang="en-US" sz="1800" dirty="0" err="1">
                <a:latin typeface="Symbol" panose="05050102010706020507" pitchFamily="18" charset="2"/>
              </a:rPr>
              <a:t>f</a:t>
            </a:r>
            <a:r>
              <a:rPr lang="en-US" sz="1800" baseline="-25000" dirty="0" err="1"/>
              <a:t>sed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336845-63E0-4DED-A473-6A69D7D23789}"/>
              </a:ext>
            </a:extLst>
          </p:cNvPr>
          <p:cNvSpPr txBox="1">
            <a:spLocks/>
          </p:cNvSpPr>
          <p:nvPr/>
        </p:nvSpPr>
        <p:spPr>
          <a:xfrm>
            <a:off x="9386363" y="6396770"/>
            <a:ext cx="2928676" cy="591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Connolly &amp; Schmidt; JGR 2022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2787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1"/>
            <a:ext cx="10515600" cy="538164"/>
          </a:xfrm>
        </p:spPr>
        <p:txBody>
          <a:bodyPr>
            <a:normAutofit/>
          </a:bodyPr>
          <a:lstStyle/>
          <a:p>
            <a:r>
              <a:rPr lang="en-US" sz="2400" dirty="0"/>
              <a:t>Is the mechanism melt-assisted grain-boundary diffusion controlled (</a:t>
            </a:r>
            <a:r>
              <a:rPr lang="en-US" sz="2400" dirty="0">
                <a:solidFill>
                  <a:srgbClr val="FF0000"/>
                </a:solidFill>
              </a:rPr>
              <a:t>GBD</a:t>
            </a:r>
            <a:r>
              <a:rPr lang="en-US" sz="2400" dirty="0"/>
              <a:t>) creep?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2" y="1218301"/>
            <a:ext cx="10750617" cy="12342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Compaction is undetectable in “failed” olivine + sulfide-melt experiments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= 20-40%, </a:t>
            </a:r>
            <a:r>
              <a:rPr lang="en-US" sz="2000" dirty="0" err="1"/>
              <a:t>Solferino</a:t>
            </a:r>
            <a:r>
              <a:rPr lang="en-US" sz="2000" dirty="0"/>
              <a:t> 2008)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=&gt; </a:t>
            </a: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753811" y="2280352"/>
            <a:ext cx="10515600" cy="117375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silica solubility is negligible in sulfide liquids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diffusion through the melt is essential to the compaction mechanism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the mechanism cannot be dislocation creep or bulk diffusion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726932" y="2091064"/>
          <a:ext cx="1939925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CorelDRAW" r:id="rId3" imgW="1939156" imgH="1297034" progId="CorelDraw.Graphic.18">
                  <p:embed/>
                </p:oleObj>
              </mc:Choice>
              <mc:Fallback>
                <p:oleObj name="CorelDRAW" r:id="rId3" imgW="1939156" imgH="1297034" progId="CorelDraw.Graphic.18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26932" y="2091064"/>
                        <a:ext cx="1939925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19315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6"/>
            <a:ext cx="11154655" cy="120502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dirty="0"/>
              <a:t>If creep is grain-boundary diffusion-controlled, grain boundaries must be melt-free </a:t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=&gt;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78303" y="5080674"/>
            <a:ext cx="10515600" cy="64879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/>
              <a:t>The mechanism is not simply fast diffusion through the melt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418599" y="1749649"/>
            <a:ext cx="9447848" cy="3133725"/>
            <a:chOff x="2431528" y="2372750"/>
            <a:chExt cx="9447848" cy="313372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1528" y="2372750"/>
              <a:ext cx="9447848" cy="3133725"/>
            </a:xfrm>
            <a:prstGeom prst="rect">
              <a:avLst/>
            </a:prstGeom>
          </p:spPr>
        </p:pic>
        <p:sp>
          <p:nvSpPr>
            <p:cNvPr id="9" name="Text Placeholder 6"/>
            <p:cNvSpPr txBox="1">
              <a:spLocks/>
            </p:cNvSpPr>
            <p:nvPr/>
          </p:nvSpPr>
          <p:spPr>
            <a:xfrm>
              <a:off x="3899849" y="4983906"/>
              <a:ext cx="1862216" cy="31811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Schmidt et al. (2012)</a:t>
              </a:r>
            </a:p>
          </p:txBody>
        </p:sp>
        <p:sp>
          <p:nvSpPr>
            <p:cNvPr id="10" name="Text Placeholder 6"/>
            <p:cNvSpPr txBox="1">
              <a:spLocks/>
            </p:cNvSpPr>
            <p:nvPr/>
          </p:nvSpPr>
          <p:spPr>
            <a:xfrm>
              <a:off x="9325535" y="3149847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cs typeface="Arial" panose="020B0604020202020204" pitchFamily="34" charset="0"/>
                </a:rPr>
                <a:t>Olivine</a:t>
              </a:r>
            </a:p>
          </p:txBody>
        </p:sp>
        <p:sp>
          <p:nvSpPr>
            <p:cNvPr id="11" name="Text Placeholder 6"/>
            <p:cNvSpPr txBox="1">
              <a:spLocks/>
            </p:cNvSpPr>
            <p:nvPr/>
          </p:nvSpPr>
          <p:spPr>
            <a:xfrm>
              <a:off x="10351993" y="4445242"/>
              <a:ext cx="1082488" cy="36060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6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Melt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F9A87FE-D306-43D8-9EFC-09E04ECC3BF6}"/>
              </a:ext>
            </a:extLst>
          </p:cNvPr>
          <p:cNvSpPr/>
          <p:nvPr/>
        </p:nvSpPr>
        <p:spPr>
          <a:xfrm>
            <a:off x="7630365" y="6507027"/>
            <a:ext cx="46279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Schmidt, </a:t>
            </a:r>
            <a:r>
              <a:rPr lang="en-US" sz="1600" dirty="0" err="1"/>
              <a:t>Forien</a:t>
            </a:r>
            <a:r>
              <a:rPr lang="en-US" sz="1600" dirty="0"/>
              <a:t>, Solferino, &amp; </a:t>
            </a:r>
            <a:r>
              <a:rPr lang="en-US" sz="1600" dirty="0" err="1"/>
              <a:t>Bagdasarov</a:t>
            </a:r>
            <a:r>
              <a:rPr lang="en-US" sz="1600" dirty="0"/>
              <a:t>; EPSL 2012 </a:t>
            </a:r>
            <a:endParaRPr lang="en-CH" sz="1600" dirty="0"/>
          </a:p>
        </p:txBody>
      </p:sp>
    </p:spTree>
    <p:extLst>
      <p:ext uri="{BB962C8B-B14F-4D97-AF65-F5344CB8AC3E}">
        <p14:creationId xmlns:p14="http://schemas.microsoft.com/office/powerpoint/2010/main" val="18494149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What do the experiments tell us?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962493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Final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Viscous mechanism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12042" y="20453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What we don’t know: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idx="10"/>
          </p:nvPr>
        </p:nvSpPr>
        <p:spPr>
          <a:xfrm>
            <a:off x="612042" y="2795147"/>
            <a:ext cx="10515600" cy="938462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Initial state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Effective pressure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idx="12"/>
          </p:nvPr>
        </p:nvSpPr>
        <p:spPr>
          <a:xfrm>
            <a:off x="612042" y="3877957"/>
            <a:ext cx="8780610" cy="71008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</a:rPr>
              <a:t>The experiments cannot be interpreted without a model</a:t>
            </a:r>
          </a:p>
        </p:txBody>
      </p:sp>
    </p:spTree>
    <p:extLst>
      <p:ext uri="{BB962C8B-B14F-4D97-AF65-F5344CB8AC3E}">
        <p14:creationId xmlns:p14="http://schemas.microsoft.com/office/powerpoint/2010/main" val="253785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2" y="212647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I: </a:t>
            </a: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sz="2400" dirty="0">
                <a:latin typeface="Symbol" panose="05050102010706020507" pitchFamily="18" charset="2"/>
              </a:rPr>
              <a:t>(f)</a:t>
            </a:r>
            <a:r>
              <a:rPr lang="en-US" sz="2400" dirty="0"/>
              <a:t> for the grain-boundary diffusion mechanism: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5732169" y="1165817"/>
            <a:ext cx="5971442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Cooper &amp; </a:t>
            </a:r>
            <a:r>
              <a:rPr lang="en-US" sz="2000" dirty="0" err="1"/>
              <a:t>Kohlstedt</a:t>
            </a:r>
            <a:r>
              <a:rPr lang="en-US" sz="2000" dirty="0"/>
              <a:t> (1984) [rock mechanics]: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idx="10"/>
          </p:nvPr>
        </p:nvSpPr>
        <p:spPr>
          <a:xfrm>
            <a:off x="5751328" y="3604251"/>
            <a:ext cx="6368483" cy="243843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Takei &amp; </a:t>
            </a:r>
            <a:r>
              <a:rPr lang="en-US" sz="2000" dirty="0" err="1"/>
              <a:t>Holtzman</a:t>
            </a:r>
            <a:r>
              <a:rPr lang="en-US" sz="2000" dirty="0"/>
              <a:t> (2009), Rudge (2018) [mathematics]: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6324600" y="1570038"/>
          <a:ext cx="38227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2" name="Equation" r:id="rId4" imgW="3822480" imgH="1244520" progId="Equation.DSMT4">
                  <p:embed/>
                </p:oleObj>
              </mc:Choice>
              <mc:Fallback>
                <p:oleObj name="Equation" r:id="rId4" imgW="3822480" imgH="12445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24600" y="1570038"/>
                        <a:ext cx="3822700" cy="124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6330950" y="4008554"/>
          <a:ext cx="27051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3" name="Equation" r:id="rId6" imgW="2705040" imgH="888840" progId="Equation.DSMT4">
                  <p:embed/>
                </p:oleObj>
              </mc:Choice>
              <mc:Fallback>
                <p:oleObj name="Equation" r:id="rId6" imgW="2705040" imgH="88884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330950" y="4008554"/>
                        <a:ext cx="27051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54473" y="1785770"/>
          <a:ext cx="2532063" cy="325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4" name="CorelDRAW" r:id="rId8" imgW="2532284" imgH="3253531" progId="CorelDraw.Graphic.18">
                  <p:embed/>
                </p:oleObj>
              </mc:Choice>
              <mc:Fallback>
                <p:oleObj name="CorelDRAW" r:id="rId8" imgW="2532284" imgH="3253531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54473" y="1785770"/>
                        <a:ext cx="2532063" cy="325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381292" y="1499351"/>
          <a:ext cx="4953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5" name="Equation" r:id="rId10" imgW="495000" imgH="291960" progId="Equation.DSMT4">
                  <p:embed/>
                </p:oleObj>
              </mc:Choice>
              <mc:Fallback>
                <p:oleObj name="Equation" r:id="rId10" imgW="495000" imgH="29196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81292" y="1499351"/>
                        <a:ext cx="4953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4110599" y="4783363"/>
          <a:ext cx="6477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6" name="Equation" r:id="rId12" imgW="647640" imgH="330120" progId="Equation.DSMT4">
                  <p:embed/>
                </p:oleObj>
              </mc:Choice>
              <mc:Fallback>
                <p:oleObj name="Equation" r:id="rId12" imgW="647640" imgH="33012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110599" y="4783363"/>
                        <a:ext cx="6477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506347" y="4965034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60921" y="4957497"/>
            <a:ext cx="290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606455" y="1977276"/>
          <a:ext cx="2239963" cy="297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27" name="CorelDRAW" r:id="rId14" imgW="2239828" imgH="2978983" progId="CorelDraw.Graphic.18">
                  <p:embed/>
                </p:oleObj>
              </mc:Choice>
              <mc:Fallback>
                <p:oleObj name="CorelDRAW" r:id="rId14" imgW="2239828" imgH="2978983" progId="CorelDraw.Graphic.18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606455" y="1977276"/>
                        <a:ext cx="2239963" cy="297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 Placeholder 4"/>
          <p:cNvSpPr>
            <a:spLocks noGrp="1"/>
          </p:cNvSpPr>
          <p:nvPr>
            <p:ph type="body" idx="11"/>
          </p:nvPr>
        </p:nvSpPr>
        <p:spPr>
          <a:xfrm>
            <a:off x="612043" y="5648950"/>
            <a:ext cx="10515600" cy="666929"/>
          </a:xfrm>
        </p:spPr>
        <p:txBody>
          <a:bodyPr>
            <a:normAutofit/>
          </a:bodyPr>
          <a:lstStyle/>
          <a:p>
            <a:r>
              <a:rPr lang="en-US" sz="2000" dirty="0"/>
              <a:t>If 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</a:t>
            </a:r>
            <a:r>
              <a:rPr lang="en-US" sz="2000" dirty="0"/>
              <a:t> </a:t>
            </a:r>
            <a:r>
              <a:rPr lang="en-US" sz="2000" dirty="0">
                <a:sym typeface="Symbol" panose="05050102010706020507" pitchFamily="18" charset="2"/>
              </a:rPr>
              <a:t></a:t>
            </a:r>
            <a:r>
              <a:rPr lang="en-US" sz="2000" baseline="-25000" dirty="0" err="1"/>
              <a:t>sed</a:t>
            </a:r>
            <a:r>
              <a:rPr lang="en-US" sz="2000" dirty="0"/>
              <a:t>, </a:t>
            </a:r>
            <a:r>
              <a:rPr lang="en-US" sz="2000" dirty="0">
                <a:latin typeface="Symbol" panose="05050102010706020507" pitchFamily="18" charset="2"/>
                <a:sym typeface="Symbol" panose="05050102010706020507" pitchFamily="18" charset="2"/>
              </a:rPr>
              <a:t>z</a:t>
            </a:r>
            <a:r>
              <a:rPr lang="en-US" sz="2000" dirty="0">
                <a:sym typeface="Symbol" panose="05050102010706020507" pitchFamily="18" charset="2"/>
              </a:rPr>
              <a:t> </a:t>
            </a:r>
            <a:r>
              <a:rPr lang="en-US" sz="2000" dirty="0"/>
              <a:t> 0: initial stage cannot be rheologically-limited</a:t>
            </a:r>
          </a:p>
        </p:txBody>
      </p:sp>
    </p:spTree>
    <p:extLst>
      <p:ext uri="{BB962C8B-B14F-4D97-AF65-F5344CB8AC3E}">
        <p14:creationId xmlns:p14="http://schemas.microsoft.com/office/powerpoint/2010/main" val="232798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983" y="78128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Model Part II: Rheologically-limited compaction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3788107" y="976313"/>
          <a:ext cx="2565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6" name="Equation" r:id="rId4" imgW="2565360" imgH="660240" progId="Equation.DSMT4">
                  <p:embed/>
                </p:oleObj>
              </mc:Choice>
              <mc:Fallback>
                <p:oleObj name="Equation" r:id="rId4" imgW="2565360" imgH="66024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88107" y="976313"/>
                        <a:ext cx="2565400" cy="66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3768645" y="3421277"/>
          <a:ext cx="26543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7" name="Equation" r:id="rId6" imgW="2654280" imgH="736560" progId="Equation.DSMT4">
                  <p:embed/>
                </p:oleObj>
              </mc:Choice>
              <mc:Fallback>
                <p:oleObj name="Equation" r:id="rId6" imgW="2654280" imgH="73656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768645" y="3421277"/>
                        <a:ext cx="26543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3808825" y="4260850"/>
          <a:ext cx="32131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8" name="Equation" r:id="rId8" imgW="3213000" imgH="761760" progId="Equation.DSMT4">
                  <p:embed/>
                </p:oleObj>
              </mc:Choice>
              <mc:Fallback>
                <p:oleObj name="Equation" r:id="rId8" imgW="3213000" imgH="76176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8825" y="4260850"/>
                        <a:ext cx="3213100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2709993" y="5295900"/>
          <a:ext cx="4318000" cy="147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49" name="Equation" r:id="rId10" imgW="4317840" imgH="1473120" progId="Equation.DSMT4">
                  <p:embed/>
                </p:oleObj>
              </mc:Choice>
              <mc:Fallback>
                <p:oleObj name="Equation" r:id="rId10" imgW="4317840" imgH="147312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709993" y="5295900"/>
                        <a:ext cx="4318000" cy="147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Placeholder 3"/>
          <p:cNvSpPr txBox="1">
            <a:spLocks/>
          </p:cNvSpPr>
          <p:nvPr/>
        </p:nvSpPr>
        <p:spPr>
          <a:xfrm>
            <a:off x="771609" y="1036796"/>
            <a:ext cx="2895768" cy="5394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Governing equation:</a:t>
            </a:r>
          </a:p>
        </p:txBody>
      </p:sp>
      <p:sp>
        <p:nvSpPr>
          <p:cNvPr id="32" name="Text Placeholder 3"/>
          <p:cNvSpPr txBox="1">
            <a:spLocks/>
          </p:cNvSpPr>
          <p:nvPr/>
        </p:nvSpPr>
        <p:spPr>
          <a:xfrm>
            <a:off x="771609" y="1831946"/>
            <a:ext cx="3378702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GBD porosity dependence: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3804149" y="1741404"/>
          <a:ext cx="33147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0" name="Equation" r:id="rId12" imgW="3314520" imgH="850680" progId="Equation.DSMT4">
                  <p:embed/>
                </p:oleObj>
              </mc:Choice>
              <mc:Fallback>
                <p:oleObj name="Equation" r:id="rId12" imgW="3314520" imgH="85068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04149" y="1741404"/>
                        <a:ext cx="3314700" cy="850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3817002" y="2613025"/>
          <a:ext cx="28575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1" name="Equation" r:id="rId14" imgW="2857320" imgH="736560" progId="Equation.DSMT4">
                  <p:embed/>
                </p:oleObj>
              </mc:Choice>
              <mc:Fallback>
                <p:oleObj name="Equation" r:id="rId14" imgW="2857320" imgH="73656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817002" y="2613025"/>
                        <a:ext cx="2857500" cy="736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 Placeholder 3"/>
          <p:cNvSpPr txBox="1">
            <a:spLocks/>
          </p:cNvSpPr>
          <p:nvPr/>
        </p:nvSpPr>
        <p:spPr>
          <a:xfrm>
            <a:off x="771609" y="2735169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Problem:</a:t>
            </a:r>
          </a:p>
        </p:txBody>
      </p:sp>
      <p:sp>
        <p:nvSpPr>
          <p:cNvPr id="35" name="Text Placeholder 3"/>
          <p:cNvSpPr txBox="1">
            <a:spLocks/>
          </p:cNvSpPr>
          <p:nvPr/>
        </p:nvSpPr>
        <p:spPr>
          <a:xfrm>
            <a:off x="771609" y="359080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1d compaction:</a:t>
            </a: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771609" y="4434431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Constitutive relation:</a:t>
            </a:r>
          </a:p>
        </p:txBody>
      </p:sp>
      <p:sp>
        <p:nvSpPr>
          <p:cNvPr id="37" name="Text Placeholder 3"/>
          <p:cNvSpPr txBox="1">
            <a:spLocks/>
          </p:cNvSpPr>
          <p:nvPr/>
        </p:nvSpPr>
        <p:spPr>
          <a:xfrm>
            <a:off x="771609" y="5488528"/>
            <a:ext cx="2895768" cy="525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dirty="0"/>
              <a:t>Manipulation:</a:t>
            </a:r>
          </a:p>
        </p:txBody>
      </p:sp>
      <p:sp>
        <p:nvSpPr>
          <p:cNvPr id="39" name="Title 5"/>
          <p:cNvSpPr txBox="1">
            <a:spLocks/>
          </p:cNvSpPr>
          <p:nvPr/>
        </p:nvSpPr>
        <p:spPr>
          <a:xfrm>
            <a:off x="7152954" y="5341944"/>
            <a:ext cx="3515715" cy="5937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+mn-lt"/>
              </a:rPr>
              <a:t>=&gt; Optimize for unknown </a:t>
            </a:r>
            <a:r>
              <a:rPr lang="en-US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f</a:t>
            </a:r>
            <a:r>
              <a:rPr lang="en-US" sz="2000" baseline="-25000" dirty="0" err="1">
                <a:solidFill>
                  <a:srgbClr val="FF0000"/>
                </a:solidFill>
              </a:rPr>
              <a:t>sed</a:t>
            </a:r>
            <a:endParaRPr lang="en-US" sz="20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7771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684"/>
            <a:ext cx="12192000" cy="6648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000" y="4101"/>
            <a:ext cx="11154655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950348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13836" y="699612"/>
            <a:ext cx="5137297" cy="196426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Back-calculated profiles for the </a:t>
            </a:r>
            <a:br>
              <a:rPr lang="en-US" sz="2000" dirty="0">
                <a:latin typeface="+mn-lt"/>
              </a:rPr>
            </a:br>
            <a:r>
              <a:rPr lang="en-US" sz="2000" dirty="0">
                <a:latin typeface="+mn-lt"/>
              </a:rPr>
              <a:t>4 most compacted olivine experiments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536" y="357536"/>
            <a:ext cx="6035040" cy="6258211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113836" y="2773091"/>
            <a:ext cx="5137297" cy="1964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Surface compaction induced by accounting for the pressure variation due to finite grain size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0992" y="4101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/>
              <a:t>Can it be right? Self-consistency test I: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953669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8645107" y="818147"/>
          <a:ext cx="2135187" cy="225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0" name="CorelDRAW" r:id="rId3" imgW="2134532" imgH="2254760" progId="CorelDraw.Graphic.18">
                  <p:embed/>
                </p:oleObj>
              </mc:Choice>
              <mc:Fallback>
                <p:oleObj name="CorelDRAW" r:id="rId3" imgW="2134532" imgH="2254760" progId="CorelDraw.Graphic.18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45107" y="818147"/>
                        <a:ext cx="2135187" cy="2254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7240588" y="1498600"/>
          <a:ext cx="1574800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Equation" r:id="rId5" imgW="1574640" imgH="723600" progId="Equation.DSMT4">
                  <p:embed/>
                </p:oleObj>
              </mc:Choice>
              <mc:Fallback>
                <p:oleObj name="Equation" r:id="rId5" imgW="1574640" imgH="7236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40588" y="1498600"/>
                        <a:ext cx="1574800" cy="72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7965407" y="4351338"/>
          <a:ext cx="6985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Equation" r:id="rId7" imgW="698400" imgH="609480" progId="Equation.DSMT4">
                  <p:embed/>
                </p:oleObj>
              </mc:Choice>
              <mc:Fallback>
                <p:oleObj name="Equation" r:id="rId7" imgW="698400" imgH="60948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965407" y="4351338"/>
                        <a:ext cx="698500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8663907" y="3569494"/>
          <a:ext cx="2303463" cy="217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CorelDRAW" r:id="rId9" imgW="2303432" imgH="2172973" progId="CorelDraw.Graphic.18">
                  <p:embed/>
                </p:oleObj>
              </mc:Choice>
              <mc:Fallback>
                <p:oleObj name="CorelDRAW" r:id="rId9" imgW="2303432" imgH="2172973" progId="CorelDraw.Graphic.18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663907" y="3569494"/>
                        <a:ext cx="2303463" cy="217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itle 5"/>
          <p:cNvSpPr txBox="1">
            <a:spLocks/>
          </p:cNvSpPr>
          <p:nvPr/>
        </p:nvSpPr>
        <p:spPr>
          <a:xfrm>
            <a:off x="9031704" y="3322888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hydraulic regime</a:t>
            </a:r>
          </a:p>
        </p:txBody>
      </p:sp>
      <p:sp>
        <p:nvSpPr>
          <p:cNvPr id="26" name="Title 5"/>
          <p:cNvSpPr txBox="1">
            <a:spLocks/>
          </p:cNvSpPr>
          <p:nvPr/>
        </p:nvSpPr>
        <p:spPr>
          <a:xfrm>
            <a:off x="9119936" y="5602855"/>
            <a:ext cx="2195112" cy="49321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rgbClr val="FF0000"/>
                </a:solidFill>
                <a:latin typeface="+mn-lt"/>
              </a:rPr>
              <a:t>rheologic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 regime</a:t>
            </a: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0870548" y="2499143"/>
          <a:ext cx="444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Equation" r:id="rId11" imgW="444240" imgH="698400" progId="Equation.DSMT4">
                  <p:embed/>
                </p:oleObj>
              </mc:Choice>
              <mc:Fallback>
                <p:oleObj name="Equation" r:id="rId11" imgW="444240" imgH="6984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0870548" y="2499143"/>
                        <a:ext cx="444500" cy="698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10976109" y="4510087"/>
          <a:ext cx="1651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Equation" r:id="rId13" imgW="164880" imgH="291960" progId="Equation.DSMT4">
                  <p:embed/>
                </p:oleObj>
              </mc:Choice>
              <mc:Fallback>
                <p:oleObj name="Equation" r:id="rId13" imgW="164880" imgH="29196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976109" y="4510087"/>
                        <a:ext cx="1651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5557" y="1395715"/>
            <a:ext cx="6043584" cy="543651"/>
            <a:chOff x="442839" y="1449137"/>
            <a:chExt cx="6043584" cy="543651"/>
          </a:xfrm>
        </p:grpSpPr>
        <p:sp>
          <p:nvSpPr>
            <p:cNvPr id="11" name="Title 5"/>
            <p:cNvSpPr txBox="1">
              <a:spLocks/>
            </p:cNvSpPr>
            <p:nvPr/>
          </p:nvSpPr>
          <p:spPr>
            <a:xfrm>
              <a:off x="442839" y="1449137"/>
              <a:ext cx="5137297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#1: settling is instantaneous, </a:t>
              </a: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/>
          </p:nvGraphicFramePr>
          <p:xfrm>
            <a:off x="5191023" y="1613125"/>
            <a:ext cx="12954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6" name="Equation" r:id="rId15" imgW="1295280" imgH="355320" progId="Equation.DSMT4">
                    <p:embed/>
                  </p:oleObj>
                </mc:Choice>
                <mc:Fallback>
                  <p:oleObj name="Equation" r:id="rId15" imgW="1295280" imgH="355320" progId="Equation.DSMT4">
                    <p:embed/>
                    <p:pic>
                      <p:nvPicPr>
                        <p:cNvPr id="3" name="Object 2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5191023" y="1613125"/>
                          <a:ext cx="12954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25557" y="2095661"/>
            <a:ext cx="7195349" cy="543651"/>
            <a:chOff x="331575" y="2149083"/>
            <a:chExt cx="7195349" cy="543651"/>
          </a:xfrm>
        </p:grpSpPr>
        <p:sp>
          <p:nvSpPr>
            <p:cNvPr id="13" name="Title 5"/>
            <p:cNvSpPr txBox="1">
              <a:spLocks/>
            </p:cNvSpPr>
            <p:nvPr/>
          </p:nvSpPr>
          <p:spPr>
            <a:xfrm>
              <a:off x="331575" y="2149083"/>
              <a:ext cx="6206754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#2: hydraulically-limited phase is short, 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6155324" y="2289008"/>
            <a:ext cx="13716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7" name="Equation" r:id="rId17" imgW="1371600" imgH="355320" progId="Equation.DSMT4">
                    <p:embed/>
                  </p:oleObj>
                </mc:Choice>
                <mc:Fallback>
                  <p:oleObj name="Equation" r:id="rId17" imgW="1371600" imgH="355320" progId="Equation.DSMT4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6155324" y="2289008"/>
                          <a:ext cx="13716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" name="Group 9"/>
          <p:cNvGrpSpPr/>
          <p:nvPr/>
        </p:nvGrpSpPr>
        <p:grpSpPr>
          <a:xfrm>
            <a:off x="-152243" y="2779237"/>
            <a:ext cx="8072032" cy="543651"/>
            <a:chOff x="418636" y="3611254"/>
            <a:chExt cx="8072032" cy="543651"/>
          </a:xfrm>
        </p:grpSpPr>
        <p:graphicFrame>
          <p:nvGraphicFramePr>
            <p:cNvPr id="18" name="Object 17"/>
            <p:cNvGraphicFramePr>
              <a:graphicFrameLocks noChangeAspect="1"/>
            </p:cNvGraphicFramePr>
            <p:nvPr/>
          </p:nvGraphicFramePr>
          <p:xfrm>
            <a:off x="7080968" y="3772192"/>
            <a:ext cx="1409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508" name="Equation" r:id="rId19" imgW="1409400" imgH="355320" progId="Equation.DSMT4">
                    <p:embed/>
                  </p:oleObj>
                </mc:Choice>
                <mc:Fallback>
                  <p:oleObj name="Equation" r:id="rId19" imgW="1409400" imgH="355320" progId="Equation.DSMT4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7080968" y="3772192"/>
                          <a:ext cx="1409700" cy="355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Title 5"/>
            <p:cNvSpPr txBox="1">
              <a:spLocks/>
            </p:cNvSpPr>
            <p:nvPr/>
          </p:nvSpPr>
          <p:spPr>
            <a:xfrm>
              <a:off x="418636" y="3611254"/>
              <a:ext cx="7209385" cy="54365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000" kern="1200" baseline="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50000"/>
                </a:lnSpc>
              </a:pPr>
              <a:r>
                <a:rPr lang="en-US" dirty="0">
                  <a:latin typeface="+mn-lt"/>
                </a:rPr>
                <a:t>Assumption #3: hydraulically-limited compaction is minor,</a:t>
              </a:r>
            </a:p>
          </p:txBody>
        </p:sp>
      </p:grpSp>
      <p:sp>
        <p:nvSpPr>
          <p:cNvPr id="30" name="Title 5"/>
          <p:cNvSpPr txBox="1">
            <a:spLocks/>
          </p:cNvSpPr>
          <p:nvPr/>
        </p:nvSpPr>
        <p:spPr>
          <a:xfrm>
            <a:off x="499809" y="4293065"/>
            <a:ext cx="671513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Assumption #4: h/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>
                <a:latin typeface="+mn-lt"/>
              </a:rPr>
              <a:t> corresponds to the assumed regime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00687" y="122992"/>
            <a:ext cx="11154655" cy="6055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400" dirty="0"/>
              <a:t>Can it be right? Self-consistency test II:</a:t>
            </a:r>
          </a:p>
        </p:txBody>
      </p:sp>
    </p:spTree>
    <p:extLst>
      <p:ext uri="{BB962C8B-B14F-4D97-AF65-F5344CB8AC3E}">
        <p14:creationId xmlns:p14="http://schemas.microsoft.com/office/powerpoint/2010/main" val="1521119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1016C-7DD1-1D81-7F21-97A63467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909" y="480875"/>
            <a:ext cx="10515600" cy="424732"/>
          </a:xfrm>
        </p:spPr>
        <p:txBody>
          <a:bodyPr/>
          <a:lstStyle/>
          <a:p>
            <a:pPr algn="ctr"/>
            <a:r>
              <a:rPr lang="en-US" dirty="0"/>
              <a:t>An objective function: </a:t>
            </a:r>
            <a:r>
              <a:rPr lang="en-US" i="1" dirty="0"/>
              <a:t>Misfit</a:t>
            </a: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F68EB452-6625-B3A8-ED20-E0A0E475C1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2136091"/>
              </p:ext>
            </p:extLst>
          </p:nvPr>
        </p:nvGraphicFramePr>
        <p:xfrm>
          <a:off x="1241425" y="1555938"/>
          <a:ext cx="4102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4" imgW="4101840" imgH="368280" progId="Equation.DSMT4">
                  <p:embed/>
                </p:oleObj>
              </mc:Choice>
              <mc:Fallback>
                <p:oleObj name="Equation" r:id="rId4" imgW="410184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1425" y="1555938"/>
                        <a:ext cx="4102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07B0F017-CD8C-C42D-FF16-2C12CA12AF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6988352"/>
              </p:ext>
            </p:extLst>
          </p:nvPr>
        </p:nvGraphicFramePr>
        <p:xfrm>
          <a:off x="1241425" y="4324350"/>
          <a:ext cx="6426200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6" imgW="6426000" imgH="1676160" progId="Equation.DSMT4">
                  <p:embed/>
                </p:oleObj>
              </mc:Choice>
              <mc:Fallback>
                <p:oleObj name="Equation" r:id="rId6" imgW="6426000" imgH="1676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41425" y="4324350"/>
                        <a:ext cx="6426200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2BAC63A3-0367-5DDC-5D52-426283056AE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4158182"/>
              </p:ext>
            </p:extLst>
          </p:nvPr>
        </p:nvGraphicFramePr>
        <p:xfrm>
          <a:off x="7472363" y="2849563"/>
          <a:ext cx="37211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8" imgW="3720960" imgH="393480" progId="Equation.DSMT4">
                  <p:embed/>
                </p:oleObj>
              </mc:Choice>
              <mc:Fallback>
                <p:oleObj name="Equation" r:id="rId8" imgW="37209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472363" y="2849563"/>
                        <a:ext cx="37211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4C22A37-CFD0-97FC-2644-26A3356D24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201322"/>
              </p:ext>
            </p:extLst>
          </p:nvPr>
        </p:nvGraphicFramePr>
        <p:xfrm>
          <a:off x="1241425" y="2322062"/>
          <a:ext cx="28702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10" imgW="2869920" imgH="1447560" progId="Equation.DSMT4">
                  <p:embed/>
                </p:oleObj>
              </mc:Choice>
              <mc:Fallback>
                <p:oleObj name="Equation" r:id="rId10" imgW="2869920" imgH="144756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F68EB452-6625-B3A8-ED20-E0A0E475C1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41425" y="2322062"/>
                        <a:ext cx="28702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648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" y="365125"/>
            <a:ext cx="10515600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en-US" sz="2400" dirty="0">
                <a:solidFill>
                  <a:prstClr val="black"/>
                </a:solidFill>
                <a:ea typeface="+mn-ea"/>
                <a:cs typeface="+mn-cs"/>
              </a:rPr>
              <a:t>What does nature have to say? </a:t>
            </a:r>
          </a:p>
        </p:txBody>
      </p:sp>
      <p:sp>
        <p:nvSpPr>
          <p:cNvPr id="6" name="Rectangle 5"/>
          <p:cNvSpPr/>
          <p:nvPr/>
        </p:nvSpPr>
        <p:spPr>
          <a:xfrm>
            <a:off x="483462" y="2014654"/>
            <a:ext cx="108135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Viscosities inferred for partially molten crust and mantle by geophysical inversion* are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18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695325" y="4904261"/>
            <a:ext cx="1049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*Morgan &amp; Smith 92, </a:t>
            </a:r>
            <a:r>
              <a:rPr lang="en-US" dirty="0" err="1">
                <a:solidFill>
                  <a:prstClr val="black"/>
                </a:solidFill>
              </a:rPr>
              <a:t>Selway</a:t>
            </a:r>
            <a:r>
              <a:rPr lang="en-US" dirty="0">
                <a:solidFill>
                  <a:prstClr val="black"/>
                </a:solidFill>
              </a:rPr>
              <a:t> et al 20, </a:t>
            </a:r>
            <a:r>
              <a:rPr lang="en-US" dirty="0" err="1">
                <a:solidFill>
                  <a:prstClr val="black"/>
                </a:solidFill>
              </a:rPr>
              <a:t>Vergnolle</a:t>
            </a:r>
            <a:r>
              <a:rPr lang="en-US" dirty="0">
                <a:solidFill>
                  <a:prstClr val="black"/>
                </a:solidFill>
              </a:rPr>
              <a:t> et al 03, Jones &amp; </a:t>
            </a:r>
            <a:r>
              <a:rPr lang="en-US" dirty="0" err="1">
                <a:solidFill>
                  <a:prstClr val="black"/>
                </a:solidFill>
              </a:rPr>
              <a:t>Maclennen</a:t>
            </a:r>
            <a:r>
              <a:rPr lang="en-US" dirty="0">
                <a:solidFill>
                  <a:prstClr val="black"/>
                </a:solidFill>
              </a:rPr>
              <a:t> 05, Yamasaki &amp; Kobayashi 18, </a:t>
            </a:r>
            <a:r>
              <a:rPr lang="en-US" dirty="0" err="1">
                <a:solidFill>
                  <a:prstClr val="black"/>
                </a:solidFill>
              </a:rPr>
              <a:t>etc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83635" y="2511102"/>
            <a:ext cx="44132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prstClr val="black"/>
                </a:solidFill>
              </a:rPr>
              <a:t>Centrifuge**: 10</a:t>
            </a:r>
            <a:r>
              <a:rPr lang="en-US" sz="2000" baseline="30000" dirty="0">
                <a:solidFill>
                  <a:prstClr val="black"/>
                </a:solidFill>
              </a:rPr>
              <a:t>16</a:t>
            </a:r>
            <a:r>
              <a:rPr lang="en-US" sz="2000" dirty="0">
                <a:solidFill>
                  <a:prstClr val="black"/>
                </a:solidFill>
              </a:rPr>
              <a:t>-10</a:t>
            </a:r>
            <a:r>
              <a:rPr lang="en-US" sz="2000" baseline="30000" dirty="0">
                <a:solidFill>
                  <a:prstClr val="black"/>
                </a:solidFill>
              </a:rPr>
              <a:t>17</a:t>
            </a:r>
            <a:r>
              <a:rPr lang="en-US" sz="2000" dirty="0">
                <a:solidFill>
                  <a:prstClr val="black"/>
                </a:solidFill>
              </a:rPr>
              <a:t> Pa-s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4180273" y="3019734"/>
            <a:ext cx="34199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Rock mechanics: 10</a:t>
            </a:r>
            <a:r>
              <a:rPr lang="en-US" sz="2000" baseline="30000" dirty="0"/>
              <a:t>19</a:t>
            </a:r>
            <a:r>
              <a:rPr lang="en-US" sz="2000" dirty="0"/>
              <a:t>-10</a:t>
            </a:r>
            <a:r>
              <a:rPr lang="en-US" sz="2000" baseline="30000" dirty="0"/>
              <a:t>21  </a:t>
            </a:r>
            <a:r>
              <a:rPr lang="en-US" sz="2000" dirty="0"/>
              <a:t>Pa-s</a:t>
            </a:r>
          </a:p>
        </p:txBody>
      </p:sp>
      <p:sp>
        <p:nvSpPr>
          <p:cNvPr id="8" name="Rectangle 7"/>
          <p:cNvSpPr/>
          <p:nvPr/>
        </p:nvSpPr>
        <p:spPr>
          <a:xfrm>
            <a:off x="777240" y="5431189"/>
            <a:ext cx="10081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**d = 2 mm, T = 1373 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9114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8183" y="0"/>
            <a:ext cx="8934892" cy="80663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Is diffusion creep viable in the mantle?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6450013" y="1106760"/>
          <a:ext cx="36957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4" name="Equation" r:id="rId3" imgW="3695400" imgH="990360" progId="Equation.DSMT4">
                  <p:embed/>
                </p:oleObj>
              </mc:Choice>
              <mc:Fallback>
                <p:oleObj name="Equation" r:id="rId3" imgW="3695400" imgH="9903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50013" y="1106760"/>
                        <a:ext cx="36957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227092" y="1483740"/>
            <a:ext cx="6141542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>
                <a:latin typeface="+mn-lt"/>
              </a:rPr>
              <a:t>Diffusion creep is dominant at length scales of &lt; 25 km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01" y="1483740"/>
            <a:ext cx="4002244" cy="3753360"/>
          </a:xfrm>
          <a:prstGeom prst="rect">
            <a:avLst/>
          </a:prstGeom>
        </p:spPr>
      </p:pic>
      <p:sp>
        <p:nvSpPr>
          <p:cNvPr id="5" name="6-Point Star 4"/>
          <p:cNvSpPr/>
          <p:nvPr/>
        </p:nvSpPr>
        <p:spPr>
          <a:xfrm>
            <a:off x="1889760" y="2313806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6-Point Star 8"/>
          <p:cNvSpPr/>
          <p:nvPr/>
        </p:nvSpPr>
        <p:spPr>
          <a:xfrm>
            <a:off x="5951220" y="1282020"/>
            <a:ext cx="281940" cy="320040"/>
          </a:xfrm>
          <a:prstGeom prst="star6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998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319931"/>
            <a:ext cx="12123420" cy="80663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/>
              <a:t>Compaction half-time – the time to reduce the porosity of a molten layer/region by half: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24181" y="18914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4181" y="18914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5770765" y="4151107"/>
          <a:ext cx="3314700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9" name="Equation" r:id="rId5" imgW="3314520" imgH="812520" progId="Equation.DSMT4">
                  <p:embed/>
                </p:oleObj>
              </mc:Choice>
              <mc:Fallback>
                <p:oleObj name="Equation" r:id="rId5" imgW="3314520" imgH="81252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770765" y="4151107"/>
                        <a:ext cx="3314700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5"/>
          <p:cNvSpPr txBox="1">
            <a:spLocks/>
          </p:cNvSpPr>
          <p:nvPr/>
        </p:nvSpPr>
        <p:spPr>
          <a:xfrm>
            <a:off x="647436" y="1237176"/>
            <a:ext cx="445796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Dimensionless numerical results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5749637" y="1780827"/>
          <a:ext cx="3962400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0" name="Equation" r:id="rId7" imgW="3962160" imgH="711000" progId="Equation.DSMT4">
                  <p:embed/>
                </p:oleObj>
              </mc:Choice>
              <mc:Fallback>
                <p:oleObj name="Equation" r:id="rId7" imgW="3962160" imgH="7110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749637" y="1780827"/>
                        <a:ext cx="3962400" cy="71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5612477" y="2327645"/>
            <a:ext cx="512410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dimensional time scales directly with viscosity 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5612477" y="1235593"/>
            <a:ext cx="4560223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the viscosity matter?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5612477" y="2812776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Does it’s porosity dependence matter? Or the </a:t>
            </a:r>
            <a:r>
              <a:rPr lang="en-US" dirty="0" err="1">
                <a:latin typeface="+mn-lt"/>
              </a:rPr>
              <a:t>Melosh</a:t>
            </a:r>
            <a:r>
              <a:rPr lang="en-US" dirty="0">
                <a:latin typeface="+mn-lt"/>
              </a:rPr>
              <a:t>-Stevenson-McKenzie essential physics effect: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5612477" y="4260568"/>
            <a:ext cx="5901343" cy="12106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dirty="0">
                <a:latin typeface="+mn-lt"/>
              </a:rPr>
              <a:t>1-2 orders of magnitude isn’t chicken feed or is it?</a:t>
            </a:r>
          </a:p>
        </p:txBody>
      </p:sp>
    </p:spTree>
    <p:extLst>
      <p:ext uri="{BB962C8B-B14F-4D97-AF65-F5344CB8AC3E}">
        <p14:creationId xmlns:p14="http://schemas.microsoft.com/office/powerpoint/2010/main" val="8351035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5"/>
          <p:cNvSpPr>
            <a:spLocks noGrp="1"/>
          </p:cNvSpPr>
          <p:nvPr>
            <p:ph type="title"/>
          </p:nvPr>
        </p:nvSpPr>
        <p:spPr>
          <a:xfrm>
            <a:off x="1415903" y="-10633"/>
            <a:ext cx="8934892" cy="813393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Layered Igneous Intrusions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082799" y="4013293"/>
            <a:ext cx="8267996" cy="6219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800" dirty="0">
                <a:latin typeface="+mn-lt"/>
              </a:rPr>
              <a:t>Estimates from nature* (10</a:t>
            </a:r>
            <a:r>
              <a:rPr lang="en-US" sz="1800" baseline="30000" dirty="0">
                <a:latin typeface="+mn-lt"/>
              </a:rPr>
              <a:t>12</a:t>
            </a:r>
            <a:r>
              <a:rPr lang="en-US" sz="1800" dirty="0">
                <a:latin typeface="+mn-lt"/>
              </a:rPr>
              <a:t>-10</a:t>
            </a:r>
            <a:r>
              <a:rPr lang="en-US" sz="1800" baseline="30000" dirty="0">
                <a:latin typeface="+mn-lt"/>
              </a:rPr>
              <a:t>17</a:t>
            </a:r>
            <a:r>
              <a:rPr lang="en-US" sz="1800" dirty="0">
                <a:latin typeface="+mn-lt"/>
              </a:rPr>
              <a:t> Pa-s) are 1-2 orders of magnitude too low</a:t>
            </a:r>
            <a:endParaRPr lang="en-US" sz="1800" baseline="-25000" dirty="0"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3050" y="6496735"/>
            <a:ext cx="76644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*Shirley 86, Boudreau &amp; </a:t>
            </a:r>
            <a:r>
              <a:rPr lang="en-US" sz="1400" dirty="0" err="1"/>
              <a:t>Philpots</a:t>
            </a:r>
            <a:r>
              <a:rPr lang="en-US" sz="1400" dirty="0"/>
              <a:t> 02, </a:t>
            </a:r>
            <a:r>
              <a:rPr lang="en-US" sz="1400" dirty="0" err="1"/>
              <a:t>Tegner</a:t>
            </a:r>
            <a:r>
              <a:rPr lang="en-US" sz="1400" dirty="0"/>
              <a:t> et al. 09, McKenzie 11. </a:t>
            </a:r>
          </a:p>
        </p:txBody>
      </p:sp>
      <p:sp>
        <p:nvSpPr>
          <p:cNvPr id="3" name="Rectangle 2"/>
          <p:cNvSpPr/>
          <p:nvPr/>
        </p:nvSpPr>
        <p:spPr>
          <a:xfrm>
            <a:off x="2805006" y="1145466"/>
            <a:ext cx="615668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Compaction lengths (</a:t>
            </a:r>
            <a:r>
              <a:rPr lang="en-US" dirty="0">
                <a:latin typeface="Symbol" panose="05050102010706020507" pitchFamily="18" charset="2"/>
              </a:rPr>
              <a:t>d</a:t>
            </a:r>
            <a:r>
              <a:rPr lang="en-US" dirty="0"/>
              <a:t>) are 1-10 km &gt;&gt; layer thickness (1-30 m)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-&gt; cumulate compaction is rheologically-limited</a:t>
            </a:r>
            <a:endParaRPr lang="en-US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2286000" y="2265909"/>
            <a:ext cx="735043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Olivine </a:t>
            </a:r>
            <a:r>
              <a:rPr lang="en-US" i="1" dirty="0"/>
              <a:t>t</a:t>
            </a:r>
            <a:r>
              <a:rPr lang="en-US" baseline="-25000" dirty="0"/>
              <a:t>1/2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3 </a:t>
            </a:r>
            <a:r>
              <a:rPr lang="en-US" dirty="0"/>
              <a:t>y &lt; </a:t>
            </a:r>
            <a:r>
              <a:rPr lang="en-US" i="1" dirty="0" err="1"/>
              <a:t>t</a:t>
            </a:r>
            <a:r>
              <a:rPr lang="en-US" baseline="-25000" dirty="0" err="1"/>
              <a:t>cooling</a:t>
            </a:r>
            <a:r>
              <a:rPr lang="en-US" dirty="0"/>
              <a:t> </a:t>
            </a:r>
            <a:r>
              <a:rPr lang="en-US" dirty="0">
                <a:latin typeface="Symbol" panose="05050102010706020507" pitchFamily="18" charset="2"/>
              </a:rPr>
              <a:t>~</a:t>
            </a:r>
            <a:r>
              <a:rPr lang="en-US" dirty="0"/>
              <a:t> 10</a:t>
            </a:r>
            <a:r>
              <a:rPr lang="en-US" baseline="30000" dirty="0"/>
              <a:t>4 </a:t>
            </a:r>
            <a:r>
              <a:rPr lang="en-US" dirty="0"/>
              <a:t>y  </a:t>
            </a:r>
            <a:endParaRPr lang="en-US" baseline="-25000" dirty="0"/>
          </a:p>
        </p:txBody>
      </p:sp>
      <p:sp>
        <p:nvSpPr>
          <p:cNvPr id="4" name="Rectangle 3"/>
          <p:cNvSpPr/>
          <p:nvPr/>
        </p:nvSpPr>
        <p:spPr>
          <a:xfrm>
            <a:off x="4148665" y="3005571"/>
            <a:ext cx="385657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Silicate bulk viscosities ~ 10</a:t>
            </a:r>
            <a:r>
              <a:rPr lang="en-US" baseline="30000" dirty="0"/>
              <a:t>15</a:t>
            </a:r>
            <a:r>
              <a:rPr lang="en-US" dirty="0"/>
              <a:t>-10</a:t>
            </a:r>
            <a:r>
              <a:rPr lang="en-US" baseline="30000" dirty="0"/>
              <a:t>16</a:t>
            </a:r>
            <a:r>
              <a:rPr lang="en-US" dirty="0"/>
              <a:t> Pa-s </a:t>
            </a:r>
            <a:endParaRPr lang="en-US" baseline="-25000" dirty="0"/>
          </a:p>
        </p:txBody>
      </p:sp>
      <p:sp>
        <p:nvSpPr>
          <p:cNvPr id="5" name="Rectangle 4"/>
          <p:cNvSpPr/>
          <p:nvPr/>
        </p:nvSpPr>
        <p:spPr>
          <a:xfrm>
            <a:off x="4708086" y="3513402"/>
            <a:ext cx="272433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Previously ~ 10</a:t>
            </a:r>
            <a:r>
              <a:rPr lang="en-US" baseline="30000" dirty="0"/>
              <a:t>19</a:t>
            </a:r>
            <a:r>
              <a:rPr lang="en-US" dirty="0"/>
              <a:t>-10</a:t>
            </a:r>
            <a:r>
              <a:rPr lang="en-US" baseline="30000" dirty="0"/>
              <a:t>20  </a:t>
            </a:r>
            <a:r>
              <a:rPr lang="en-US" dirty="0"/>
              <a:t>Pa-s </a:t>
            </a:r>
          </a:p>
        </p:txBody>
      </p:sp>
    </p:spTree>
    <p:extLst>
      <p:ext uri="{BB962C8B-B14F-4D97-AF65-F5344CB8AC3E}">
        <p14:creationId xmlns:p14="http://schemas.microsoft.com/office/powerpoint/2010/main" val="37867688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9310" y="712784"/>
            <a:ext cx="1613800" cy="6055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Conclusion</a:t>
            </a:r>
          </a:p>
        </p:txBody>
      </p:sp>
      <p:sp>
        <p:nvSpPr>
          <p:cNvPr id="6" name="Title 5"/>
          <p:cNvSpPr txBox="1">
            <a:spLocks/>
          </p:cNvSpPr>
          <p:nvPr/>
        </p:nvSpPr>
        <p:spPr>
          <a:xfrm>
            <a:off x="2822833" y="1605390"/>
            <a:ext cx="6206754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Everything happens faster in a centrifuge</a:t>
            </a: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1556140" y="3266904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Something’s wrong, odds are it’s in the centrifuge experiments, but I can’t find it</a:t>
            </a:r>
          </a:p>
        </p:txBody>
      </p:sp>
      <p:sp>
        <p:nvSpPr>
          <p:cNvPr id="10" name="Title 5"/>
          <p:cNvSpPr txBox="1">
            <a:spLocks/>
          </p:cNvSpPr>
          <p:nvPr/>
        </p:nvSpPr>
        <p:spPr>
          <a:xfrm>
            <a:off x="752230" y="2436147"/>
            <a:ext cx="1034796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An order of magnitude lower permeability, 4 orders of magnitude lower matrix viscosity  </a:t>
            </a:r>
          </a:p>
        </p:txBody>
      </p:sp>
      <p:sp>
        <p:nvSpPr>
          <p:cNvPr id="11" name="Title 5"/>
          <p:cNvSpPr txBox="1">
            <a:spLocks/>
          </p:cNvSpPr>
          <p:nvPr/>
        </p:nvSpPr>
        <p:spPr>
          <a:xfrm>
            <a:off x="922020" y="4894074"/>
            <a:ext cx="10347960" cy="10134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Repacking (strain-hardening) happens and in nature and materials science it can be rate-limiting; however the notion that it is rate-limiting in the centrifuge experiments verges on the ludicrous </a:t>
            </a: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F28F35E0-EAB9-4E00-B0A4-3B83AAD934E3}"/>
              </a:ext>
            </a:extLst>
          </p:cNvPr>
          <p:cNvSpPr txBox="1">
            <a:spLocks/>
          </p:cNvSpPr>
          <p:nvPr/>
        </p:nvSpPr>
        <p:spPr>
          <a:xfrm>
            <a:off x="1556140" y="4063317"/>
            <a:ext cx="9544050" cy="543651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dirty="0">
                <a:latin typeface="+mn-lt"/>
              </a:rPr>
              <a:t>The centrifuge numbers are consistent with models based on natural observations</a:t>
            </a:r>
          </a:p>
        </p:txBody>
      </p:sp>
    </p:spTree>
    <p:extLst>
      <p:ext uri="{BB962C8B-B14F-4D97-AF65-F5344CB8AC3E}">
        <p14:creationId xmlns:p14="http://schemas.microsoft.com/office/powerpoint/2010/main" val="100001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070100" y="793750"/>
            <a:ext cx="736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Conclusion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59000" y="1568450"/>
            <a:ext cx="736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centrifuge compaction profiles identify compaction regime (rheologically-limited)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00" y="2470150"/>
            <a:ext cx="7835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resulting viscosities are wildly discrepant with previous experimental results (&gt;3 orders of magnitude) but consistent with estimates inferred from nature</a:t>
            </a:r>
          </a:p>
        </p:txBody>
      </p:sp>
    </p:spTree>
    <p:extLst>
      <p:ext uri="{BB962C8B-B14F-4D97-AF65-F5344CB8AC3E}">
        <p14:creationId xmlns:p14="http://schemas.microsoft.com/office/powerpoint/2010/main" val="7385775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1210" y="291402"/>
            <a:ext cx="5526592" cy="1388956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Hydraulically-limited compaction (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&gt; 1)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446838" y="927100"/>
          <a:ext cx="34925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2" name="Equation" r:id="rId3" imgW="3492360" imgH="3162240" progId="Equation.DSMT4">
                  <p:embed/>
                </p:oleObj>
              </mc:Choice>
              <mc:Fallback>
                <p:oleObj name="Equation" r:id="rId3" imgW="3492360" imgH="31622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46838" y="927100"/>
                        <a:ext cx="34925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itle 5"/>
          <p:cNvSpPr txBox="1">
            <a:spLocks/>
          </p:cNvSpPr>
          <p:nvPr/>
        </p:nvSpPr>
        <p:spPr>
          <a:xfrm>
            <a:off x="2641769" y="4630831"/>
            <a:ext cx="1849845" cy="3883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2000" dirty="0">
                <a:solidFill>
                  <a:srgbClr val="FF0000"/>
                </a:solidFill>
              </a:rPr>
              <a:t>Convex! 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/>
        </p:nvGraphicFramePr>
        <p:xfrm>
          <a:off x="628682" y="1885907"/>
          <a:ext cx="4543425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3" name="CorelDRAW" r:id="rId5" imgW="4543878" imgH="2465041" progId="CorelDraw.Graphic.18">
                  <p:embed/>
                </p:oleObj>
              </mc:Choice>
              <mc:Fallback>
                <p:oleObj name="CorelDRAW" r:id="rId5" imgW="4543878" imgH="2465041" progId="CorelDraw.Graphic.18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8682" y="1885907"/>
                        <a:ext cx="4543425" cy="2465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03966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648" y="491885"/>
            <a:ext cx="4671528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Rheologically-limited compaction, </a:t>
            </a:r>
            <a:r>
              <a:rPr lang="en-US" sz="2000" i="1" dirty="0"/>
              <a:t>h</a:t>
            </a:r>
            <a:r>
              <a:rPr lang="en-US" sz="2000" dirty="0"/>
              <a:t>/</a:t>
            </a:r>
            <a:r>
              <a:rPr lang="en-US" sz="2000" dirty="0">
                <a:latin typeface="Symbol" panose="05050102010706020507" pitchFamily="18" charset="2"/>
              </a:rPr>
              <a:t>d</a:t>
            </a:r>
            <a:r>
              <a:rPr lang="en-US" sz="2000" dirty="0"/>
              <a:t> &lt; 1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627688" y="760413"/>
          <a:ext cx="27559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6" name="Equation" r:id="rId3" imgW="2755800" imgH="888840" progId="Equation.DSMT4">
                  <p:embed/>
                </p:oleObj>
              </mc:Choice>
              <mc:Fallback>
                <p:oleObj name="Equation" r:id="rId3" imgW="2755800" imgH="88884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27688" y="760413"/>
                        <a:ext cx="27559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41159" y="2219325"/>
          <a:ext cx="3101975" cy="119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7" name="Equation" r:id="rId5" imgW="3251160" imgH="1193760" progId="Equation.DSMT4">
                  <p:embed/>
                </p:oleObj>
              </mc:Choice>
              <mc:Fallback>
                <p:oleObj name="Equation" r:id="rId5" imgW="3251160" imgH="119376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41159" y="2219325"/>
                        <a:ext cx="3101975" cy="1193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4768850" y="2219325"/>
          <a:ext cx="22606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8" name="Equation" r:id="rId7" imgW="2260440" imgH="1447560" progId="Equation.DSMT4">
                  <p:embed/>
                </p:oleObj>
              </mc:Choice>
              <mc:Fallback>
                <p:oleObj name="Equation" r:id="rId7" imgW="2260440" imgH="144756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68850" y="2219325"/>
                        <a:ext cx="2260600" cy="144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8390479" y="2218980"/>
          <a:ext cx="3200400" cy="134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9" name="Equation" r:id="rId9" imgW="3200400" imgH="1346040" progId="Equation.DSMT4">
                  <p:embed/>
                </p:oleObj>
              </mc:Choice>
              <mc:Fallback>
                <p:oleObj name="Equation" r:id="rId9" imgW="3200400" imgH="134604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0479" y="2218980"/>
                        <a:ext cx="3200400" cy="1346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53828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0" name="CorelDRAW" r:id="rId11" imgW="4639947" imgH="2574978" progId="CorelDraw.Graphic.18">
                  <p:embed/>
                </p:oleObj>
              </mc:Choice>
              <mc:Fallback>
                <p:oleObj name="CorelDRAW" r:id="rId11" imgW="4639947" imgH="2574978" progId="CorelDraw.Graphic.18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3828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4414487" y="3873151"/>
          <a:ext cx="3108764" cy="1725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CorelDRAW" r:id="rId13" imgW="4639947" imgH="2574978" progId="CorelDraw.Graphic.18">
                  <p:embed/>
                </p:oleObj>
              </mc:Choice>
              <mc:Fallback>
                <p:oleObj name="CorelDRAW" r:id="rId13" imgW="4639947" imgH="2574978" progId="CorelDraw.Graphic.18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4487" y="3873151"/>
                        <a:ext cx="3108764" cy="1725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/>
        </p:nvGraphicFramePr>
        <p:xfrm>
          <a:off x="8191316" y="3885231"/>
          <a:ext cx="3111807" cy="1726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CorelDRAW" r:id="rId15" imgW="4644488" imgH="2577072" progId="CorelDraw.Graphic.18">
                  <p:embed/>
                </p:oleObj>
              </mc:Choice>
              <mc:Fallback>
                <p:oleObj name="CorelDRAW" r:id="rId15" imgW="4644488" imgH="2577072" progId="CorelDraw.Graphic.18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191316" y="3885231"/>
                        <a:ext cx="3111807" cy="1726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itle 5"/>
          <p:cNvSpPr txBox="1">
            <a:spLocks/>
          </p:cNvSpPr>
          <p:nvPr/>
        </p:nvSpPr>
        <p:spPr>
          <a:xfrm>
            <a:off x="1656535" y="5599101"/>
            <a:ext cx="1077433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</a:t>
            </a:r>
          </a:p>
        </p:txBody>
      </p:sp>
      <p:sp>
        <p:nvSpPr>
          <p:cNvPr id="30" name="Title 5"/>
          <p:cNvSpPr txBox="1">
            <a:spLocks/>
          </p:cNvSpPr>
          <p:nvPr/>
        </p:nvSpPr>
        <p:spPr>
          <a:xfrm>
            <a:off x="5426293" y="5599101"/>
            <a:ext cx="1336247" cy="40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Convex-</a:t>
            </a:r>
            <a:r>
              <a:rPr lang="en-US" sz="1600" dirty="0" err="1">
                <a:solidFill>
                  <a:srgbClr val="FF0000"/>
                </a:solidFill>
              </a:rPr>
              <a:t>ish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1" name="Title 5"/>
          <p:cNvSpPr txBox="1">
            <a:spLocks/>
          </p:cNvSpPr>
          <p:nvPr/>
        </p:nvSpPr>
        <p:spPr>
          <a:xfrm>
            <a:off x="9442165" y="5619234"/>
            <a:ext cx="1077433" cy="3830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sz="1600" dirty="0">
                <a:solidFill>
                  <a:srgbClr val="FF0000"/>
                </a:solidFill>
              </a:rPr>
              <a:t>Concave</a:t>
            </a:r>
          </a:p>
        </p:txBody>
      </p:sp>
    </p:spTree>
    <p:extLst>
      <p:ext uri="{BB962C8B-B14F-4D97-AF65-F5344CB8AC3E}">
        <p14:creationId xmlns:p14="http://schemas.microsoft.com/office/powerpoint/2010/main" val="195765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55674" y="792371"/>
            <a:ext cx="10361576" cy="806634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Compaction half-time – the time to reduce the average porosity by half:</a:t>
            </a:r>
            <a:br>
              <a:rPr lang="en-US" sz="2000" dirty="0"/>
            </a:br>
            <a:r>
              <a:rPr lang="en-US" sz="2000" dirty="0"/>
              <a:t>does the porosity dependence matter?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836701" y="2081938"/>
          <a:ext cx="4011996" cy="40392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CorelDRAW" r:id="rId3" imgW="5988054" imgH="6028758" progId="CorelDraw.Graphic.18">
                  <p:embed/>
                </p:oleObj>
              </mc:Choice>
              <mc:Fallback>
                <p:oleObj name="CorelDRAW" r:id="rId3" imgW="5988054" imgH="6028758" progId="CorelDraw.Graphic.18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36701" y="2081938"/>
                        <a:ext cx="4011996" cy="40392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727825" y="2276475"/>
          <a:ext cx="14859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1" name="Equation" r:id="rId5" imgW="1485720" imgH="2209680" progId="Equation.DSMT4">
                  <p:embed/>
                </p:oleObj>
              </mc:Choice>
              <mc:Fallback>
                <p:oleObj name="Equation" r:id="rId5" imgW="1485720" imgH="220968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27825" y="2276475"/>
                        <a:ext cx="1485900" cy="220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38274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15903" y="-3874"/>
            <a:ext cx="8934892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Is diffusion creep viable in nature?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676301" y="956488"/>
          <a:ext cx="29210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4" name="Equation" r:id="rId3" imgW="2920680" imgH="838080" progId="Equation.DSMT4">
                  <p:embed/>
                </p:oleObj>
              </mc:Choice>
              <mc:Fallback>
                <p:oleObj name="Equation" r:id="rId3" imgW="2920680" imgH="83808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676301" y="956488"/>
                        <a:ext cx="29210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5"/>
          <p:cNvSpPr txBox="1">
            <a:spLocks/>
          </p:cNvSpPr>
          <p:nvPr/>
        </p:nvSpPr>
        <p:spPr>
          <a:xfrm>
            <a:off x="7033438" y="1698992"/>
            <a:ext cx="4646427" cy="14887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2000" dirty="0"/>
              <a:t>Diffusion creep is dominant at length scales of &lt; 25 km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770" y="450816"/>
            <a:ext cx="6282001" cy="651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1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125011-F983-621E-BC93-A14CDC2AFA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61" y="1435620"/>
            <a:ext cx="6468378" cy="3248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59117-48F0-6897-D24E-8F72BE56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Minimizing</a:t>
            </a:r>
            <a:r>
              <a:rPr lang="en-US" i="1" dirty="0"/>
              <a:t> Misfit</a:t>
            </a:r>
            <a:r>
              <a:rPr lang="en-US" dirty="0"/>
              <a:t>: the </a:t>
            </a:r>
            <a:r>
              <a:rPr lang="en-US" dirty="0" err="1"/>
              <a:t>Nelder</a:t>
            </a:r>
            <a:r>
              <a:rPr lang="en-US" dirty="0"/>
              <a:t>-Meade algorithm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BA4F8-DC6A-FD43-2C84-6DF7D06D4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6806" y="5044601"/>
            <a:ext cx="7450674" cy="369332"/>
          </a:xfrm>
        </p:spPr>
        <p:txBody>
          <a:bodyPr/>
          <a:lstStyle/>
          <a:p>
            <a:r>
              <a:rPr lang="en-US" dirty="0"/>
              <a:t>Randomly generate a lot of initial guesses and hope for the best. 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76B66408-D282-3F31-A91A-47FBC72F4783}"/>
              </a:ext>
            </a:extLst>
          </p:cNvPr>
          <p:cNvSpPr txBox="1">
            <a:spLocks/>
          </p:cNvSpPr>
          <p:nvPr/>
        </p:nvSpPr>
        <p:spPr>
          <a:xfrm>
            <a:off x="7367626" y="2586588"/>
            <a:ext cx="4763414" cy="14568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Hastings-Metropolis algorithm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Searches for models that fit data within uncertainty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Ergodic sample </a:t>
            </a:r>
          </a:p>
        </p:txBody>
      </p:sp>
    </p:spTree>
    <p:extLst>
      <p:ext uri="{BB962C8B-B14F-4D97-AF65-F5344CB8AC3E}">
        <p14:creationId xmlns:p14="http://schemas.microsoft.com/office/powerpoint/2010/main" val="271222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41" y="1904704"/>
            <a:ext cx="8761669" cy="2333219"/>
          </a:xfrm>
          <a:prstGeom prst="rect">
            <a:avLst/>
          </a:prstGeom>
        </p:spPr>
      </p:pic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543150" y="6097942"/>
            <a:ext cx="10515600" cy="444377"/>
          </a:xfrm>
        </p:spPr>
        <p:txBody>
          <a:bodyPr/>
          <a:lstStyle/>
          <a:p>
            <a:r>
              <a:rPr lang="en-US" dirty="0"/>
              <a:t>George </a:t>
            </a:r>
            <a:r>
              <a:rPr lang="en-US" dirty="0" err="1"/>
              <a:t>Bergantz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2980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8119" y="0"/>
            <a:ext cx="59118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21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31" y="573714"/>
            <a:ext cx="7879643" cy="59097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08050" y="99763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What is really fit: log(viscosity) = log[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(f)]</a:t>
            </a:r>
            <a:endParaRPr lang="en-US" dirty="0"/>
          </a:p>
          <a:p>
            <a:endParaRPr lang="en-US" dirty="0"/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(f) </a:t>
            </a:r>
            <a:r>
              <a:rPr lang="en-US" dirty="0">
                <a:sym typeface="Symbol" panose="05050102010706020507" pitchFamily="18" charset="2"/>
              </a:rPr>
              <a:t> 1,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endParaRPr lang="en-US" baseline="-25000" dirty="0">
              <a:latin typeface="Symbol" panose="05050102010706020507" pitchFamily="18" charset="2"/>
            </a:endParaRPr>
          </a:p>
          <a:p>
            <a:endParaRPr lang="en-US" baseline="-25000" dirty="0">
              <a:latin typeface="Symbol" panose="05050102010706020507" pitchFamily="18" charset="2"/>
            </a:endParaRPr>
          </a:p>
          <a:p>
            <a:r>
              <a:rPr lang="en-US" dirty="0">
                <a:latin typeface="Symbol" panose="05050102010706020507" pitchFamily="18" charset="2"/>
                <a:sym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>
                <a:latin typeface="+mj-lt"/>
              </a:rPr>
              <a:t>sediment</a:t>
            </a:r>
            <a:r>
              <a:rPr lang="en-US" baseline="-25000" dirty="0">
                <a:latin typeface="Symbol" panose="05050102010706020507" pitchFamily="18" charset="2"/>
              </a:rPr>
              <a:t>, </a:t>
            </a:r>
            <a:r>
              <a:rPr lang="en-US" i="1" dirty="0" err="1"/>
              <a:t>c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i="1" dirty="0" err="1"/>
              <a:t>f</a:t>
            </a:r>
            <a:r>
              <a:rPr lang="en-US" baseline="-25000" dirty="0" err="1">
                <a:latin typeface="Symbol" panose="05050102010706020507" pitchFamily="18" charset="2"/>
              </a:rPr>
              <a:t>h</a:t>
            </a:r>
            <a:r>
              <a:rPr lang="en-US" dirty="0">
                <a:sym typeface="Symbol" panose="05050102010706020507" pitchFamily="18" charset="2"/>
              </a:rPr>
              <a:t>  </a:t>
            </a:r>
            <a:r>
              <a:rPr lang="en-US" dirty="0"/>
              <a:t>0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038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Elasticity</a:t>
            </a:r>
            <a:r>
              <a:rPr lang="en-US" sz="2000" dirty="0"/>
              <a:t>: instantaneous reversible deformation -&gt; strains are too small to be effective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1610990"/>
          </a:xfrm>
        </p:spPr>
        <p:txBody>
          <a:bodyPr>
            <a:no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Plasticity</a:t>
            </a:r>
            <a:r>
              <a:rPr lang="en-US" sz="2000" dirty="0"/>
              <a:t>: instantaneous irreversible deformation -&gt; </a:t>
            </a:r>
          </a:p>
          <a:p>
            <a:r>
              <a:rPr lang="en-US" sz="2000" dirty="0"/>
              <a:t>		grain crushing and rotation (repacking), strain-hardening</a:t>
            </a:r>
          </a:p>
          <a:p>
            <a:r>
              <a:rPr lang="en-US" sz="2000" dirty="0"/>
              <a:t>		low temperature and/or high porosity (sedimentary basins, layered intrusions)</a:t>
            </a:r>
          </a:p>
          <a:p>
            <a:r>
              <a:rPr lang="en-US" sz="2000" dirty="0"/>
              <a:t>		during </a:t>
            </a:r>
            <a:r>
              <a:rPr lang="en-US" sz="2000" dirty="0" err="1"/>
              <a:t>uni</a:t>
            </a:r>
            <a:r>
              <a:rPr lang="en-US" sz="2000" dirty="0"/>
              <a:t>-directional loading (sedimentation) pseudo-viscous or pseudo-elastic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3709131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Viscosity</a:t>
            </a:r>
            <a:r>
              <a:rPr lang="en-US" sz="2000" dirty="0"/>
              <a:t>: time-dependent reversible deformation -&gt;</a:t>
            </a:r>
          </a:p>
          <a:p>
            <a:r>
              <a:rPr lang="en-US" sz="2000" dirty="0"/>
              <a:t>		high temperature and/or low porosity (metamorphism, partial melting)</a:t>
            </a:r>
          </a:p>
          <a:p>
            <a:r>
              <a:rPr lang="en-US" sz="2000" dirty="0"/>
              <a:t>		how?</a:t>
            </a:r>
          </a:p>
        </p:txBody>
      </p:sp>
    </p:spTree>
    <p:extLst>
      <p:ext uri="{BB962C8B-B14F-4D97-AF65-F5344CB8AC3E}">
        <p14:creationId xmlns:p14="http://schemas.microsoft.com/office/powerpoint/2010/main" val="30890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What’s supposed to happen (without compaction):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71099" y="1521651"/>
          <a:ext cx="3706531" cy="2254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8" name="CorelDRAW" r:id="rId3" imgW="4520160" imgH="2749680" progId="CorelDraw.Graphic.18">
                  <p:embed/>
                </p:oleObj>
              </mc:Choice>
              <mc:Fallback>
                <p:oleObj name="CorelDRAW" r:id="rId3" imgW="4520160" imgH="2749680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1099" y="1521651"/>
                        <a:ext cx="3706531" cy="2254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4299659" y="2188284"/>
            <a:ext cx="506869" cy="453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sus</a:t>
            </a:r>
            <a:endParaRPr lang="en-US" baseline="-25000" dirty="0"/>
          </a:p>
        </p:txBody>
      </p:sp>
      <p:sp>
        <p:nvSpPr>
          <p:cNvPr id="13" name="Rectangle 12"/>
          <p:cNvSpPr/>
          <p:nvPr/>
        </p:nvSpPr>
        <p:spPr>
          <a:xfrm>
            <a:off x="4319818" y="2904581"/>
            <a:ext cx="52290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endParaRPr lang="en-US" baseline="-25000" dirty="0"/>
          </a:p>
        </p:txBody>
      </p:sp>
      <p:sp>
        <p:nvSpPr>
          <p:cNvPr id="14" name="Rectangle 13"/>
          <p:cNvSpPr/>
          <p:nvPr/>
        </p:nvSpPr>
        <p:spPr>
          <a:xfrm>
            <a:off x="1276583" y="1152319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67281" y="1152319"/>
            <a:ext cx="623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735549" y="1336985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dirty="0"/>
              <a:t> is a proxy for grain coordination number, it is identical to the matrix disaggregation porosity (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d</a:t>
            </a:r>
            <a:r>
              <a:rPr lang="en-US" dirty="0"/>
              <a:t>)</a:t>
            </a:r>
            <a:endParaRPr lang="en-US" baseline="-250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5735549" y="2463609"/>
            <a:ext cx="5695798" cy="507831"/>
            <a:chOff x="5480367" y="2484098"/>
            <a:chExt cx="5695798" cy="507831"/>
          </a:xfrm>
        </p:grpSpPr>
        <p:sp>
          <p:nvSpPr>
            <p:cNvPr id="18" name="Rectangle 17"/>
            <p:cNvSpPr/>
            <p:nvPr/>
          </p:nvSpPr>
          <p:spPr>
            <a:xfrm>
              <a:off x="5480367" y="2484098"/>
              <a:ext cx="5695798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Grain contact area (Takei &amp; </a:t>
              </a:r>
              <a:r>
                <a:rPr lang="en-US" dirty="0" err="1"/>
                <a:t>Holtzman</a:t>
              </a:r>
              <a:r>
                <a:rPr lang="en-US" dirty="0"/>
                <a:t> </a:t>
              </a:r>
              <a:r>
                <a:rPr lang="en-US" u="sng" dirty="0"/>
                <a:t>2013</a:t>
              </a:r>
              <a:r>
                <a:rPr lang="en-US" dirty="0"/>
                <a:t>)</a:t>
              </a:r>
              <a:endParaRPr lang="en-US" baseline="-25000" dirty="0"/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9655418" y="2554588"/>
            <a:ext cx="1092200" cy="368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599" name="Equation" r:id="rId5" imgW="1091880" imgH="368280" progId="Equation.DSMT4">
                    <p:embed/>
                  </p:oleObj>
                </mc:Choice>
                <mc:Fallback>
                  <p:oleObj name="Equation" r:id="rId5" imgW="1091880" imgH="36828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9655418" y="2554588"/>
                          <a:ext cx="1092200" cy="368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0" name="Rectangle 19"/>
          <p:cNvSpPr/>
          <p:nvPr/>
        </p:nvSpPr>
        <p:spPr>
          <a:xfrm>
            <a:off x="5735549" y="3174734"/>
            <a:ext cx="56957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 err="1">
                <a:latin typeface="Symbol" panose="05050102010706020507" pitchFamily="18" charset="2"/>
              </a:rPr>
              <a:t>f</a:t>
            </a:r>
            <a:r>
              <a:rPr lang="en-US" baseline="-25000" dirty="0" err="1"/>
              <a:t>sed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r>
              <a:rPr lang="en-US" dirty="0">
                <a:latin typeface="SymbolPi" panose="02000500070000020004" pitchFamily="2" charset="0"/>
              </a:rPr>
              <a:t>Þ </a:t>
            </a:r>
            <a:r>
              <a:rPr lang="en-US" dirty="0">
                <a:latin typeface="Symbol" panose="05050102010706020507" pitchFamily="18" charset="2"/>
              </a:rPr>
              <a:t>x </a:t>
            </a:r>
            <a:r>
              <a:rPr lang="en-US" dirty="0">
                <a:latin typeface="SymbolPi" panose="02000500070000020004" pitchFamily="2" charset="0"/>
              </a:rPr>
              <a:t>® </a:t>
            </a:r>
            <a:r>
              <a:rPr lang="en-US" dirty="0">
                <a:latin typeface="Symbol" panose="05050102010706020507" pitchFamily="18" charset="2"/>
              </a:rPr>
              <a:t>0</a:t>
            </a:r>
            <a:r>
              <a:rPr lang="en-US" dirty="0"/>
              <a:t>, the initial stage of compaction must be hydraulically-limited </a:t>
            </a:r>
            <a:r>
              <a:rPr lang="en-US" baseline="-25000" dirty="0">
                <a:latin typeface="SymbolPi" panose="02000500070000020004" pitchFamily="2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74604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510" y="363163"/>
            <a:ext cx="10515600" cy="707157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What causes the effective pressure (</a:t>
            </a:r>
            <a:r>
              <a:rPr lang="en-US" sz="2400" dirty="0" err="1"/>
              <a:t>p</a:t>
            </a:r>
            <a:r>
              <a:rPr lang="en-US" sz="2400" baseline="-25000" dirty="0" err="1"/>
              <a:t>e</a:t>
            </a:r>
            <a:r>
              <a:rPr lang="en-US" sz="2400" dirty="0"/>
              <a:t>)? Static pressure gradient </a:t>
            </a:r>
            <a:r>
              <a:rPr lang="en-US" sz="2400" dirty="0">
                <a:sym typeface="Symbol"/>
              </a:rPr>
              <a:t> density (</a:t>
            </a:r>
            <a:r>
              <a:rPr lang="el-GR" sz="2400" dirty="0">
                <a:sym typeface="Symbol"/>
              </a:rPr>
              <a:t>ρ</a:t>
            </a:r>
            <a:r>
              <a:rPr lang="en-US" sz="2400" dirty="0">
                <a:sym typeface="Symbol"/>
              </a:rPr>
              <a:t>)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61621" y="2271528"/>
          <a:ext cx="1847850" cy="232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2" name="CorelDRAW" r:id="rId3" imgW="1848163" imgH="2322257" progId="CorelDraw.Graphic.18">
                  <p:embed/>
                </p:oleObj>
              </mc:Choice>
              <mc:Fallback>
                <p:oleObj name="CorelDRAW" r:id="rId3" imgW="1848163" imgH="2322257" progId="CorelDraw.Graphic.18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1621" y="2271528"/>
                        <a:ext cx="1847850" cy="2322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33145" y="2516002"/>
          <a:ext cx="1089025" cy="183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3" name="CorelDRAW" r:id="rId5" imgW="1088873" imgH="1833057" progId="CorelDraw.Graphic.18">
                  <p:embed/>
                </p:oleObj>
              </mc:Choice>
              <mc:Fallback>
                <p:oleObj name="CorelDRAW" r:id="rId5" imgW="1088873" imgH="1833057" progId="CorelDraw.Graphic.18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33145" y="2516002"/>
                        <a:ext cx="1089025" cy="183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791830" y="1276960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4" name="CorelDRAW" r:id="rId7" imgW="1506102" imgH="2155643" progId="CorelDraw.Graphic.18">
                  <p:embed/>
                </p:oleObj>
              </mc:Choice>
              <mc:Fallback>
                <p:oleObj name="CorelDRAW" r:id="rId7" imgW="1506102" imgH="2155643" progId="CorelDraw.Graphic.1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91830" y="1276960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3791831" y="4270509"/>
          <a:ext cx="1506537" cy="215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5" name="CorelDRAW" r:id="rId9" imgW="1506102" imgH="2155643" progId="CorelDraw.Graphic.18">
                  <p:embed/>
                </p:oleObj>
              </mc:Choice>
              <mc:Fallback>
                <p:oleObj name="CorelDRAW" r:id="rId9" imgW="1506102" imgH="2155643" progId="CorelDraw.Graphic.18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791831" y="4270509"/>
                        <a:ext cx="1506537" cy="215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533301" y="3155612"/>
            <a:ext cx="3850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88605" y="3117235"/>
            <a:ext cx="276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1" name="Rectangle 20"/>
          <p:cNvSpPr/>
          <p:nvPr/>
        </p:nvSpPr>
        <p:spPr>
          <a:xfrm>
            <a:off x="3726507" y="332672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sp>
        <p:nvSpPr>
          <p:cNvPr id="26" name="Rectangle 25"/>
          <p:cNvSpPr/>
          <p:nvPr/>
        </p:nvSpPr>
        <p:spPr>
          <a:xfrm>
            <a:off x="5204864" y="1140178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27" name="Rectangle 26"/>
          <p:cNvSpPr/>
          <p:nvPr/>
        </p:nvSpPr>
        <p:spPr>
          <a:xfrm>
            <a:off x="1369598" y="1940157"/>
            <a:ext cx="431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</a:t>
            </a:r>
            <a:r>
              <a:rPr lang="en-US" baseline="-25000" dirty="0"/>
              <a:t>0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034192" y="1020429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3" name="Rectangle 32"/>
          <p:cNvSpPr/>
          <p:nvPr/>
        </p:nvSpPr>
        <p:spPr>
          <a:xfrm>
            <a:off x="5473363" y="1370695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rheologically-limited 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&lt;&lt;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fluid flux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5201878" y="4131421"/>
            <a:ext cx="311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</a:t>
            </a:r>
            <a:endParaRPr lang="en-US" baseline="-25000" dirty="0"/>
          </a:p>
        </p:txBody>
      </p:sp>
      <p:sp>
        <p:nvSpPr>
          <p:cNvPr id="36" name="Rectangle 35"/>
          <p:cNvSpPr/>
          <p:nvPr/>
        </p:nvSpPr>
        <p:spPr>
          <a:xfrm>
            <a:off x="4031206" y="4011672"/>
            <a:ext cx="11377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pressure</a:t>
            </a:r>
            <a:endParaRPr lang="en-US" baseline="-25000" dirty="0"/>
          </a:p>
        </p:txBody>
      </p:sp>
      <p:sp>
        <p:nvSpPr>
          <p:cNvPr id="39" name="Rectangle 38"/>
          <p:cNvSpPr/>
          <p:nvPr/>
        </p:nvSpPr>
        <p:spPr>
          <a:xfrm>
            <a:off x="5438686" y="4343187"/>
            <a:ext cx="449838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 err="1"/>
              <a:t>hydraullically</a:t>
            </a:r>
            <a:r>
              <a:rPr lang="en-US" dirty="0"/>
              <a:t>-limited</a:t>
            </a:r>
          </a:p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  <a:r>
              <a:rPr lang="en-US" b="1" dirty="0">
                <a:solidFill>
                  <a:srgbClr val="FF0000"/>
                </a:solidFill>
              </a:rPr>
              <a:t> &gt;&gt; </a:t>
            </a:r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lang="en-US" b="1" baseline="-25000" dirty="0">
                <a:solidFill>
                  <a:srgbClr val="FF0000"/>
                </a:solidFill>
              </a:rPr>
              <a:t>0</a:t>
            </a:r>
          </a:p>
          <a:p>
            <a:pPr algn="ctr">
              <a:lnSpc>
                <a:spcPct val="150000"/>
              </a:lnSpc>
            </a:pPr>
            <a:r>
              <a:rPr lang="en-US" dirty="0" err="1"/>
              <a:t>p</a:t>
            </a:r>
            <a:r>
              <a:rPr lang="en-US" baseline="-25000" dirty="0" err="1"/>
              <a:t>e</a:t>
            </a:r>
            <a:r>
              <a:rPr lang="en-US" dirty="0"/>
              <a:t> negligible </a:t>
            </a:r>
          </a:p>
          <a:p>
            <a:pPr algn="ctr">
              <a:lnSpc>
                <a:spcPct val="150000"/>
              </a:lnSpc>
            </a:pPr>
            <a:r>
              <a:rPr lang="en-US" dirty="0"/>
              <a:t>observation constrains </a:t>
            </a:r>
            <a:r>
              <a:rPr lang="en-US" b="1" dirty="0">
                <a:solidFill>
                  <a:srgbClr val="FF0000"/>
                </a:solidFill>
              </a:rPr>
              <a:t>k</a:t>
            </a:r>
            <a:endParaRPr lang="en-US" b="1" baseline="-25000" dirty="0">
              <a:solidFill>
                <a:srgbClr val="FF0000"/>
              </a:solidFill>
              <a:latin typeface="Symbol" panose="05050102010706020507" pitchFamily="18" charset="2"/>
            </a:endParaRPr>
          </a:p>
          <a:p>
            <a:r>
              <a:rPr lang="en-US" baseline="-25000" dirty="0"/>
              <a:t> </a:t>
            </a:r>
            <a:endParaRPr lang="en-US" dirty="0"/>
          </a:p>
        </p:txBody>
      </p:sp>
      <p:sp>
        <p:nvSpPr>
          <p:cNvPr id="54" name="Rectangle 53"/>
          <p:cNvSpPr/>
          <p:nvPr/>
        </p:nvSpPr>
        <p:spPr>
          <a:xfrm>
            <a:off x="4182393" y="3102519"/>
            <a:ext cx="65705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37682" y="3084502"/>
            <a:ext cx="7887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/>
        </p:nvGraphicFramePr>
        <p:xfrm>
          <a:off x="4572500" y="1620143"/>
          <a:ext cx="10033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6" name="Equation" r:id="rId11" imgW="1002960" imgH="558720" progId="Equation.DSMT4">
                  <p:embed/>
                </p:oleObj>
              </mc:Choice>
              <mc:Fallback>
                <p:oleObj name="Equation" r:id="rId11" imgW="1002960" imgH="558720" progId="Equation.DSMT4">
                  <p:embed/>
                  <p:pic>
                    <p:nvPicPr>
                      <p:cNvPr id="57" name="Object 5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572500" y="1620143"/>
                        <a:ext cx="10033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4290211" y="6095310"/>
            <a:ext cx="195274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70C0"/>
                </a:solidFill>
              </a:rPr>
              <a:t>p</a:t>
            </a:r>
            <a:r>
              <a:rPr lang="en-US" b="1" baseline="-25000" dirty="0" err="1">
                <a:solidFill>
                  <a:srgbClr val="0070C0"/>
                </a:solidFill>
              </a:rPr>
              <a:t>total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00B0F0"/>
                </a:solidFill>
              </a:rPr>
              <a:t>p</a:t>
            </a:r>
            <a:r>
              <a:rPr lang="en-US" b="1" baseline="-25000" dirty="0" err="1">
                <a:solidFill>
                  <a:srgbClr val="00B0F0"/>
                </a:solidFill>
              </a:rPr>
              <a:t>fluid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=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solid</a:t>
            </a:r>
            <a:endParaRPr lang="en-US" b="1" baseline="-25000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477701" y="4920528"/>
            <a:ext cx="1122697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 err="1"/>
              <a:t>p</a:t>
            </a:r>
            <a:r>
              <a:rPr lang="en-US" b="1" baseline="-25000" dirty="0" err="1"/>
              <a:t>e</a:t>
            </a:r>
            <a:r>
              <a:rPr lang="en-US" b="1" dirty="0"/>
              <a:t> </a:t>
            </a:r>
            <a:r>
              <a:rPr lang="en-US" dirty="0">
                <a:latin typeface="SymbolPi" panose="02000500070000020004" pitchFamily="2" charset="0"/>
              </a:rPr>
              <a:t>»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dirty="0"/>
              <a:t>0</a:t>
            </a:r>
            <a:endParaRPr lang="en-US" b="1" baseline="-25000" dirty="0"/>
          </a:p>
          <a:p>
            <a:pPr algn="ctr">
              <a:lnSpc>
                <a:spcPct val="150000"/>
              </a:lnSpc>
            </a:pPr>
            <a:endParaRPr lang="en-US" b="1" baseline="-25000" dirty="0">
              <a:solidFill>
                <a:srgbClr val="00B0F0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3720023" y="6299684"/>
            <a:ext cx="6132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z</a:t>
            </a:r>
            <a:endParaRPr lang="en-US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9823677" y="924134"/>
            <a:ext cx="2561534" cy="5746816"/>
            <a:chOff x="9310560" y="924134"/>
            <a:chExt cx="2561534" cy="5746816"/>
          </a:xfrm>
        </p:grpSpPr>
        <p:grpSp>
          <p:nvGrpSpPr>
            <p:cNvPr id="50" name="Group 49"/>
            <p:cNvGrpSpPr/>
            <p:nvPr/>
          </p:nvGrpSpPr>
          <p:grpSpPr>
            <a:xfrm>
              <a:off x="10556891" y="924134"/>
              <a:ext cx="343547" cy="1967833"/>
              <a:chOff x="10445065" y="858352"/>
              <a:chExt cx="343547" cy="1967833"/>
            </a:xfrm>
          </p:grpSpPr>
          <p:cxnSp>
            <p:nvCxnSpPr>
              <p:cNvPr id="48" name="Straight Connector 47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Rectangle 48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9376357" y="1276960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17" name="CorelDRAW" r:id="rId13" imgW="1497581" imgH="2155643" progId="CorelDraw.Graphic.18">
                    <p:embed/>
                  </p:oleObj>
                </mc:Choice>
                <mc:Fallback>
                  <p:oleObj name="CorelDRAW" r:id="rId13" imgW="1497581" imgH="2155643" progId="CorelDraw.Graphic.18">
                    <p:embed/>
                    <p:pic>
                      <p:nvPicPr>
                        <p:cNvPr id="11" name="Object 10"/>
                        <p:cNvPicPr/>
                        <p:nvPr/>
                      </p:nvPicPr>
                      <p:blipFill>
                        <a:blip r:embed="rId14"/>
                        <a:stretch>
                          <a:fillRect/>
                        </a:stretch>
                      </p:blipFill>
                      <p:spPr>
                        <a:xfrm>
                          <a:off x="9376357" y="1276960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9376356" y="4270509"/>
            <a:ext cx="1497013" cy="2155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718" name="CorelDRAW" r:id="rId15" imgW="1497581" imgH="2155643" progId="CorelDraw.Graphic.18">
                    <p:embed/>
                  </p:oleObj>
                </mc:Choice>
                <mc:Fallback>
                  <p:oleObj name="CorelDRAW" r:id="rId15" imgW="1497581" imgH="2155643" progId="CorelDraw.Graphic.18">
                    <p:embed/>
                    <p:pic>
                      <p:nvPicPr>
                        <p:cNvPr id="17" name="Object 16"/>
                        <p:cNvPicPr/>
                        <p:nvPr/>
                      </p:nvPicPr>
                      <p:blipFill>
                        <a:blip r:embed="rId16"/>
                        <a:stretch>
                          <a:fillRect/>
                        </a:stretch>
                      </p:blipFill>
                      <p:spPr>
                        <a:xfrm>
                          <a:off x="9376356" y="4270509"/>
                          <a:ext cx="1497013" cy="21558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Rectangle 21"/>
            <p:cNvSpPr/>
            <p:nvPr/>
          </p:nvSpPr>
          <p:spPr>
            <a:xfrm>
              <a:off x="9310560" y="3304422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313542" y="6301618"/>
              <a:ext cx="27603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z</a:t>
              </a:r>
              <a:endParaRPr lang="en-US" baseline="-25000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798673" y="1140178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9602001" y="1018844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680782" y="139668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10686375" y="166165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795687" y="4131421"/>
              <a:ext cx="3048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latin typeface="Symbol" panose="05050102010706020507" pitchFamily="18" charset="2"/>
                </a:rPr>
                <a:t>f</a:t>
              </a:r>
              <a:endParaRPr lang="en-US" baseline="-25000" dirty="0">
                <a:latin typeface="Symbol" panose="05050102010706020507" pitchFamily="18" charset="2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9599015" y="4010087"/>
              <a:ext cx="113777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porosity</a:t>
              </a:r>
              <a:endParaRPr lang="en-US" baseline="-25000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558026" y="3910558"/>
              <a:ext cx="343547" cy="1967833"/>
              <a:chOff x="10445065" y="858352"/>
              <a:chExt cx="343547" cy="1967833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10606036" y="1140178"/>
                <a:ext cx="0" cy="1686007"/>
              </a:xfrm>
              <a:prstGeom prst="line">
                <a:avLst/>
              </a:prstGeom>
              <a:ln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Rectangle 52"/>
              <p:cNvSpPr/>
              <p:nvPr/>
            </p:nvSpPr>
            <p:spPr>
              <a:xfrm>
                <a:off x="10445065" y="858352"/>
                <a:ext cx="343547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sz="1400" baseline="-25000" dirty="0">
                    <a:solidFill>
                      <a:srgbClr val="FF0000"/>
                    </a:solidFill>
                  </a:rPr>
                  <a:t>0</a:t>
                </a:r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10727934" y="4410696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1</a:t>
              </a:r>
              <a:r>
                <a:rPr lang="en-US" sz="1400" dirty="0"/>
                <a:t>, t</a:t>
              </a:r>
              <a:r>
                <a:rPr lang="en-US" sz="1400" baseline="-25000" dirty="0"/>
                <a:t>1</a:t>
              </a:r>
              <a:endParaRPr lang="en-US" sz="1400" dirty="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0733527" y="4675669"/>
              <a:ext cx="1138567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/>
                <a:t>h</a:t>
              </a:r>
              <a:r>
                <a:rPr lang="en-US" sz="1400" baseline="-25000" dirty="0"/>
                <a:t>2</a:t>
              </a:r>
              <a:r>
                <a:rPr lang="en-US" sz="1400" dirty="0"/>
                <a:t>, t</a:t>
              </a:r>
              <a:r>
                <a:rPr lang="en-US" sz="1400" baseline="-25000" dirty="0"/>
                <a:t>2</a:t>
              </a:r>
              <a:endParaRPr lang="en-US" sz="1400" dirty="0"/>
            </a:p>
          </p:txBody>
        </p:sp>
      </p:grp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5805663" y="2309363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9" name="CorelDRAW" r:id="rId17" imgW="486615" imgH="154452" progId="CorelDraw.Graphic.18">
                  <p:embed/>
                </p:oleObj>
              </mc:Choice>
              <mc:Fallback>
                <p:oleObj name="CorelDRAW" r:id="rId17" imgW="486615" imgH="154452" progId="CorelDraw.Graphic.18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05663" y="2309363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9127173" y="2282766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0" name="CorelDRAW" r:id="rId19" imgW="486615" imgH="154452" progId="CorelDraw.Graphic.18">
                  <p:embed/>
                </p:oleObj>
              </mc:Choice>
              <mc:Fallback>
                <p:oleObj name="CorelDRAW" r:id="rId19" imgW="486615" imgH="154452" progId="CorelDraw.Graphic.18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2282766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5"/>
          <p:cNvGraphicFramePr>
            <a:graphicFrameLocks noChangeAspect="1"/>
          </p:cNvGraphicFramePr>
          <p:nvPr/>
        </p:nvGraphicFramePr>
        <p:xfrm>
          <a:off x="9127173" y="5235949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1" name="CorelDRAW" r:id="rId20" imgW="486615" imgH="154452" progId="CorelDraw.Graphic.18">
                  <p:embed/>
                </p:oleObj>
              </mc:Choice>
              <mc:Fallback>
                <p:oleObj name="CorelDRAW" r:id="rId20" imgW="486615" imgH="154452" progId="CorelDraw.Graphic.18">
                  <p:embed/>
                  <p:pic>
                    <p:nvPicPr>
                      <p:cNvPr id="56" name="Object 5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27173" y="5235949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/>
        </p:nvGraphicFramePr>
        <p:xfrm>
          <a:off x="5845631" y="5194434"/>
          <a:ext cx="487363" cy="153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22" name="CorelDRAW" r:id="rId21" imgW="486615" imgH="154452" progId="CorelDraw.Graphic.18">
                  <p:embed/>
                </p:oleObj>
              </mc:Choice>
              <mc:Fallback>
                <p:oleObj name="CorelDRAW" r:id="rId21" imgW="486615" imgH="154452" progId="CorelDraw.Graphic.18">
                  <p:embed/>
                  <p:pic>
                    <p:nvPicPr>
                      <p:cNvPr id="58" name="Object 57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845631" y="5194434"/>
                        <a:ext cx="487363" cy="153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9596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(G) and bulk modulus (K)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,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idx="11"/>
          </p:nvPr>
        </p:nvSpPr>
        <p:spPr>
          <a:xfrm>
            <a:off x="612043" y="4544198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Because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solid</a:t>
            </a:r>
            <a:r>
              <a:rPr lang="en-US" sz="2000" dirty="0"/>
              <a:t> (&gt; 10</a:t>
            </a:r>
            <a:r>
              <a:rPr lang="en-US" sz="2000" baseline="30000" dirty="0"/>
              <a:t>8</a:t>
            </a:r>
            <a:r>
              <a:rPr lang="en-US" sz="2000" dirty="0"/>
              <a:t> Pa s) &gt;&gt; </a:t>
            </a:r>
            <a:r>
              <a:rPr lang="en-US" sz="2000" dirty="0" err="1">
                <a:latin typeface="Symbol" panose="05050102010706020507" pitchFamily="18" charset="2"/>
              </a:rPr>
              <a:t>h</a:t>
            </a:r>
            <a:r>
              <a:rPr lang="en-US" sz="2000" baseline="-25000" dirty="0" err="1"/>
              <a:t>fluid</a:t>
            </a:r>
            <a:r>
              <a:rPr lang="en-US" sz="2000" dirty="0"/>
              <a:t> (&lt; 10</a:t>
            </a:r>
            <a:r>
              <a:rPr lang="en-US" sz="2000" baseline="30000" dirty="0"/>
              <a:t>2</a:t>
            </a:r>
            <a:r>
              <a:rPr lang="en-US" sz="2000" dirty="0"/>
              <a:t> Pa s), assume </a:t>
            </a:r>
            <a:r>
              <a:rPr lang="en-US" sz="2000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dirty="0" err="1">
                <a:latin typeface="Symbol" panose="05050102010706020507" pitchFamily="18" charset="2"/>
              </a:rPr>
              <a:t>x</a:t>
            </a:r>
            <a:r>
              <a:rPr lang="en-US" sz="2000" baseline="-25000" dirty="0" err="1"/>
              <a:t>solid</a:t>
            </a:r>
            <a:r>
              <a:rPr lang="en-US" sz="2000" dirty="0">
                <a:latin typeface="Symbol" panose="05050102010706020507" pitchFamily="18" charset="2"/>
              </a:rPr>
              <a:t>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sz="2000" b="1" baseline="-25000" dirty="0" err="1">
                <a:solidFill>
                  <a:srgbClr val="FF0000"/>
                </a:solidFill>
              </a:rPr>
              <a:t>solid</a:t>
            </a:r>
            <a:r>
              <a:rPr lang="en-US" sz="2000" dirty="0">
                <a:latin typeface="Symbol" panose="05050102010706020507" pitchFamily="18" charset="2"/>
              </a:rPr>
              <a:t>, f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5420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Viscosity of partially molten crystal mushes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J.A.D. Connolly &amp; M.W. Schmidt, ETH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lang="en-US" dirty="0"/>
              <a:t>Why should you care?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30" y="2603330"/>
            <a:ext cx="1709931" cy="2712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851" y="2588090"/>
            <a:ext cx="1859284" cy="2727966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idx="10"/>
          </p:nvPr>
        </p:nvSpPr>
        <p:spPr>
          <a:xfrm>
            <a:off x="2541009" y="3872965"/>
            <a:ext cx="3804971" cy="360606"/>
          </a:xfrm>
        </p:spPr>
        <p:txBody>
          <a:bodyPr/>
          <a:lstStyle/>
          <a:p>
            <a:r>
              <a:rPr lang="en-US" dirty="0"/>
              <a:t>expulsion is by irreversible compaction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idx="10"/>
          </p:nvPr>
        </p:nvSpPr>
        <p:spPr>
          <a:xfrm>
            <a:off x="7954690" y="3870146"/>
            <a:ext cx="4024866" cy="363425"/>
          </a:xfrm>
        </p:spPr>
        <p:txBody>
          <a:bodyPr/>
          <a:lstStyle/>
          <a:p>
            <a:r>
              <a:rPr lang="en-US" dirty="0"/>
              <a:t>its time-scale is determined by rock viscosity</a:t>
            </a:r>
          </a:p>
        </p:txBody>
      </p:sp>
    </p:spTree>
    <p:extLst>
      <p:ext uri="{BB962C8B-B14F-4D97-AF65-F5344CB8AC3E}">
        <p14:creationId xmlns:p14="http://schemas.microsoft.com/office/powerpoint/2010/main" val="17515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79"/>
            <a:ext cx="10515600" cy="618391"/>
          </a:xfrm>
        </p:spPr>
        <p:txBody>
          <a:bodyPr>
            <a:normAutofit/>
          </a:bodyPr>
          <a:lstStyle/>
          <a:p>
            <a:r>
              <a:rPr lang="en-US" dirty="0"/>
              <a:t>The viscous compaction mechanism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618392"/>
          </a:xfrm>
        </p:spPr>
        <p:txBody>
          <a:bodyPr>
            <a:normAutofit/>
          </a:bodyPr>
          <a:lstStyle/>
          <a:p>
            <a:r>
              <a:rPr lang="en-US" dirty="0"/>
              <a:t>Some unusual compaction experiments and analysis thereof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2"/>
          </p:nvPr>
        </p:nvSpPr>
        <p:spPr>
          <a:xfrm>
            <a:off x="612043" y="2493964"/>
            <a:ext cx="10515600" cy="463755"/>
          </a:xfrm>
        </p:spPr>
        <p:txBody>
          <a:bodyPr/>
          <a:lstStyle/>
          <a:p>
            <a:r>
              <a:rPr lang="en-US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15223011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43" y="461230"/>
            <a:ext cx="10515600" cy="444377"/>
          </a:xfrm>
        </p:spPr>
        <p:txBody>
          <a:bodyPr>
            <a:normAutofit/>
          </a:bodyPr>
          <a:lstStyle/>
          <a:p>
            <a:r>
              <a:rPr lang="en-US" sz="2400" dirty="0"/>
              <a:t>Mechanism: Macroscopic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43" y="1257180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Elastic solids: independent shear (</a:t>
            </a:r>
            <a:r>
              <a:rPr lang="en-US" sz="2000" i="1" dirty="0"/>
              <a:t>G</a:t>
            </a:r>
            <a:r>
              <a:rPr lang="en-US" sz="2000" dirty="0"/>
              <a:t>) and bulk modulus (</a:t>
            </a:r>
            <a:r>
              <a:rPr lang="en-US" sz="2000" i="1" dirty="0"/>
              <a:t>K</a:t>
            </a:r>
            <a:r>
              <a:rPr lang="en-US" sz="2000" dirty="0"/>
              <a:t>)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0"/>
          </p:nvPr>
        </p:nvSpPr>
        <p:spPr>
          <a:xfrm>
            <a:off x="612043" y="1875572"/>
            <a:ext cx="10515600" cy="360606"/>
          </a:xfrm>
        </p:spPr>
        <p:txBody>
          <a:bodyPr>
            <a:noAutofit/>
          </a:bodyPr>
          <a:lstStyle/>
          <a:p>
            <a:r>
              <a:rPr lang="en-US" sz="2000" dirty="0"/>
              <a:t>Viscous solids: shear viscosity (</a:t>
            </a: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), no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1"/>
          </p:nvPr>
        </p:nvSpPr>
        <p:spPr>
          <a:xfrm>
            <a:off x="612043" y="2493964"/>
            <a:ext cx="10515600" cy="1723555"/>
          </a:xfrm>
        </p:spPr>
        <p:txBody>
          <a:bodyPr>
            <a:normAutofit/>
          </a:bodyPr>
          <a:lstStyle/>
          <a:p>
            <a:r>
              <a:rPr lang="en-US" sz="2000" dirty="0"/>
              <a:t>Porous solids: </a:t>
            </a:r>
          </a:p>
          <a:p>
            <a:r>
              <a:rPr lang="en-US" sz="2000" dirty="0"/>
              <a:t>	macroscopic bulk viscosity (</a:t>
            </a:r>
            <a:r>
              <a:rPr lang="en-US" sz="2000" dirty="0">
                <a:latin typeface="Symbol" panose="05050102010706020507" pitchFamily="18" charset="2"/>
              </a:rPr>
              <a:t>x</a:t>
            </a:r>
            <a:r>
              <a:rPr lang="en-US" sz="2000" dirty="0"/>
              <a:t>) due to compaction of grain-scale porosity (</a:t>
            </a:r>
            <a:r>
              <a:rPr lang="en-US" sz="2000" dirty="0">
                <a:latin typeface="Symbol" panose="05050102010706020507" pitchFamily="18" charset="2"/>
              </a:rPr>
              <a:t>f</a:t>
            </a:r>
            <a:r>
              <a:rPr lang="en-US" sz="2000" dirty="0"/>
              <a:t>)</a:t>
            </a:r>
          </a:p>
          <a:p>
            <a:r>
              <a:rPr lang="en-US" sz="2000" dirty="0"/>
              <a:t>	accomplished by microscopic shear -&gt; </a:t>
            </a:r>
            <a:r>
              <a:rPr lang="en-US" sz="2000" dirty="0">
                <a:latin typeface="Symbol" panose="05050102010706020507" pitchFamily="18" charset="2"/>
              </a:rPr>
              <a:t>x =</a:t>
            </a:r>
            <a:r>
              <a:rPr lang="en-US" sz="2000" dirty="0"/>
              <a:t>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dirty="0" err="1">
                <a:latin typeface="Symbol" panose="05050102010706020507" pitchFamily="18" charset="2"/>
              </a:rPr>
              <a:t>h,f</a:t>
            </a:r>
            <a:r>
              <a:rPr lang="en-US" sz="2000" dirty="0"/>
              <a:t>)</a:t>
            </a:r>
          </a:p>
          <a:p>
            <a:r>
              <a:rPr lang="en-US" sz="2000" dirty="0"/>
              <a:t>	Newtonian?</a:t>
            </a:r>
          </a:p>
        </p:txBody>
      </p:sp>
    </p:spTree>
    <p:extLst>
      <p:ext uri="{BB962C8B-B14F-4D97-AF65-F5344CB8AC3E}">
        <p14:creationId xmlns:p14="http://schemas.microsoft.com/office/powerpoint/2010/main" val="19857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F1F6840-CC70-8EAD-BA03-C9EA55184298}"/>
              </a:ext>
            </a:extLst>
          </p:cNvPr>
          <p:cNvGrpSpPr/>
          <p:nvPr/>
        </p:nvGrpSpPr>
        <p:grpSpPr>
          <a:xfrm>
            <a:off x="994561" y="1395985"/>
            <a:ext cx="4614672" cy="4554878"/>
            <a:chOff x="878737" y="1359409"/>
            <a:chExt cx="4614672" cy="455487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7BA26D-F8A9-804E-3DCE-0E8BD11D4E93}"/>
                </a:ext>
              </a:extLst>
            </p:cNvPr>
            <p:cNvSpPr/>
            <p:nvPr/>
          </p:nvSpPr>
          <p:spPr>
            <a:xfrm>
              <a:off x="878737" y="1359409"/>
              <a:ext cx="4614672" cy="455487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A19C446-AFE2-8C60-56DF-E451796A2568}"/>
                </a:ext>
              </a:extLst>
            </p:cNvPr>
            <p:cNvSpPr/>
            <p:nvPr/>
          </p:nvSpPr>
          <p:spPr>
            <a:xfrm>
              <a:off x="1628545" y="2069854"/>
              <a:ext cx="3115056" cy="3133989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183D1C8-2254-F1EA-5C1E-59358AEC2B39}"/>
                </a:ext>
              </a:extLst>
            </p:cNvPr>
            <p:cNvSpPr/>
            <p:nvPr/>
          </p:nvSpPr>
          <p:spPr>
            <a:xfrm>
              <a:off x="2082697" y="2496896"/>
              <a:ext cx="2206752" cy="227990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4AFD5B-C2EA-B93D-EF4C-D53EC3DBA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About those guesses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EBD63-4E5E-E4DD-7795-AD0EB38B3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3085" y="1490211"/>
            <a:ext cx="4274558" cy="646331"/>
          </a:xfrm>
        </p:spPr>
        <p:txBody>
          <a:bodyPr/>
          <a:lstStyle/>
          <a:p>
            <a:r>
              <a:rPr lang="en-US" dirty="0"/>
              <a:t>Ranges on unknown parameters imply prior knowledge.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A8161-777A-B9F9-E7BD-3C8B8861CD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04" y="1257179"/>
            <a:ext cx="5367539" cy="5145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40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0117" y="448009"/>
            <a:ext cx="3886904" cy="80663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Plagioclase &amp; Chromite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802759" y="1872069"/>
          <a:ext cx="4632820" cy="3910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6" name="CorelDRAW" r:id="rId3" imgW="5791025" imgH="4888201" progId="CorelDraw.Graphic.18">
                  <p:embed/>
                </p:oleObj>
              </mc:Choice>
              <mc:Fallback>
                <p:oleObj name="CorelDRAW" r:id="rId3" imgW="5791025" imgH="4888201" progId="CorelDraw.Graphic.18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2759" y="1872069"/>
                        <a:ext cx="4632820" cy="3910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6140302" y="1868718"/>
          <a:ext cx="4633100" cy="391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7" name="CorelDRAW" r:id="rId5" imgW="5791375" imgH="4896577" progId="CorelDraw.Graphic.18">
                  <p:embed/>
                </p:oleObj>
              </mc:Choice>
              <mc:Fallback>
                <p:oleObj name="CorelDRAW" r:id="rId5" imgW="5791375" imgH="4896577" progId="CorelDraw.Graphic.18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0302" y="1868718"/>
                        <a:ext cx="4633100" cy="3917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65324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microscopic comedy of macroscopic Newtonian rheology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124" y="3393433"/>
            <a:ext cx="3368286" cy="374274"/>
          </a:xfrm>
        </p:spPr>
        <p:txBody>
          <a:bodyPr/>
          <a:lstStyle/>
          <a:p>
            <a:r>
              <a:rPr lang="en-US" dirty="0"/>
              <a:t>Driving force is effective pressure, </a:t>
            </a:r>
            <a:r>
              <a:rPr lang="en-US" i="1" dirty="0" err="1"/>
              <a:t>p</a:t>
            </a:r>
            <a:r>
              <a:rPr lang="en-US" baseline="-25000" dirty="0" err="1"/>
              <a:t>e</a:t>
            </a:r>
            <a:endParaRPr lang="en-US" baseline="-25000" dirty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87302" y="1558421"/>
          <a:ext cx="1323975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0" name="CorelDRAW" r:id="rId3" imgW="1323203" imgH="1553948" progId="CorelDraw.Graphic.18">
                  <p:embed/>
                </p:oleObj>
              </mc:Choice>
              <mc:Fallback>
                <p:oleObj name="CorelDRAW" r:id="rId3" imgW="1323203" imgH="1553948" progId="CorelDraw.Graphic.18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87302" y="1558421"/>
                        <a:ext cx="1323975" cy="155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5407948" y="1605988"/>
          <a:ext cx="122555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1" name="CorelDRAW" r:id="rId5" imgW="1225515" imgH="1224369" progId="CorelDraw.Graphic.18">
                  <p:embed/>
                </p:oleObj>
              </mc:Choice>
              <mc:Fallback>
                <p:oleObj name="CorelDRAW" r:id="rId5" imgW="1225515" imgH="1224369" progId="CorelDraw.Graphic.18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07948" y="1605988"/>
                        <a:ext cx="122555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413150" y="3406685"/>
            <a:ext cx="3368286" cy="1190715"/>
          </a:xfrm>
        </p:spPr>
        <p:txBody>
          <a:bodyPr/>
          <a:lstStyle/>
          <a:p>
            <a:r>
              <a:rPr lang="en-US" dirty="0"/>
              <a:t>solid deforms as a fluid </a:t>
            </a:r>
          </a:p>
          <a:p>
            <a:r>
              <a:rPr lang="en-US" dirty="0"/>
              <a:t>dislocation creep -&gt;</a:t>
            </a:r>
          </a:p>
          <a:p>
            <a:r>
              <a:rPr lang="en-US" dirty="0"/>
              <a:t>non-linear stress dependence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baseline="-250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3825842" y="1158395"/>
            <a:ext cx="4368309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Newtonian creep - geodynamics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9349900" y="1605988"/>
          <a:ext cx="1225550" cy="160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82" name="CorelDRAW" r:id="rId7" imgW="1225515" imgH="1603810" progId="CorelDraw.Graphic.18">
                  <p:embed/>
                </p:oleObj>
              </mc:Choice>
              <mc:Fallback>
                <p:oleObj name="CorelDRAW" r:id="rId7" imgW="1225515" imgH="1603810" progId="CorelDraw.Graphic.18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9349900" y="1605988"/>
                        <a:ext cx="1225550" cy="1603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8260801" y="1158395"/>
            <a:ext cx="3654751" cy="356347"/>
          </a:xfrm>
        </p:spPr>
        <p:txBody>
          <a:bodyPr>
            <a:noAutofit/>
          </a:bodyPr>
          <a:lstStyle/>
          <a:p>
            <a:pPr algn="ctr"/>
            <a:r>
              <a:rPr lang="en-US" sz="2000" dirty="0"/>
              <a:t>Diffusion creep – rock mechanics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8278532" y="3407706"/>
            <a:ext cx="3691218" cy="2135844"/>
          </a:xfrm>
        </p:spPr>
        <p:txBody>
          <a:bodyPr/>
          <a:lstStyle/>
          <a:p>
            <a:r>
              <a:rPr lang="en-US" dirty="0"/>
              <a:t>solid is rigid</a:t>
            </a:r>
          </a:p>
          <a:p>
            <a:r>
              <a:rPr lang="en-US" dirty="0"/>
              <a:t>deformation by diffusive mass transfer</a:t>
            </a:r>
          </a:p>
          <a:p>
            <a:r>
              <a:rPr lang="en-US" dirty="0"/>
              <a:t>grain-boundary diffusion creep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305793" y="4627570"/>
            <a:ext cx="3389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22808" y="4600517"/>
            <a:ext cx="30299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z</a:t>
            </a:r>
            <a:r>
              <a:rPr lang="en-US" dirty="0">
                <a:latin typeface="Symbol" panose="05050102010706020507" pitchFamily="18" charset="2"/>
              </a:rPr>
              <a:t> =</a:t>
            </a:r>
            <a:r>
              <a:rPr lang="en-US" dirty="0"/>
              <a:t>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solid</a:t>
            </a:r>
            <a:r>
              <a:rPr lang="en-US" dirty="0" err="1">
                <a:latin typeface="Symbol" panose="05050102010706020507" pitchFamily="18" charset="2"/>
              </a:rPr>
              <a:t>,f</a:t>
            </a:r>
            <a:r>
              <a:rPr lang="en-US" dirty="0"/>
              <a:t>) </a:t>
            </a:r>
            <a:r>
              <a:rPr lang="en-US" dirty="0">
                <a:sym typeface="Symbol" panose="05050102010706020507" pitchFamily="18" charset="2"/>
              </a:rPr>
              <a:t>=&gt; </a:t>
            </a:r>
            <a:r>
              <a:rPr lang="en-US" dirty="0">
                <a:latin typeface="Symbol" panose="05050102010706020507" pitchFamily="18" charset="2"/>
              </a:rPr>
              <a:t>f </a:t>
            </a:r>
            <a:r>
              <a:rPr lang="en-US" dirty="0">
                <a:sym typeface="Symbol" panose="05050102010706020507" pitchFamily="18" charset="2"/>
              </a:rPr>
              <a:t> 0, </a:t>
            </a:r>
            <a:r>
              <a:rPr lang="en-US" dirty="0">
                <a:latin typeface="Symbol" panose="05050102010706020507" pitchFamily="18" charset="2"/>
              </a:rPr>
              <a:t>z </a:t>
            </a:r>
            <a:r>
              <a:rPr lang="en-US" dirty="0">
                <a:sym typeface="Symbol" panose="05050102010706020507" pitchFamily="18" charset="2"/>
              </a:rPr>
              <a:t> ∞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394855" y="7170804"/>
            <a:ext cx="1785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x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bulk viscosity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50546" y="7117257"/>
            <a:ext cx="1925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 = </a:t>
            </a:r>
            <a:r>
              <a:rPr lang="en-US" dirty="0"/>
              <a:t>shear viscosity</a:t>
            </a:r>
          </a:p>
        </p:txBody>
      </p:sp>
    </p:spTree>
    <p:extLst>
      <p:ext uri="{BB962C8B-B14F-4D97-AF65-F5344CB8AC3E}">
        <p14:creationId xmlns:p14="http://schemas.microsoft.com/office/powerpoint/2010/main" val="192082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4" grpId="0" build="p"/>
      <p:bldP spid="17" grpId="0" build="p"/>
      <p:bldP spid="18" grpId="0" build="p"/>
      <p:bldP spid="22" grpId="0"/>
      <p:bldP spid="5" grpId="0"/>
      <p:bldP spid="13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724B2-451C-B132-D3C4-913D3666C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43" y="480875"/>
            <a:ext cx="3472277" cy="424732"/>
          </a:xfrm>
        </p:spPr>
        <p:txBody>
          <a:bodyPr/>
          <a:lstStyle/>
          <a:p>
            <a:r>
              <a:rPr lang="en-US" dirty="0"/>
              <a:t>What is the “best” result?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970BD7-C07D-C023-A6B8-20BA7CD6D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099" y="559700"/>
            <a:ext cx="5296639" cy="37629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8AFECA8-9E75-2717-A6FD-1F59EF776560}"/>
              </a:ext>
            </a:extLst>
          </p:cNvPr>
          <p:cNvSpPr txBox="1">
            <a:spLocks/>
          </p:cNvSpPr>
          <p:nvPr/>
        </p:nvSpPr>
        <p:spPr>
          <a:xfrm>
            <a:off x="612043" y="1331879"/>
            <a:ext cx="4337122" cy="378052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 Bayesian Argument:</a:t>
            </a:r>
          </a:p>
          <a:p>
            <a:r>
              <a:rPr lang="en-US" dirty="0"/>
              <a:t>Likelihood = -exp(</a:t>
            </a:r>
            <a:r>
              <a:rPr lang="en-US" i="1" dirty="0"/>
              <a:t>Misfit</a:t>
            </a:r>
            <a:r>
              <a:rPr lang="en-US" dirty="0"/>
              <a:t>)</a:t>
            </a:r>
          </a:p>
          <a:p>
            <a:r>
              <a:rPr lang="en-US" dirty="0"/>
              <a:t>=&gt;</a:t>
            </a:r>
          </a:p>
          <a:p>
            <a:r>
              <a:rPr lang="en-US" dirty="0"/>
              <a:t>The maximum likelihood model is not the best fit model, it is the most frequent model that fits the data</a:t>
            </a:r>
          </a:p>
          <a:p>
            <a:r>
              <a:rPr lang="en-US" dirty="0"/>
              <a:t>=&gt;</a:t>
            </a:r>
          </a:p>
          <a:p>
            <a:r>
              <a:rPr lang="en-US" dirty="0"/>
              <a:t>Neither the maximum likelihood model nor maximum posterior probability model is guaranteed to predict the observed assemblage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C98773A-1202-73A2-21F7-89069DDBD970}"/>
              </a:ext>
            </a:extLst>
          </p:cNvPr>
          <p:cNvSpPr txBox="1">
            <a:spLocks/>
          </p:cNvSpPr>
          <p:nvPr/>
        </p:nvSpPr>
        <p:spPr>
          <a:xfrm>
            <a:off x="5544099" y="4841491"/>
            <a:ext cx="5838535" cy="145680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Non-Bayesian alternatives: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Minimize </a:t>
            </a:r>
            <a:r>
              <a:rPr lang="en-US" i="1" dirty="0"/>
              <a:t>Misfit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Minimize pseudo-Bayesian score: exp(</a:t>
            </a:r>
            <a:r>
              <a:rPr lang="en-US" i="1" dirty="0"/>
              <a:t>Misfit</a:t>
            </a:r>
            <a:r>
              <a:rPr lang="en-US" dirty="0"/>
              <a:t>) * </a:t>
            </a:r>
            <a:r>
              <a:rPr lang="en-US" dirty="0" err="1"/>
              <a:t>prior_probability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09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4922</Words>
  <Application>Microsoft Office PowerPoint</Application>
  <PresentationFormat>Widescreen</PresentationFormat>
  <Paragraphs>777</Paragraphs>
  <Slides>81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Aptos</vt:lpstr>
      <vt:lpstr>Arial</vt:lpstr>
      <vt:lpstr>Calibri</vt:lpstr>
      <vt:lpstr>Calibri Light</vt:lpstr>
      <vt:lpstr>Courier New</vt:lpstr>
      <vt:lpstr>Symbol</vt:lpstr>
      <vt:lpstr>SymbolPi</vt:lpstr>
      <vt:lpstr>Office Theme</vt:lpstr>
      <vt:lpstr>Equation</vt:lpstr>
      <vt:lpstr>CorelDRAW</vt:lpstr>
      <vt:lpstr>Thermobarometry as an inverse problem with incomplete information*</vt:lpstr>
      <vt:lpstr>Classical thermobarometry</vt:lpstr>
      <vt:lpstr>Modern (phase diagram-based) thermobarometry </vt:lpstr>
      <vt:lpstr>Post-Modern Thermobarometry as of 09:00 April 10, 2025*</vt:lpstr>
      <vt:lpstr>What is an Inverse Problem? </vt:lpstr>
      <vt:lpstr>An objective function: Misfit</vt:lpstr>
      <vt:lpstr>Minimizing Misfit: the Nelder-Meade algorithm</vt:lpstr>
      <vt:lpstr>About those guesses</vt:lpstr>
      <vt:lpstr>What is the “best” result?</vt:lpstr>
      <vt:lpstr>What is observational data</vt:lpstr>
      <vt:lpstr>Synthetic test – a problem with a known answer. </vt:lpstr>
      <vt:lpstr>Does it work?</vt:lpstr>
      <vt:lpstr>What else do you get?</vt:lpstr>
      <vt:lpstr>How uncertain is the best fit model? </vt:lpstr>
      <vt:lpstr>Is the problem well-conditioned?</vt:lpstr>
      <vt:lpstr>Eclogite, NE India, Vipfezol Kiso et al (IISc)</vt:lpstr>
      <vt:lpstr>Best Central Model and Uncertainty</vt:lpstr>
      <vt:lpstr>Central Models and Scoring</vt:lpstr>
      <vt:lpstr>Metapelite, S Alps, Andrea Galli et al (ETH)</vt:lpstr>
      <vt:lpstr>Conditioning for the 4 model variants</vt:lpstr>
      <vt:lpstr>P-T and uncertainty for the 4 variants</vt:lpstr>
      <vt:lpstr>What else can you learn?</vt:lpstr>
      <vt:lpstr>Granulite, Antarctica, Koyomi Abe, M Satish Kumar, et al (Niigata)</vt:lpstr>
      <vt:lpstr>Best Central Model P-T and Uncertainty</vt:lpstr>
      <vt:lpstr>Central Model Fe3+/Fe2+ and uncertainties</vt:lpstr>
      <vt:lpstr>Conclusions</vt:lpstr>
      <vt:lpstr>Classical vs Inverse Thermobarometry</vt:lpstr>
      <vt:lpstr>Eclogite, NE India, Vipfezol Kiso et al (IISc)</vt:lpstr>
      <vt:lpstr>Synthetic test – a problem with a known answer. </vt:lpstr>
      <vt:lpstr>The “bad” actors (hydroxylated silicates) in order of badness:</vt:lpstr>
      <vt:lpstr>KA dual inversion central model</vt:lpstr>
      <vt:lpstr>Fe3+/Fe2+ Central Models</vt:lpstr>
      <vt:lpstr>So far this has all been D Khan et al. (2021)</vt:lpstr>
      <vt:lpstr>About those guesses</vt:lpstr>
      <vt:lpstr>Quantifying results: Misfit</vt:lpstr>
      <vt:lpstr>Central Model Fe3+/Fe2+ and uncertainties</vt:lpstr>
      <vt:lpstr>AG Best Complete Assemblage and Chemistry Model</vt:lpstr>
      <vt:lpstr>Experimental Studies of the Permeability (k) and Viscosity (z) of Crystal Mushes</vt:lpstr>
      <vt:lpstr>Should you care about crystal mushes?</vt:lpstr>
      <vt:lpstr>A numerical illustration: fluid flow above a metamorphic dehydration reaction </vt:lpstr>
      <vt:lpstr>Outline</vt:lpstr>
      <vt:lpstr>Limiting (Self-)Compaction Regimes </vt:lpstr>
      <vt:lpstr>Part I: Hydraulically-limited (k) Centrifuge Experiments</vt:lpstr>
      <vt:lpstr>The results:</vt:lpstr>
      <vt:lpstr>The story:</vt:lpstr>
      <vt:lpstr>Part II: Rheologically-limited (z) centrifuge experiments</vt:lpstr>
      <vt:lpstr>Macroscopic viscous rheology</vt:lpstr>
      <vt:lpstr>The microscopic comedy of macroscopic Newtonian rheology</vt:lpstr>
      <vt:lpstr>What’s supposed to happen (without compaction):</vt:lpstr>
      <vt:lpstr>The Experiments: A result</vt:lpstr>
      <vt:lpstr>More (19) results</vt:lpstr>
      <vt:lpstr>Is the mechanism melt-assisted grain-boundary diffusion controlled (GBD) creep?</vt:lpstr>
      <vt:lpstr>If creep is grain-boundary diffusion-controlled, grain boundaries must be melt-free   =&gt; </vt:lpstr>
      <vt:lpstr>What do the experiments tell us?</vt:lpstr>
      <vt:lpstr>Model Part I: z(f) for the grain-boundary diffusion mechanism:</vt:lpstr>
      <vt:lpstr>Model Part II: Rheologically-limited compaction</vt:lpstr>
      <vt:lpstr>Results</vt:lpstr>
      <vt:lpstr>Back-calculated profiles for the  4 most compacted olivine experiments</vt:lpstr>
      <vt:lpstr>PowerPoint Presentation</vt:lpstr>
      <vt:lpstr>What does nature have to say? </vt:lpstr>
      <vt:lpstr>Is diffusion creep viable in the mantle?</vt:lpstr>
      <vt:lpstr>Compaction half-time – the time to reduce the porosity of a molten layer/region by half:</vt:lpstr>
      <vt:lpstr>Layered Igneous Intrusions</vt:lpstr>
      <vt:lpstr>Conclusion</vt:lpstr>
      <vt:lpstr>PowerPoint Presentation</vt:lpstr>
      <vt:lpstr>Hydraulically-limited compaction (h/d &gt; 1)</vt:lpstr>
      <vt:lpstr>Rheologically-limited compaction, h/d &lt; 1</vt:lpstr>
      <vt:lpstr>Compaction half-time – the time to reduce the average porosity by half: does the porosity dependence matter?</vt:lpstr>
      <vt:lpstr>Is diffusion creep viable in nature?</vt:lpstr>
      <vt:lpstr>George Bergantz</vt:lpstr>
      <vt:lpstr>PowerPoint Presentation</vt:lpstr>
      <vt:lpstr>PowerPoint Presentation</vt:lpstr>
      <vt:lpstr>Mechanism: macroscopic rheology</vt:lpstr>
      <vt:lpstr>What’s supposed to happen (without compaction):</vt:lpstr>
      <vt:lpstr>What causes the effective pressure (pe)? Static pressure gradient  density (ρ)  </vt:lpstr>
      <vt:lpstr>Mechanism: Macroscopic rheology</vt:lpstr>
      <vt:lpstr>Viscosity of partially molten crystal mushes</vt:lpstr>
      <vt:lpstr>Outline</vt:lpstr>
      <vt:lpstr>Mechanism: Macroscopic rheology</vt:lpstr>
      <vt:lpstr>Plagioclase &amp; Chromite</vt:lpstr>
      <vt:lpstr>The microscopic comedy of macroscopic Newtonian rheology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Synthetic test – a problem with a known answer.</dc:title>
  <dc:creator>Microsoft account</dc:creator>
  <cp:lastModifiedBy>jamie</cp:lastModifiedBy>
  <cp:revision>81</cp:revision>
  <dcterms:created xsi:type="dcterms:W3CDTF">2025-03-20T17:33:33Z</dcterms:created>
  <dcterms:modified xsi:type="dcterms:W3CDTF">2025-07-31T22:20:09Z</dcterms:modified>
</cp:coreProperties>
</file>