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66" r:id="rId5"/>
    <p:sldId id="259" r:id="rId6"/>
    <p:sldId id="260" r:id="rId7"/>
    <p:sldId id="268" r:id="rId8"/>
    <p:sldId id="269" r:id="rId9"/>
    <p:sldId id="270" r:id="rId10"/>
    <p:sldId id="271" r:id="rId11"/>
    <p:sldId id="272" r:id="rId12"/>
    <p:sldId id="273" r:id="rId13"/>
    <p:sldId id="274" r:id="rId14"/>
    <p:sldId id="276" r:id="rId15"/>
    <p:sldId id="275" r:id="rId16"/>
    <p:sldId id="277" r:id="rId17"/>
    <p:sldId id="278" r:id="rId18"/>
    <p:sldId id="279" r:id="rId19"/>
    <p:sldId id="289" r:id="rId20"/>
    <p:sldId id="280" r:id="rId21"/>
    <p:sldId id="281" r:id="rId22"/>
    <p:sldId id="282" r:id="rId23"/>
    <p:sldId id="283" r:id="rId24"/>
    <p:sldId id="284" r:id="rId25"/>
    <p:sldId id="286" r:id="rId26"/>
    <p:sldId id="287" r:id="rId27"/>
    <p:sldId id="288" r:id="rId28"/>
    <p:sldId id="285" r:id="rId29"/>
    <p:sldId id="262" r:id="rId30"/>
    <p:sldId id="264" r:id="rId31"/>
    <p:sldId id="261" r:id="rId32"/>
    <p:sldId id="265" r:id="rId33"/>
    <p:sldId id="2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34" autoAdjust="0"/>
    <p:restoredTop sz="94660"/>
  </p:normalViewPr>
  <p:slideViewPr>
    <p:cSldViewPr snapToGrid="0">
      <p:cViewPr varScale="1">
        <p:scale>
          <a:sx n="79" d="100"/>
          <a:sy n="79" d="100"/>
        </p:scale>
        <p:origin x="69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141FEC-7209-4567-90E2-8786DFCF88A0}"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145797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41FEC-7209-4567-90E2-8786DFCF88A0}"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42604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41FEC-7209-4567-90E2-8786DFCF88A0}"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3903578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141FEC-7209-4567-90E2-8786DFCF88A0}"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3506763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141FEC-7209-4567-90E2-8786DFCF88A0}" type="datetimeFigureOut">
              <a:rPr lang="en-US" smtClean="0"/>
              <a:t>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157511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141FEC-7209-4567-90E2-8786DFCF88A0}"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4224777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141FEC-7209-4567-90E2-8786DFCF88A0}" type="datetimeFigureOut">
              <a:rPr lang="en-US" smtClean="0"/>
              <a:t>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23016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141FEC-7209-4567-90E2-8786DFCF88A0}" type="datetimeFigureOut">
              <a:rPr lang="en-US" smtClean="0"/>
              <a:t>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298101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41FEC-7209-4567-90E2-8786DFCF88A0}" type="datetimeFigureOut">
              <a:rPr lang="en-US" smtClean="0"/>
              <a:t>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372762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41FEC-7209-4567-90E2-8786DFCF88A0}"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422977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141FEC-7209-4567-90E2-8786DFCF88A0}" type="datetimeFigureOut">
              <a:rPr lang="en-US" smtClean="0"/>
              <a:t>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CB6304-835F-4F54-A0AB-51B40A3687A2}" type="slidenum">
              <a:rPr lang="en-US" smtClean="0"/>
              <a:t>‹#›</a:t>
            </a:fld>
            <a:endParaRPr lang="en-US"/>
          </a:p>
        </p:txBody>
      </p:sp>
    </p:spTree>
    <p:extLst>
      <p:ext uri="{BB962C8B-B14F-4D97-AF65-F5344CB8AC3E}">
        <p14:creationId xmlns:p14="http://schemas.microsoft.com/office/powerpoint/2010/main" val="62167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141FEC-7209-4567-90E2-8786DFCF88A0}" type="datetimeFigureOut">
              <a:rPr lang="en-US" smtClean="0"/>
              <a:t>2/18/2019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B6304-835F-4F54-A0AB-51B40A3687A2}" type="slidenum">
              <a:rPr lang="en-US" smtClean="0"/>
              <a:t>‹#›</a:t>
            </a:fld>
            <a:endParaRPr lang="en-US"/>
          </a:p>
        </p:txBody>
      </p:sp>
    </p:spTree>
    <p:extLst>
      <p:ext uri="{BB962C8B-B14F-4D97-AF65-F5344CB8AC3E}">
        <p14:creationId xmlns:p14="http://schemas.microsoft.com/office/powerpoint/2010/main" val="269841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725" y="595223"/>
            <a:ext cx="9144000" cy="1846052"/>
          </a:xfrm>
        </p:spPr>
        <p:txBody>
          <a:bodyPr>
            <a:normAutofit/>
          </a:bodyPr>
          <a:lstStyle/>
          <a:p>
            <a:r>
              <a:rPr lang="en-US" sz="1800" dirty="0" smtClean="0">
                <a:latin typeface="Comic Sans MS" panose="030F0702030302020204" pitchFamily="66" charset="0"/>
              </a:rPr>
              <a:t>The Azeotropic Boiling Curve for Silica and the Giant Impact Hypothesis for Lunar Origin</a:t>
            </a:r>
            <a:br>
              <a:rPr lang="en-US" sz="1800" dirty="0" smtClean="0">
                <a:latin typeface="Comic Sans MS" panose="030F0702030302020204" pitchFamily="66" charset="0"/>
              </a:rPr>
            </a:br>
            <a:r>
              <a:rPr lang="en-US" sz="1600" dirty="0">
                <a:latin typeface="Comic Sans MS" panose="030F0702030302020204" pitchFamily="66" charset="0"/>
              </a:rPr>
              <a:t/>
            </a:r>
            <a:br>
              <a:rPr lang="en-US" sz="1600" dirty="0">
                <a:latin typeface="Comic Sans MS" panose="030F0702030302020204" pitchFamily="66" charset="0"/>
              </a:rPr>
            </a:br>
            <a:r>
              <a:rPr lang="en-US" sz="1800" dirty="0" smtClean="0">
                <a:solidFill>
                  <a:srgbClr val="444444"/>
                </a:solidFill>
                <a:latin typeface="Comic Sans MS" pitchFamily="66" charset="0"/>
              </a:rPr>
              <a:t>Immanuel </a:t>
            </a:r>
            <a:r>
              <a:rPr lang="en-US" sz="1800" dirty="0" err="1" smtClean="0">
                <a:solidFill>
                  <a:srgbClr val="444444"/>
                </a:solidFill>
                <a:latin typeface="Comic Sans MS" pitchFamily="66" charset="0"/>
              </a:rPr>
              <a:t>Velikovsky</a:t>
            </a:r>
            <a:r>
              <a:rPr lang="en-US" sz="1800" dirty="0" smtClean="0">
                <a:solidFill>
                  <a:srgbClr val="444444"/>
                </a:solidFill>
                <a:latin typeface="Comic Sans MS" pitchFamily="66" charset="0"/>
              </a:rPr>
              <a:t> Junior</a:t>
            </a:r>
            <a:endParaRPr lang="en-US" sz="1800" dirty="0">
              <a:latin typeface="Comic Sans MS" panose="030F0702030302020204" pitchFamily="66" charset="0"/>
            </a:endParaRPr>
          </a:p>
        </p:txBody>
      </p:sp>
      <p:sp>
        <p:nvSpPr>
          <p:cNvPr id="3" name="Subtitle 2"/>
          <p:cNvSpPr>
            <a:spLocks noGrp="1"/>
          </p:cNvSpPr>
          <p:nvPr>
            <p:ph type="subTitle" idx="1"/>
          </p:nvPr>
        </p:nvSpPr>
        <p:spPr>
          <a:xfrm>
            <a:off x="-690112" y="3529263"/>
            <a:ext cx="9144000" cy="3100137"/>
          </a:xfrm>
        </p:spPr>
        <p:txBody>
          <a:bodyPr>
            <a:normAutofit/>
          </a:bodyPr>
          <a:lstStyle/>
          <a:p>
            <a:pPr marL="285750" indent="-285750">
              <a:buFont typeface="Arial" pitchFamily="34" charset="0"/>
              <a:buChar char="•"/>
            </a:pPr>
            <a:r>
              <a:rPr lang="en-US" sz="1400" dirty="0" smtClean="0">
                <a:latin typeface="Comic Sans MS" panose="030F0702030302020204" pitchFamily="66" charset="0"/>
              </a:rPr>
              <a:t>The Giant Impact model for lunar origin</a:t>
            </a:r>
            <a:endParaRPr lang="en-US" sz="1400" dirty="0">
              <a:latin typeface="Comic Sans MS" panose="030F0702030302020204" pitchFamily="66" charset="0"/>
            </a:endParaRPr>
          </a:p>
          <a:p>
            <a:pPr marL="285750" indent="-285750">
              <a:buFont typeface="Arial" pitchFamily="34" charset="0"/>
              <a:buChar char="•"/>
            </a:pPr>
            <a:r>
              <a:rPr lang="en-US" sz="1400" dirty="0" smtClean="0">
                <a:latin typeface="Comic Sans MS" panose="030F0702030302020204" pitchFamily="66" charset="0"/>
              </a:rPr>
              <a:t>Experimental and theoretical models for silica at extreme conditions</a:t>
            </a:r>
          </a:p>
          <a:p>
            <a:pPr marL="285750" indent="-285750">
              <a:buFont typeface="Arial" pitchFamily="34" charset="0"/>
              <a:buChar char="•"/>
            </a:pPr>
            <a:r>
              <a:rPr lang="en-US" sz="1400" dirty="0" smtClean="0">
                <a:latin typeface="Comic Sans MS" panose="030F0702030302020204" pitchFamily="66" charset="0"/>
              </a:rPr>
              <a:t>A new, partially successful, model for  silica</a:t>
            </a:r>
          </a:p>
          <a:p>
            <a:pPr marL="285750" indent="-285750">
              <a:buFont typeface="Arial" pitchFamily="34" charset="0"/>
              <a:buChar char="•"/>
            </a:pPr>
            <a:r>
              <a:rPr lang="en-US" sz="1400" dirty="0" smtClean="0">
                <a:latin typeface="Comic Sans MS" panose="030F0702030302020204" pitchFamily="66" charset="0"/>
              </a:rPr>
              <a:t>An implication?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0646" y="2847287"/>
            <a:ext cx="3810868" cy="2858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8603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2301"/>
            <a:ext cx="9144000" cy="818732"/>
          </a:xfrm>
        </p:spPr>
        <p:txBody>
          <a:bodyPr>
            <a:normAutofit/>
          </a:bodyPr>
          <a:lstStyle/>
          <a:p>
            <a:r>
              <a:rPr lang="en-US" sz="1600" dirty="0" err="1" smtClean="0">
                <a:latin typeface="Comic Sans MS" panose="030F0702030302020204" pitchFamily="66" charset="0"/>
              </a:rPr>
              <a:t>ANEoS</a:t>
            </a:r>
            <a:r>
              <a:rPr lang="en-US" sz="1600" dirty="0" smtClean="0">
                <a:latin typeface="Comic Sans MS" panose="030F0702030302020204" pitchFamily="66" charset="0"/>
              </a:rPr>
              <a:t> - “Mie-</a:t>
            </a:r>
            <a:r>
              <a:rPr lang="en-US" sz="1600" dirty="0" err="1" smtClean="0">
                <a:latin typeface="Comic Sans MS" panose="030F0702030302020204" pitchFamily="66" charset="0"/>
              </a:rPr>
              <a:t>Gruneisen</a:t>
            </a:r>
            <a:r>
              <a:rPr lang="en-US" sz="1600" dirty="0">
                <a:latin typeface="Comic Sans MS" panose="030F0702030302020204" pitchFamily="66" charset="0"/>
              </a:rPr>
              <a:t>” model for fluids (Thompson 1973</a:t>
            </a:r>
            <a:r>
              <a:rPr lang="en-US" sz="1600" dirty="0" smtClean="0">
                <a:latin typeface="Comic Sans MS" panose="030F0702030302020204" pitchFamily="66" charset="0"/>
              </a:rPr>
              <a:t>)</a:t>
            </a:r>
            <a:endParaRPr lang="en-US" sz="1600" dirty="0">
              <a:latin typeface="Comic Sans MS" panose="030F0702030302020204" pitchFamily="66" charset="0"/>
            </a:endParaRPr>
          </a:p>
        </p:txBody>
      </p:sp>
      <p:sp>
        <p:nvSpPr>
          <p:cNvPr id="3" name="Subtitle 2"/>
          <p:cNvSpPr>
            <a:spLocks noGrp="1"/>
          </p:cNvSpPr>
          <p:nvPr>
            <p:ph type="subTitle" idx="1"/>
          </p:nvPr>
        </p:nvSpPr>
        <p:spPr>
          <a:xfrm>
            <a:off x="1556084" y="679591"/>
            <a:ext cx="9144000" cy="5738461"/>
          </a:xfrm>
        </p:spPr>
        <p:txBody>
          <a:bodyPr>
            <a:normAutofit/>
          </a:bodyPr>
          <a:lstStyle/>
          <a:p>
            <a:r>
              <a:rPr lang="en-US" sz="1400" dirty="0" smtClean="0">
                <a:latin typeface="Comic Sans MS" panose="030F0702030302020204" pitchFamily="66" charset="0"/>
              </a:rPr>
              <a:t>A = </a:t>
            </a:r>
            <a:r>
              <a:rPr lang="en-US" sz="1400" dirty="0" err="1" smtClean="0">
                <a:solidFill>
                  <a:srgbClr val="0070C0"/>
                </a:solidFill>
                <a:latin typeface="Comic Sans MS" panose="030F0702030302020204" pitchFamily="66" charset="0"/>
              </a:rPr>
              <a:t>A</a:t>
            </a:r>
            <a:r>
              <a:rPr lang="en-US" sz="1400" baseline="-25000" dirty="0" err="1" smtClean="0">
                <a:solidFill>
                  <a:srgbClr val="0070C0"/>
                </a:solidFill>
                <a:latin typeface="Comic Sans MS" panose="030F0702030302020204" pitchFamily="66" charset="0"/>
              </a:rPr>
              <a:t>cold</a:t>
            </a:r>
            <a:r>
              <a:rPr lang="en-US" sz="1400" dirty="0" smtClean="0">
                <a:latin typeface="Comic Sans MS" panose="030F0702030302020204" pitchFamily="66" charset="0"/>
              </a:rPr>
              <a:t> + </a:t>
            </a:r>
            <a:r>
              <a:rPr lang="en-US" sz="1400" dirty="0" err="1" smtClean="0">
                <a:solidFill>
                  <a:srgbClr val="FF0000"/>
                </a:solidFill>
                <a:latin typeface="Comic Sans MS" panose="030F0702030302020204" pitchFamily="66" charset="0"/>
              </a:rPr>
              <a:t>A</a:t>
            </a:r>
            <a:r>
              <a:rPr lang="en-US" sz="1400" baseline="-25000" dirty="0" err="1" smtClean="0">
                <a:solidFill>
                  <a:srgbClr val="FF0000"/>
                </a:solidFill>
                <a:latin typeface="Comic Sans MS" panose="030F0702030302020204" pitchFamily="66" charset="0"/>
              </a:rPr>
              <a:t>thermal</a:t>
            </a:r>
            <a:r>
              <a:rPr lang="en-US" sz="1400" dirty="0">
                <a:latin typeface="Comic Sans MS" panose="030F0702030302020204" pitchFamily="66" charset="0"/>
              </a:rPr>
              <a:t> + </a:t>
            </a:r>
            <a:r>
              <a:rPr lang="en-US" sz="1400" dirty="0" smtClean="0">
                <a:latin typeface="Comic Sans MS" panose="030F0702030302020204" pitchFamily="66" charset="0"/>
              </a:rPr>
              <a:t>…</a:t>
            </a:r>
            <a:endParaRPr lang="en-US" sz="1400" baseline="-25000" dirty="0" smtClean="0">
              <a:solidFill>
                <a:srgbClr val="FF0000"/>
              </a:solidFill>
              <a:latin typeface="Comic Sans MS" panose="030F0702030302020204" pitchFamily="66" charset="0"/>
            </a:endParaRPr>
          </a:p>
          <a:p>
            <a:r>
              <a:rPr lang="en-US" sz="1400" dirty="0" err="1" smtClean="0">
                <a:solidFill>
                  <a:srgbClr val="0070C0"/>
                </a:solidFill>
                <a:latin typeface="Comic Sans MS" panose="030F0702030302020204" pitchFamily="66" charset="0"/>
              </a:rPr>
              <a:t>A</a:t>
            </a:r>
            <a:r>
              <a:rPr lang="en-US" sz="1400" baseline="-25000" dirty="0" err="1" smtClean="0">
                <a:solidFill>
                  <a:srgbClr val="0070C0"/>
                </a:solidFill>
                <a:latin typeface="Comic Sans MS" panose="030F0702030302020204" pitchFamily="66" charset="0"/>
              </a:rPr>
              <a:t>cold</a:t>
            </a:r>
            <a:r>
              <a:rPr lang="en-US" sz="1400" dirty="0" smtClean="0">
                <a:latin typeface="Comic Sans MS" panose="030F0702030302020204" pitchFamily="66" charset="0"/>
              </a:rPr>
              <a:t> = ∫</a:t>
            </a:r>
            <a:r>
              <a:rPr lang="en-US" sz="1400" dirty="0" err="1" smtClean="0">
                <a:solidFill>
                  <a:srgbClr val="0070C0"/>
                </a:solidFill>
                <a:latin typeface="Comic Sans MS" panose="030F0702030302020204" pitchFamily="66" charset="0"/>
              </a:rPr>
              <a:t>P</a:t>
            </a:r>
            <a:r>
              <a:rPr lang="en-US" sz="1400" baseline="-25000" dirty="0" err="1" smtClean="0">
                <a:solidFill>
                  <a:srgbClr val="0070C0"/>
                </a:solidFill>
                <a:latin typeface="Comic Sans MS" panose="030F0702030302020204" pitchFamily="66" charset="0"/>
              </a:rPr>
              <a:t>cold</a:t>
            </a:r>
            <a:r>
              <a:rPr lang="en-US" sz="1400" baseline="-25000" dirty="0" smtClean="0">
                <a:latin typeface="Comic Sans MS" panose="030F0702030302020204" pitchFamily="66" charset="0"/>
              </a:rPr>
              <a:t> </a:t>
            </a:r>
            <a:r>
              <a:rPr lang="en-US" sz="1400" dirty="0" smtClean="0">
                <a:latin typeface="Comic Sans MS" panose="030F0702030302020204" pitchFamily="66" charset="0"/>
              </a:rPr>
              <a:t>dv =&gt; </a:t>
            </a:r>
            <a:r>
              <a:rPr lang="en-US" sz="1400" dirty="0">
                <a:latin typeface="Comic Sans MS" panose="030F0702030302020204" pitchFamily="66" charset="0"/>
              </a:rPr>
              <a:t>pseudo-Mie potential (</a:t>
            </a:r>
            <a:r>
              <a:rPr lang="en-US" sz="1400" dirty="0" err="1" smtClean="0">
                <a:latin typeface="Comic Sans MS" panose="030F0702030302020204" pitchFamily="66" charset="0"/>
              </a:rPr>
              <a:t>Zharkob</a:t>
            </a:r>
            <a:r>
              <a:rPr lang="en-US" sz="1400" dirty="0" smtClean="0">
                <a:latin typeface="Comic Sans MS" panose="030F0702030302020204" pitchFamily="66" charset="0"/>
              </a:rPr>
              <a:t> </a:t>
            </a:r>
            <a:r>
              <a:rPr lang="en-US" sz="1400" dirty="0">
                <a:latin typeface="Comic Sans MS" panose="030F0702030302020204" pitchFamily="66" charset="0"/>
              </a:rPr>
              <a:t>&amp; Kalinin </a:t>
            </a:r>
            <a:r>
              <a:rPr lang="en-US" sz="1400" dirty="0" smtClean="0">
                <a:latin typeface="Comic Sans MS" panose="030F0702030302020204" pitchFamily="66" charset="0"/>
              </a:rPr>
              <a:t>1971) =&gt; </a:t>
            </a:r>
          </a:p>
          <a:p>
            <a:r>
              <a:rPr lang="en-US" sz="1400" dirty="0" err="1" smtClean="0">
                <a:solidFill>
                  <a:srgbClr val="0070C0"/>
                </a:solidFill>
                <a:latin typeface="Comic Sans MS" panose="030F0702030302020204" pitchFamily="66" charset="0"/>
              </a:rPr>
              <a:t>P</a:t>
            </a:r>
            <a:r>
              <a:rPr lang="en-US" sz="1400" baseline="-25000" dirty="0" err="1" smtClean="0">
                <a:solidFill>
                  <a:srgbClr val="0070C0"/>
                </a:solidFill>
                <a:latin typeface="Comic Sans MS" panose="030F0702030302020204" pitchFamily="66" charset="0"/>
              </a:rPr>
              <a:t>cold</a:t>
            </a:r>
            <a:r>
              <a:rPr lang="en-US" sz="1400" dirty="0" smtClean="0">
                <a:latin typeface="Comic Sans MS" panose="030F0702030302020204" pitchFamily="66" charset="0"/>
              </a:rPr>
              <a:t> = C(</a:t>
            </a:r>
            <a:r>
              <a:rPr lang="en-US" sz="1400" dirty="0" err="1" smtClean="0">
                <a:latin typeface="Comic Sans MS" panose="030F0702030302020204" pitchFamily="66" charset="0"/>
              </a:rPr>
              <a:t>f</a:t>
            </a:r>
            <a:r>
              <a:rPr lang="en-US" sz="1400" baseline="30000" dirty="0" err="1" smtClean="0">
                <a:latin typeface="Comic Sans MS" panose="030F0702030302020204" pitchFamily="66" charset="0"/>
              </a:rPr>
              <a:t>m</a:t>
            </a:r>
            <a:r>
              <a:rPr lang="en-US" sz="1400" dirty="0" smtClean="0">
                <a:latin typeface="Comic Sans MS" panose="030F0702030302020204" pitchFamily="66" charset="0"/>
              </a:rPr>
              <a:t> – </a:t>
            </a:r>
            <a:r>
              <a:rPr lang="en-US" sz="1400" dirty="0" err="1" smtClean="0">
                <a:latin typeface="Comic Sans MS" panose="030F0702030302020204" pitchFamily="66" charset="0"/>
              </a:rPr>
              <a:t>f</a:t>
            </a:r>
            <a:r>
              <a:rPr lang="en-US" sz="1400" baseline="30000" dirty="0" err="1" smtClean="0">
                <a:latin typeface="Comic Sans MS" panose="030F0702030302020204" pitchFamily="66" charset="0"/>
              </a:rPr>
              <a:t>n</a:t>
            </a:r>
            <a:r>
              <a:rPr lang="en-US" sz="1400" dirty="0" smtClean="0">
                <a:latin typeface="Comic Sans MS" panose="030F0702030302020204" pitchFamily="66" charset="0"/>
              </a:rPr>
              <a:t>),  f = </a:t>
            </a:r>
            <a:r>
              <a:rPr lang="el-GR" sz="1400" dirty="0" smtClean="0">
                <a:latin typeface="Comic Sans MS" panose="030F0702030302020204" pitchFamily="66" charset="0"/>
              </a:rPr>
              <a:t>ρ</a:t>
            </a:r>
            <a:r>
              <a:rPr lang="en-US" sz="1400" dirty="0" smtClean="0">
                <a:latin typeface="Comic Sans MS" panose="030F0702030302020204" pitchFamily="66" charset="0"/>
              </a:rPr>
              <a:t>/</a:t>
            </a:r>
            <a:r>
              <a:rPr lang="el-GR" sz="1400" dirty="0" smtClean="0">
                <a:latin typeface="Comic Sans MS" panose="030F0702030302020204" pitchFamily="66" charset="0"/>
              </a:rPr>
              <a:t>ρ</a:t>
            </a:r>
            <a:r>
              <a:rPr lang="en-US" sz="1400" baseline="-25000" dirty="0" smtClean="0">
                <a:latin typeface="Comic Sans MS" panose="030F0702030302020204" pitchFamily="66" charset="0"/>
              </a:rPr>
              <a:t>0</a:t>
            </a:r>
            <a:r>
              <a:rPr lang="en-US" sz="1400" dirty="0" smtClean="0">
                <a:latin typeface="Comic Sans MS" panose="030F0702030302020204" pitchFamily="66" charset="0"/>
              </a:rPr>
              <a:t> &lt; 1, m &gt; n </a:t>
            </a:r>
          </a:p>
          <a:p>
            <a:r>
              <a:rPr lang="en-US" sz="1400" dirty="0" err="1" smtClean="0">
                <a:solidFill>
                  <a:srgbClr val="FF0000"/>
                </a:solidFill>
                <a:latin typeface="Comic Sans MS" panose="030F0702030302020204" pitchFamily="66" charset="0"/>
              </a:rPr>
              <a:t>A</a:t>
            </a:r>
            <a:r>
              <a:rPr lang="en-US" sz="1400" baseline="-25000" dirty="0" err="1" smtClean="0">
                <a:solidFill>
                  <a:srgbClr val="FF0000"/>
                </a:solidFill>
                <a:latin typeface="Comic Sans MS" panose="030F0702030302020204" pitchFamily="66" charset="0"/>
              </a:rPr>
              <a:t>thermal</a:t>
            </a:r>
            <a:r>
              <a:rPr lang="en-US" sz="1400" dirty="0" smtClean="0">
                <a:latin typeface="Comic Sans MS" panose="030F0702030302020204" pitchFamily="66" charset="0"/>
              </a:rPr>
              <a:t> </a:t>
            </a:r>
            <a:r>
              <a:rPr lang="en-US" sz="1400" dirty="0">
                <a:latin typeface="Comic Sans MS" panose="030F0702030302020204" pitchFamily="66" charset="0"/>
              </a:rPr>
              <a:t>=&gt; </a:t>
            </a:r>
            <a:r>
              <a:rPr lang="en-US" sz="1400" dirty="0" err="1" smtClean="0">
                <a:latin typeface="Comic Sans MS" panose="030F0702030302020204" pitchFamily="66" charset="0"/>
              </a:rPr>
              <a:t>Kormer</a:t>
            </a:r>
            <a:r>
              <a:rPr lang="en-US" sz="1400" dirty="0" smtClean="0">
                <a:latin typeface="Comic Sans MS" panose="030F0702030302020204" pitchFamily="66" charset="0"/>
              </a:rPr>
              <a:t> </a:t>
            </a:r>
            <a:r>
              <a:rPr lang="en-US" sz="1400" dirty="0">
                <a:latin typeface="Comic Sans MS" panose="030F0702030302020204" pitchFamily="66" charset="0"/>
              </a:rPr>
              <a:t>et </a:t>
            </a:r>
            <a:r>
              <a:rPr lang="en-US" sz="1400" dirty="0" smtClean="0">
                <a:latin typeface="Comic Sans MS" panose="030F0702030302020204" pitchFamily="66" charset="0"/>
              </a:rPr>
              <a:t>al. 1962 =&gt;</a:t>
            </a:r>
          </a:p>
          <a:p>
            <a:r>
              <a:rPr lang="en-US" sz="1400" dirty="0" smtClean="0">
                <a:latin typeface="Comic Sans MS" panose="030F0702030302020204" pitchFamily="66" charset="0"/>
              </a:rPr>
              <a:t>(1-</a:t>
            </a:r>
            <a:r>
              <a:rPr lang="el-GR" sz="1400" dirty="0" smtClean="0">
                <a:latin typeface="Comic Sans MS" panose="030F0702030302020204" pitchFamily="66" charset="0"/>
              </a:rPr>
              <a:t>Ψ</a:t>
            </a:r>
            <a:r>
              <a:rPr lang="en-US" sz="1400" dirty="0" smtClean="0">
                <a:latin typeface="Comic Sans MS" panose="030F0702030302020204" pitchFamily="66" charset="0"/>
              </a:rPr>
              <a:t>)*</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Debye</a:t>
            </a:r>
            <a:r>
              <a:rPr lang="en-US" sz="1400" baseline="-25000" dirty="0" smtClean="0">
                <a:latin typeface="Comic Sans MS" panose="030F0702030302020204" pitchFamily="66" charset="0"/>
              </a:rPr>
              <a:t> model solid </a:t>
            </a:r>
            <a:r>
              <a:rPr lang="en-US" sz="1400" dirty="0" smtClean="0">
                <a:latin typeface="Comic Sans MS" panose="030F0702030302020204" pitchFamily="66" charset="0"/>
              </a:rPr>
              <a:t>+ </a:t>
            </a:r>
            <a:r>
              <a:rPr lang="el-GR" sz="1400" dirty="0" smtClean="0">
                <a:latin typeface="Comic Sans MS" panose="030F0702030302020204" pitchFamily="66" charset="0"/>
              </a:rPr>
              <a:t>Ψ</a:t>
            </a:r>
            <a:r>
              <a:rPr lang="en-US" sz="1400" dirty="0" smtClean="0">
                <a:latin typeface="Comic Sans MS" panose="030F0702030302020204" pitchFamily="66" charset="0"/>
              </a:rPr>
              <a:t>*</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ideal</a:t>
            </a:r>
            <a:r>
              <a:rPr lang="en-US" sz="1400" baseline="-25000" dirty="0" smtClean="0">
                <a:latin typeface="Comic Sans MS" panose="030F0702030302020204" pitchFamily="66" charset="0"/>
              </a:rPr>
              <a:t> monatomic gas</a:t>
            </a:r>
            <a:r>
              <a:rPr lang="en-US" sz="1400" dirty="0" smtClean="0">
                <a:latin typeface="Comic Sans MS" panose="030F0702030302020204" pitchFamily="66" charset="0"/>
              </a:rPr>
              <a:t>, 0 ≤ </a:t>
            </a:r>
            <a:r>
              <a:rPr lang="el-GR" sz="1400" dirty="0" smtClean="0">
                <a:latin typeface="Comic Sans MS" panose="030F0702030302020204" pitchFamily="66" charset="0"/>
              </a:rPr>
              <a:t>Ψ</a:t>
            </a:r>
            <a:r>
              <a:rPr lang="en-US" sz="1400" dirty="0">
                <a:latin typeface="Comic Sans MS" panose="030F0702030302020204" pitchFamily="66" charset="0"/>
              </a:rPr>
              <a:t>(</a:t>
            </a:r>
            <a:r>
              <a:rPr lang="el-GR" sz="1400" dirty="0">
                <a:latin typeface="Comic Sans MS" panose="030F0702030302020204" pitchFamily="66" charset="0"/>
              </a:rPr>
              <a:t>ρ</a:t>
            </a:r>
            <a:r>
              <a:rPr lang="en-US" sz="1400" dirty="0">
                <a:latin typeface="Comic Sans MS" panose="030F0702030302020204" pitchFamily="66" charset="0"/>
              </a:rPr>
              <a:t>,T) </a:t>
            </a:r>
            <a:r>
              <a:rPr lang="en-US" sz="1400" dirty="0" smtClean="0">
                <a:latin typeface="Comic Sans MS" panose="030F0702030302020204" pitchFamily="66" charset="0"/>
              </a:rPr>
              <a:t>≤ 1</a:t>
            </a:r>
          </a:p>
          <a:p>
            <a:r>
              <a:rPr lang="en-US" sz="1400" dirty="0" smtClean="0">
                <a:latin typeface="Comic Sans MS" panose="030F0702030302020204" pitchFamily="66" charset="0"/>
              </a:rPr>
              <a:t>Underestimates vaporization =&gt; Overestimates impact temperatures</a:t>
            </a:r>
          </a:p>
          <a:p>
            <a:endParaRPr lang="en-US" sz="1400" dirty="0" smtClean="0">
              <a:latin typeface="Comic Sans MS" panose="030F0702030302020204" pitchFamily="66" charset="0"/>
            </a:endParaRPr>
          </a:p>
          <a:p>
            <a:r>
              <a:rPr lang="en-US" sz="1400" dirty="0" smtClean="0">
                <a:latin typeface="Comic Sans MS" panose="030F0702030302020204" pitchFamily="66" charset="0"/>
              </a:rPr>
              <a:t>Melosh (2007, </a:t>
            </a:r>
            <a:r>
              <a:rPr lang="en-US" sz="1400" dirty="0" err="1" smtClean="0">
                <a:latin typeface="Comic Sans MS" panose="030F0702030302020204" pitchFamily="66" charset="0"/>
              </a:rPr>
              <a:t>Bobrovski</a:t>
            </a:r>
            <a:r>
              <a:rPr lang="en-US" sz="1400" dirty="0" smtClean="0">
                <a:latin typeface="Comic Sans MS" panose="030F0702030302020204" pitchFamily="66" charset="0"/>
              </a:rPr>
              <a:t> et al. 1974)  modified ANEOS for 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a:t>
            </a:r>
          </a:p>
          <a:p>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ideal</a:t>
            </a:r>
            <a:r>
              <a:rPr lang="en-US" sz="1400" baseline="-25000" dirty="0" smtClean="0">
                <a:latin typeface="Comic Sans MS" panose="030F0702030302020204" pitchFamily="66" charset="0"/>
              </a:rPr>
              <a:t> </a:t>
            </a:r>
            <a:r>
              <a:rPr lang="en-US" sz="1400" baseline="-25000" dirty="0">
                <a:latin typeface="Comic Sans MS" panose="030F0702030302020204" pitchFamily="66" charset="0"/>
              </a:rPr>
              <a:t>monatomic </a:t>
            </a:r>
            <a:r>
              <a:rPr lang="en-US" sz="1400" baseline="-25000" dirty="0" smtClean="0">
                <a:latin typeface="Comic Sans MS" panose="030F0702030302020204" pitchFamily="66" charset="0"/>
              </a:rPr>
              <a:t>gas</a:t>
            </a:r>
            <a:r>
              <a:rPr lang="en-US" sz="1400" dirty="0">
                <a:latin typeface="Comic Sans MS" panose="030F0702030302020204" pitchFamily="66" charset="0"/>
              </a:rPr>
              <a:t> </a:t>
            </a:r>
            <a:r>
              <a:rPr lang="en-US" sz="1400" dirty="0" smtClean="0">
                <a:latin typeface="Comic Sans MS" panose="030F0702030302020204" pitchFamily="66" charset="0"/>
              </a:rPr>
              <a:t>=&gt; </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reactive</a:t>
            </a:r>
            <a:r>
              <a:rPr lang="en-US" sz="1400" baseline="-25000" dirty="0" smtClean="0">
                <a:latin typeface="Comic Sans MS" panose="030F0702030302020204" pitchFamily="66" charset="0"/>
              </a:rPr>
              <a:t> diatomic-monatomic ideal gas mixture</a:t>
            </a:r>
          </a:p>
          <a:p>
            <a:r>
              <a:rPr lang="en-US" sz="1400" dirty="0" smtClean="0">
                <a:latin typeface="Comic Sans MS" panose="030F0702030302020204" pitchFamily="66" charset="0"/>
              </a:rPr>
              <a:t>based on the SiO = Si + O partition function, the correction doesn’t define speciation rather it loosely captures its entropic and energetic consequences</a:t>
            </a:r>
          </a:p>
          <a:p>
            <a:r>
              <a:rPr lang="en-US" sz="1400" dirty="0" smtClean="0">
                <a:latin typeface="Comic Sans MS" panose="030F0702030302020204" pitchFamily="66" charset="0"/>
              </a:rPr>
              <a:t>Parameterized to locate the critical point along the extrapolation of the low P boiling curve at which </a:t>
            </a:r>
          </a:p>
          <a:p>
            <a:r>
              <a:rPr lang="en-US" sz="1400" dirty="0" smtClean="0">
                <a:latin typeface="Comic Sans MS" panose="030F0702030302020204" pitchFamily="66" charset="0"/>
              </a:rPr>
              <a:t>PV/</a:t>
            </a:r>
            <a:r>
              <a:rPr lang="en-US" sz="1400" dirty="0" err="1" smtClean="0">
                <a:latin typeface="Comic Sans MS" panose="030F0702030302020204" pitchFamily="66" charset="0"/>
              </a:rPr>
              <a:t>nRT</a:t>
            </a:r>
            <a:r>
              <a:rPr lang="en-US" sz="1400" dirty="0" smtClean="0">
                <a:latin typeface="Comic Sans MS" panose="030F0702030302020204" pitchFamily="66" charset="0"/>
              </a:rPr>
              <a:t> ~ 0.3 </a:t>
            </a:r>
          </a:p>
          <a:p>
            <a:r>
              <a:rPr lang="en-US" sz="1400" dirty="0" smtClean="0">
                <a:latin typeface="Comic Sans MS" panose="030F0702030302020204" pitchFamily="66" charset="0"/>
              </a:rPr>
              <a:t>a prediction for single species fluids from the “law of corresponding states”, n is the moles of molecules in a mole of 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fluid, i.e., 1 </a:t>
            </a:r>
            <a:r>
              <a:rPr lang="en-US" sz="1400" dirty="0">
                <a:latin typeface="Comic Sans MS" panose="030F0702030302020204" pitchFamily="66" charset="0"/>
              </a:rPr>
              <a:t>≤ </a:t>
            </a:r>
            <a:r>
              <a:rPr lang="en-US" sz="1400" dirty="0" smtClean="0">
                <a:latin typeface="Comic Sans MS" panose="030F0702030302020204" pitchFamily="66" charset="0"/>
              </a:rPr>
              <a:t>n ≤ 3</a:t>
            </a:r>
          </a:p>
          <a:p>
            <a:r>
              <a:rPr lang="en-US" sz="1400" dirty="0" smtClean="0">
                <a:latin typeface="Comic Sans MS" panose="030F0702030302020204" pitchFamily="66" charset="0"/>
              </a:rPr>
              <a:t> this prediction does not apply for mixed species and n is guessed </a:t>
            </a:r>
          </a:p>
          <a:p>
            <a:r>
              <a:rPr lang="en-US" sz="1400" dirty="0" smtClean="0">
                <a:latin typeface="Comic Sans MS" panose="030F0702030302020204" pitchFamily="66" charset="0"/>
              </a:rPr>
              <a:t>=&gt;</a:t>
            </a:r>
          </a:p>
          <a:p>
            <a:r>
              <a:rPr lang="en-US" sz="1400" dirty="0" smtClean="0">
                <a:latin typeface="Comic Sans MS" panose="030F0702030302020204" pitchFamily="66" charset="0"/>
              </a:rPr>
              <a:t>the parameterization assumes the answer </a:t>
            </a:r>
          </a:p>
        </p:txBody>
      </p:sp>
    </p:spTree>
    <p:extLst>
      <p:ext uri="{BB962C8B-B14F-4D97-AF65-F5344CB8AC3E}">
        <p14:creationId xmlns:p14="http://schemas.microsoft.com/office/powerpoint/2010/main" val="14177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494" y="0"/>
            <a:ext cx="9144000" cy="1069675"/>
          </a:xfrm>
        </p:spPr>
        <p:txBody>
          <a:bodyPr>
            <a:normAutofit/>
          </a:bodyPr>
          <a:lstStyle/>
          <a:p>
            <a:r>
              <a:rPr lang="en-US" sz="1600" dirty="0" err="1" smtClean="0">
                <a:latin typeface="Comic Sans MS" panose="030F0702030302020204" pitchFamily="66" charset="0"/>
              </a:rPr>
              <a:t>MANEoS</a:t>
            </a:r>
            <a:r>
              <a:rPr lang="en-US" sz="1600" dirty="0" smtClean="0">
                <a:latin typeface="Comic Sans MS" panose="030F0702030302020204" pitchFamily="66" charset="0"/>
              </a:rPr>
              <a:t> II</a:t>
            </a:r>
            <a:endParaRPr lang="en-US" sz="1600" dirty="0">
              <a:latin typeface="Comic Sans MS" panose="030F0702030302020204" pitchFamily="66" charset="0"/>
            </a:endParaRPr>
          </a:p>
        </p:txBody>
      </p:sp>
      <p:sp>
        <p:nvSpPr>
          <p:cNvPr id="3" name="Subtitle 2"/>
          <p:cNvSpPr>
            <a:spLocks noGrp="1"/>
          </p:cNvSpPr>
          <p:nvPr>
            <p:ph type="subTitle" idx="1"/>
          </p:nvPr>
        </p:nvSpPr>
        <p:spPr>
          <a:xfrm>
            <a:off x="1547458" y="1895916"/>
            <a:ext cx="9144000" cy="2020477"/>
          </a:xfrm>
        </p:spPr>
        <p:txBody>
          <a:bodyPr>
            <a:normAutofit/>
          </a:bodyPr>
          <a:lstStyle/>
          <a:p>
            <a:r>
              <a:rPr lang="en-US" sz="1400" dirty="0" smtClean="0">
                <a:latin typeface="Comic Sans MS" panose="030F0702030302020204" pitchFamily="66" charset="0"/>
              </a:rPr>
              <a:t>neglects (accurately known) gas speciation; </a:t>
            </a:r>
            <a:r>
              <a:rPr lang="en-US" sz="1400" dirty="0">
                <a:latin typeface="Comic Sans MS" panose="030F0702030302020204" pitchFamily="66" charset="0"/>
              </a:rPr>
              <a:t>assumes </a:t>
            </a:r>
            <a:r>
              <a:rPr lang="en-US" sz="1400" dirty="0" smtClean="0">
                <a:latin typeface="Comic Sans MS" panose="030F0702030302020204" pitchFamily="66" charset="0"/>
              </a:rPr>
              <a:t>Dulong-Petit limit liquid heat capacity. </a:t>
            </a:r>
          </a:p>
          <a:p>
            <a:r>
              <a:rPr lang="en-US" sz="1400" dirty="0" smtClean="0">
                <a:latin typeface="Comic Sans MS" panose="030F0702030302020204" pitchFamily="66" charset="0"/>
              </a:rPr>
              <a:t>Consequently it: </a:t>
            </a:r>
          </a:p>
          <a:p>
            <a:r>
              <a:rPr lang="en-US" sz="1400" dirty="0" smtClean="0">
                <a:latin typeface="Comic Sans MS" panose="030F0702030302020204" pitchFamily="66" charset="0"/>
              </a:rPr>
              <a:t>overestimates the extent of melting by </a:t>
            </a:r>
            <a:r>
              <a:rPr lang="en-US" sz="1400" dirty="0" err="1" smtClean="0">
                <a:latin typeface="Comic Sans MS" panose="030F0702030302020204" pitchFamily="66" charset="0"/>
              </a:rPr>
              <a:t>ca</a:t>
            </a:r>
            <a:r>
              <a:rPr lang="en-US" sz="1400" dirty="0" smtClean="0">
                <a:latin typeface="Comic Sans MS" panose="030F0702030302020204" pitchFamily="66" charset="0"/>
              </a:rPr>
              <a:t> 50%</a:t>
            </a:r>
          </a:p>
          <a:p>
            <a:r>
              <a:rPr lang="en-US" sz="1400" dirty="0">
                <a:latin typeface="Comic Sans MS" panose="030F0702030302020204" pitchFamily="66" charset="0"/>
              </a:rPr>
              <a:t>Hugoniot T-s curves are 5000-20000 K too </a:t>
            </a:r>
            <a:r>
              <a:rPr lang="en-US" sz="1400" dirty="0" smtClean="0">
                <a:latin typeface="Comic Sans MS" panose="030F0702030302020204" pitchFamily="66" charset="0"/>
              </a:rPr>
              <a:t>low</a:t>
            </a:r>
          </a:p>
          <a:p>
            <a:r>
              <a:rPr lang="en-US" sz="1400" dirty="0" smtClean="0">
                <a:latin typeface="Comic Sans MS" panose="030F0702030302020204" pitchFamily="66" charset="0"/>
              </a:rPr>
              <a:t>lowers vaporization </a:t>
            </a:r>
            <a:r>
              <a:rPr lang="en-US" sz="1400" dirty="0">
                <a:latin typeface="Comic Sans MS" panose="030F0702030302020204" pitchFamily="66" charset="0"/>
              </a:rPr>
              <a:t>T</a:t>
            </a:r>
            <a:r>
              <a:rPr lang="en-US" sz="1400" dirty="0" smtClean="0">
                <a:latin typeface="Comic Sans MS" panose="030F0702030302020204" pitchFamily="66" charset="0"/>
              </a:rPr>
              <a:t> but its accuracy cannot be assessed</a:t>
            </a:r>
          </a:p>
          <a:p>
            <a:r>
              <a:rPr lang="en-US" sz="1400" dirty="0" smtClean="0">
                <a:latin typeface="Comic Sans MS" panose="030F0702030302020204" pitchFamily="66" charset="0"/>
              </a:rPr>
              <a:t>allows no compositional degrees of freedom, i.e., 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fluid must be stoichiometric</a:t>
            </a:r>
          </a:p>
        </p:txBody>
      </p:sp>
    </p:spTree>
    <p:extLst>
      <p:ext uri="{BB962C8B-B14F-4D97-AF65-F5344CB8AC3E}">
        <p14:creationId xmlns:p14="http://schemas.microsoft.com/office/powerpoint/2010/main" val="866444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048" y="0"/>
            <a:ext cx="7056408" cy="818732"/>
          </a:xfrm>
        </p:spPr>
        <p:txBody>
          <a:bodyPr>
            <a:normAutofit/>
          </a:bodyPr>
          <a:lstStyle/>
          <a:p>
            <a:r>
              <a:rPr lang="en-US" sz="1600" dirty="0" err="1">
                <a:latin typeface="Comic Sans MS" panose="030F0702030302020204" pitchFamily="66" charset="0"/>
              </a:rPr>
              <a:t>Sowaddahamigonnadoaboutit</a:t>
            </a:r>
            <a:r>
              <a:rPr lang="en-US" sz="1600" dirty="0">
                <a:latin typeface="Comic Sans MS" panose="030F0702030302020204" pitchFamily="66" charset="0"/>
              </a:rPr>
              <a:t>?</a:t>
            </a:r>
          </a:p>
        </p:txBody>
      </p:sp>
      <p:sp>
        <p:nvSpPr>
          <p:cNvPr id="4" name="Subtitle 2"/>
          <p:cNvSpPr txBox="1">
            <a:spLocks/>
          </p:cNvSpPr>
          <p:nvPr/>
        </p:nvSpPr>
        <p:spPr>
          <a:xfrm>
            <a:off x="586804" y="1177047"/>
            <a:ext cx="6710897" cy="2670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smtClean="0">
                <a:latin typeface="Comic Sans MS" panose="030F0702030302020204" pitchFamily="66" charset="0"/>
              </a:rPr>
              <a:t>Van der Waals-type molecular EoS: 2-parameter cubic f(v)</a:t>
            </a:r>
          </a:p>
          <a:p>
            <a:r>
              <a:rPr lang="en-US" sz="1400" dirty="0" smtClean="0">
                <a:latin typeface="Comic Sans MS" panose="030F0702030302020204" pitchFamily="66" charset="0"/>
              </a:rPr>
              <a:t>Redlich-Kwong EoS</a:t>
            </a:r>
          </a:p>
          <a:p>
            <a:r>
              <a:rPr lang="en-US" sz="1400" dirty="0" smtClean="0">
                <a:latin typeface="Comic Sans MS" panose="030F0702030302020204" pitchFamily="66" charset="0"/>
              </a:rPr>
              <a:t>P = RT/(v-</a:t>
            </a:r>
            <a:r>
              <a:rPr lang="en-US" sz="1400" dirty="0" smtClean="0">
                <a:solidFill>
                  <a:srgbClr val="0070C0"/>
                </a:solidFill>
                <a:latin typeface="Comic Sans MS" panose="030F0702030302020204" pitchFamily="66" charset="0"/>
              </a:rPr>
              <a:t>b</a:t>
            </a:r>
            <a:r>
              <a:rPr lang="en-US" sz="1400" dirty="0" smtClean="0">
                <a:latin typeface="Comic Sans MS" panose="030F0702030302020204" pitchFamily="66" charset="0"/>
              </a:rPr>
              <a:t>) – </a:t>
            </a:r>
            <a:r>
              <a:rPr lang="en-US" sz="1400" dirty="0" smtClean="0">
                <a:solidFill>
                  <a:srgbClr val="FF0000"/>
                </a:solidFill>
                <a:latin typeface="Comic Sans MS" panose="030F0702030302020204" pitchFamily="66" charset="0"/>
              </a:rPr>
              <a:t>a</a:t>
            </a:r>
            <a:r>
              <a:rPr lang="en-US" sz="1400" dirty="0" smtClean="0">
                <a:latin typeface="Comic Sans MS" panose="030F0702030302020204" pitchFamily="66" charset="0"/>
              </a:rPr>
              <a:t>/vT</a:t>
            </a:r>
            <a:r>
              <a:rPr lang="en-US" sz="1400" baseline="30000" dirty="0" smtClean="0">
                <a:latin typeface="Comic Sans MS" panose="030F0702030302020204" pitchFamily="66" charset="0"/>
              </a:rPr>
              <a:t>1/2</a:t>
            </a:r>
            <a:r>
              <a:rPr lang="en-US" sz="1400" dirty="0" smtClean="0">
                <a:latin typeface="Comic Sans MS" panose="030F0702030302020204" pitchFamily="66" charset="0"/>
              </a:rPr>
              <a:t>(</a:t>
            </a:r>
            <a:r>
              <a:rPr lang="en-US" sz="1400" dirty="0" err="1" smtClean="0">
                <a:latin typeface="Comic Sans MS" panose="030F0702030302020204" pitchFamily="66" charset="0"/>
              </a:rPr>
              <a:t>v+</a:t>
            </a:r>
            <a:r>
              <a:rPr lang="en-US" sz="1400" dirty="0" err="1" smtClean="0">
                <a:solidFill>
                  <a:srgbClr val="0070C0"/>
                </a:solidFill>
                <a:latin typeface="Comic Sans MS" panose="030F0702030302020204" pitchFamily="66" charset="0"/>
              </a:rPr>
              <a:t>b</a:t>
            </a:r>
            <a:r>
              <a:rPr lang="en-US" sz="1400" dirty="0" smtClean="0">
                <a:latin typeface="Comic Sans MS" panose="030F0702030302020204" pitchFamily="66" charset="0"/>
              </a:rPr>
              <a:t>)</a:t>
            </a:r>
          </a:p>
          <a:p>
            <a:r>
              <a:rPr lang="en-US" sz="1400" dirty="0" smtClean="0">
                <a:latin typeface="Comic Sans MS" panose="030F0702030302020204" pitchFamily="66" charset="0"/>
              </a:rPr>
              <a:t>impure fluid: a = f(</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i</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i</a:t>
            </a:r>
            <a:r>
              <a:rPr lang="en-US" sz="1400" dirty="0" smtClean="0">
                <a:latin typeface="Comic Sans MS" panose="030F0702030302020204" pitchFamily="66" charset="0"/>
              </a:rPr>
              <a:t>), b = f(</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i</a:t>
            </a:r>
            <a:r>
              <a:rPr lang="en-US" sz="1400" dirty="0" err="1" smtClean="0">
                <a:latin typeface="Comic Sans MS" panose="030F0702030302020204" pitchFamily="66" charset="0"/>
              </a:rPr>
              <a:t>,b</a:t>
            </a:r>
            <a:r>
              <a:rPr lang="en-US" sz="1400" baseline="-25000" dirty="0" err="1" smtClean="0">
                <a:latin typeface="Comic Sans MS" panose="030F0702030302020204" pitchFamily="66" charset="0"/>
              </a:rPr>
              <a:t>i</a:t>
            </a:r>
            <a:r>
              <a:rPr lang="en-US" sz="1400" dirty="0" smtClean="0">
                <a:latin typeface="Comic Sans MS" panose="030F0702030302020204" pitchFamily="66" charset="0"/>
              </a:rPr>
              <a:t>)</a:t>
            </a:r>
          </a:p>
          <a:p>
            <a:r>
              <a:rPr lang="en-US" sz="1400" dirty="0" smtClean="0">
                <a:latin typeface="Comic Sans MS" panose="030F0702030302020204" pitchFamily="66" charset="0"/>
              </a:rPr>
              <a:t>need 10 parameters (a</a:t>
            </a:r>
            <a:r>
              <a:rPr lang="en-US" sz="1400" baseline="-25000" dirty="0" smtClean="0">
                <a:latin typeface="Comic Sans MS" panose="030F0702030302020204" pitchFamily="66" charset="0"/>
              </a:rPr>
              <a:t>SiO2</a:t>
            </a:r>
            <a:r>
              <a:rPr lang="en-US" sz="1400" dirty="0" smtClean="0">
                <a:latin typeface="Comic Sans MS" panose="030F0702030302020204" pitchFamily="66" charset="0"/>
              </a:rPr>
              <a:t>, </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SiO</a:t>
            </a:r>
            <a:r>
              <a:rPr lang="en-US" sz="1400" dirty="0" smtClean="0">
                <a:latin typeface="Comic Sans MS" panose="030F0702030302020204" pitchFamily="66" charset="0"/>
              </a:rPr>
              <a:t>, a</a:t>
            </a:r>
            <a:r>
              <a:rPr lang="en-US" sz="1400" baseline="-25000" dirty="0" smtClean="0">
                <a:latin typeface="Comic Sans MS" panose="030F0702030302020204" pitchFamily="66" charset="0"/>
              </a:rPr>
              <a:t>Si</a:t>
            </a:r>
            <a:r>
              <a:rPr lang="en-US" sz="1400" dirty="0" smtClean="0">
                <a:latin typeface="Comic Sans MS" panose="030F0702030302020204" pitchFamily="66" charset="0"/>
              </a:rPr>
              <a:t>, a</a:t>
            </a:r>
            <a:r>
              <a:rPr lang="en-US" sz="1400" baseline="-25000" dirty="0" smtClean="0">
                <a:latin typeface="Comic Sans MS" panose="030F0702030302020204" pitchFamily="66" charset="0"/>
              </a:rPr>
              <a:t>O2</a:t>
            </a:r>
            <a:r>
              <a:rPr lang="en-US" sz="1400" dirty="0" smtClean="0">
                <a:latin typeface="Comic Sans MS" panose="030F0702030302020204" pitchFamily="66" charset="0"/>
              </a:rPr>
              <a:t>, </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O</a:t>
            </a:r>
            <a:r>
              <a:rPr lang="en-US" sz="1400" dirty="0" smtClean="0">
                <a:latin typeface="Comic Sans MS" panose="030F0702030302020204" pitchFamily="66" charset="0"/>
              </a:rPr>
              <a:t>, b</a:t>
            </a:r>
            <a:r>
              <a:rPr lang="en-US" sz="1400" baseline="-25000" dirty="0" smtClean="0">
                <a:latin typeface="Comic Sans MS" panose="030F0702030302020204" pitchFamily="66" charset="0"/>
              </a:rPr>
              <a:t>SiO2</a:t>
            </a:r>
            <a:r>
              <a:rPr lang="en-US" sz="1400" dirty="0">
                <a:latin typeface="Comic Sans MS" panose="030F0702030302020204" pitchFamily="66" charset="0"/>
              </a:rPr>
              <a:t>, </a:t>
            </a:r>
            <a:r>
              <a:rPr lang="en-US" sz="1400" dirty="0" err="1" smtClean="0">
                <a:latin typeface="Comic Sans MS" panose="030F0702030302020204" pitchFamily="66" charset="0"/>
              </a:rPr>
              <a:t>b</a:t>
            </a:r>
            <a:r>
              <a:rPr lang="en-US" sz="1400" baseline="-25000" dirty="0" err="1" smtClean="0">
                <a:latin typeface="Comic Sans MS" panose="030F0702030302020204" pitchFamily="66" charset="0"/>
              </a:rPr>
              <a:t>SiO</a:t>
            </a:r>
            <a:r>
              <a:rPr lang="en-US" sz="1400" dirty="0">
                <a:latin typeface="Comic Sans MS" panose="030F0702030302020204" pitchFamily="66" charset="0"/>
              </a:rPr>
              <a:t>, </a:t>
            </a:r>
            <a:r>
              <a:rPr lang="en-US" sz="1400" dirty="0" err="1" smtClean="0">
                <a:latin typeface="Comic Sans MS" panose="030F0702030302020204" pitchFamily="66" charset="0"/>
              </a:rPr>
              <a:t>b</a:t>
            </a:r>
            <a:r>
              <a:rPr lang="en-US" sz="1400" baseline="-25000" dirty="0" err="1" smtClean="0">
                <a:latin typeface="Comic Sans MS" panose="030F0702030302020204" pitchFamily="66" charset="0"/>
              </a:rPr>
              <a:t>Si</a:t>
            </a:r>
            <a:r>
              <a:rPr lang="en-US" sz="1400" dirty="0">
                <a:latin typeface="Comic Sans MS" panose="030F0702030302020204" pitchFamily="66" charset="0"/>
              </a:rPr>
              <a:t>, </a:t>
            </a:r>
            <a:r>
              <a:rPr lang="en-US" sz="1400" dirty="0" smtClean="0">
                <a:latin typeface="Comic Sans MS" panose="030F0702030302020204" pitchFamily="66" charset="0"/>
              </a:rPr>
              <a:t>b</a:t>
            </a:r>
            <a:r>
              <a:rPr lang="en-US" sz="1400" baseline="-25000" dirty="0" smtClean="0">
                <a:latin typeface="Comic Sans MS" panose="030F0702030302020204" pitchFamily="66" charset="0"/>
              </a:rPr>
              <a:t>O2</a:t>
            </a:r>
            <a:r>
              <a:rPr lang="en-US" sz="1400" dirty="0">
                <a:latin typeface="Comic Sans MS" panose="030F0702030302020204" pitchFamily="66" charset="0"/>
              </a:rPr>
              <a:t>, </a:t>
            </a:r>
            <a:r>
              <a:rPr lang="en-US" sz="1400" dirty="0" err="1" smtClean="0">
                <a:latin typeface="Comic Sans MS" panose="030F0702030302020204" pitchFamily="66" charset="0"/>
              </a:rPr>
              <a:t>b</a:t>
            </a:r>
            <a:r>
              <a:rPr lang="en-US" sz="1400" baseline="-25000" dirty="0" err="1" smtClean="0">
                <a:latin typeface="Comic Sans MS" panose="030F0702030302020204" pitchFamily="66" charset="0"/>
              </a:rPr>
              <a:t>O</a:t>
            </a:r>
            <a:r>
              <a:rPr lang="en-US" sz="1400" dirty="0" smtClean="0">
                <a:latin typeface="Comic Sans MS" panose="030F0702030302020204" pitchFamily="66" charset="0"/>
              </a:rPr>
              <a:t>) </a:t>
            </a:r>
          </a:p>
          <a:p>
            <a:r>
              <a:rPr lang="en-US" sz="1400" dirty="0" smtClean="0">
                <a:latin typeface="Comic Sans MS" panose="030F0702030302020204" pitchFamily="66" charset="0"/>
              </a:rPr>
              <a:t>+ known thermodynamic properties of the ideal gas limit</a:t>
            </a:r>
          </a:p>
          <a:p>
            <a:r>
              <a:rPr lang="en-US" sz="1400" dirty="0" smtClean="0">
                <a:latin typeface="Comic Sans MS" panose="030F0702030302020204" pitchFamily="66" charset="0"/>
              </a:rPr>
              <a:t>cannot be used at high pressure, i.e., if v &lt; b</a:t>
            </a:r>
          </a:p>
        </p:txBody>
      </p:sp>
      <p:pic>
        <p:nvPicPr>
          <p:cNvPr id="1026" name="Picture 2" descr="C:\jamie\talks\sio2\schematic_pv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867" y="1177046"/>
            <a:ext cx="3792537" cy="30781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jamie\talks\sio2\schematic_pv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8867" y="402698"/>
            <a:ext cx="4608513" cy="38528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jamie\talks\sio2\schematic_pv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8867" y="402345"/>
            <a:ext cx="4608513" cy="385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69"/>
            <a:ext cx="9144000" cy="818732"/>
          </a:xfrm>
        </p:spPr>
        <p:txBody>
          <a:bodyPr>
            <a:normAutofit/>
          </a:bodyPr>
          <a:lstStyle/>
          <a:p>
            <a:r>
              <a:rPr lang="en-US" sz="1600" dirty="0">
                <a:latin typeface="Comic Sans MS" panose="030F0702030302020204" pitchFamily="66" charset="0"/>
              </a:rPr>
              <a:t>P</a:t>
            </a:r>
            <a:r>
              <a:rPr lang="en-US" sz="1600" dirty="0" smtClean="0">
                <a:latin typeface="Comic Sans MS" panose="030F0702030302020204" pitchFamily="66" charset="0"/>
              </a:rPr>
              <a:t>ure species parameters</a:t>
            </a:r>
            <a:endParaRPr lang="en-US" sz="1600" dirty="0">
              <a:latin typeface="Comic Sans MS" panose="030F0702030302020204" pitchFamily="66" charset="0"/>
            </a:endParaRPr>
          </a:p>
        </p:txBody>
      </p:sp>
      <p:sp>
        <p:nvSpPr>
          <p:cNvPr id="3" name="Subtitle 2"/>
          <p:cNvSpPr>
            <a:spLocks noGrp="1"/>
          </p:cNvSpPr>
          <p:nvPr>
            <p:ph type="subTitle" idx="1"/>
          </p:nvPr>
        </p:nvSpPr>
        <p:spPr>
          <a:xfrm>
            <a:off x="1357687" y="1309290"/>
            <a:ext cx="9468474" cy="4789555"/>
          </a:xfrm>
        </p:spPr>
        <p:txBody>
          <a:bodyPr>
            <a:normAutofit/>
          </a:bodyPr>
          <a:lstStyle/>
          <a:p>
            <a:r>
              <a:rPr lang="en-US" sz="1400" dirty="0" smtClean="0">
                <a:solidFill>
                  <a:srgbClr val="FF0000"/>
                </a:solidFill>
                <a:latin typeface="Comic Sans MS" panose="030F0702030302020204" pitchFamily="66" charset="0"/>
              </a:rPr>
              <a:t>O</a:t>
            </a:r>
            <a:r>
              <a:rPr lang="en-US" sz="1400" baseline="-25000" dirty="0" smtClean="0">
                <a:solidFill>
                  <a:srgbClr val="FF0000"/>
                </a:solidFill>
                <a:latin typeface="Comic Sans MS" panose="030F0702030302020204" pitchFamily="66" charset="0"/>
              </a:rPr>
              <a:t>2</a:t>
            </a:r>
            <a:r>
              <a:rPr lang="en-US" sz="1400" dirty="0" smtClean="0">
                <a:latin typeface="Comic Sans MS" panose="030F0702030302020204" pitchFamily="66" charset="0"/>
              </a:rPr>
              <a:t> – at a critical point</a:t>
            </a:r>
          </a:p>
          <a:p>
            <a:r>
              <a:rPr lang="en-US" sz="1400" dirty="0" smtClean="0">
                <a:latin typeface="Comic Sans MS" panose="030F0702030302020204" pitchFamily="66" charset="0"/>
              </a:rPr>
              <a:t>∂P/∂v = 0,</a:t>
            </a:r>
            <a:r>
              <a:rPr lang="en-US" sz="1400" dirty="0">
                <a:latin typeface="Comic Sans MS" panose="030F0702030302020204" pitchFamily="66" charset="0"/>
              </a:rPr>
              <a:t> ∂</a:t>
            </a:r>
            <a:r>
              <a:rPr lang="en-US" sz="1400" baseline="30000" dirty="0">
                <a:latin typeface="Comic Sans MS" panose="030F0702030302020204" pitchFamily="66" charset="0"/>
              </a:rPr>
              <a:t>2</a:t>
            </a:r>
            <a:r>
              <a:rPr lang="en-US" sz="1400" dirty="0">
                <a:latin typeface="Comic Sans MS" panose="030F0702030302020204" pitchFamily="66" charset="0"/>
              </a:rPr>
              <a:t>P/∂v</a:t>
            </a:r>
            <a:r>
              <a:rPr lang="en-US" sz="1400" baseline="30000" dirty="0">
                <a:latin typeface="Comic Sans MS" panose="030F0702030302020204" pitchFamily="66" charset="0"/>
              </a:rPr>
              <a:t>2 </a:t>
            </a:r>
            <a:r>
              <a:rPr lang="en-US" sz="1400" dirty="0">
                <a:latin typeface="Comic Sans MS" panose="030F0702030302020204" pitchFamily="66" charset="0"/>
              </a:rPr>
              <a:t>= </a:t>
            </a:r>
            <a:r>
              <a:rPr lang="en-US" sz="1400" dirty="0" smtClean="0">
                <a:latin typeface="Comic Sans MS" panose="030F0702030302020204" pitchFamily="66" charset="0"/>
              </a:rPr>
              <a:t>0  </a:t>
            </a:r>
          </a:p>
          <a:p>
            <a:r>
              <a:rPr lang="en-US" sz="1400" dirty="0" smtClean="0">
                <a:latin typeface="Comic Sans MS" panose="030F0702030302020204" pitchFamily="66" charset="0"/>
              </a:rPr>
              <a:t>known 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critical conditions =&gt; 2 equations in 2 unknowns (a</a:t>
            </a:r>
            <a:r>
              <a:rPr lang="en-US" sz="1400" dirty="0">
                <a:latin typeface="Comic Sans MS" panose="030F0702030302020204" pitchFamily="66" charset="0"/>
              </a:rPr>
              <a:t> </a:t>
            </a:r>
            <a:r>
              <a:rPr lang="en-US" sz="1400" baseline="-25000" dirty="0" smtClean="0">
                <a:latin typeface="Comic Sans MS" panose="030F0702030302020204" pitchFamily="66" charset="0"/>
              </a:rPr>
              <a:t>O2</a:t>
            </a:r>
            <a:r>
              <a:rPr lang="en-US" sz="1400" dirty="0" smtClean="0">
                <a:latin typeface="Comic Sans MS" panose="030F0702030302020204" pitchFamily="66" charset="0"/>
              </a:rPr>
              <a:t>, b</a:t>
            </a:r>
            <a:r>
              <a:rPr lang="en-US" sz="1400" baseline="-25000" dirty="0" smtClean="0">
                <a:latin typeface="Comic Sans MS" panose="030F0702030302020204" pitchFamily="66" charset="0"/>
              </a:rPr>
              <a:t>O2</a:t>
            </a:r>
            <a:r>
              <a:rPr lang="en-US" sz="1400" dirty="0" smtClean="0">
                <a:latin typeface="Comic Sans MS" panose="030F0702030302020204" pitchFamily="66" charset="0"/>
              </a:rPr>
              <a:t>)</a:t>
            </a:r>
          </a:p>
          <a:p>
            <a:endParaRPr lang="en-US" sz="1400" dirty="0" smtClean="0">
              <a:latin typeface="Comic Sans MS" panose="030F0702030302020204" pitchFamily="66" charset="0"/>
            </a:endParaRPr>
          </a:p>
          <a:p>
            <a:r>
              <a:rPr lang="en-US" sz="1400" dirty="0" smtClean="0">
                <a:solidFill>
                  <a:srgbClr val="FF0000"/>
                </a:solidFill>
                <a:latin typeface="Comic Sans MS" panose="030F0702030302020204" pitchFamily="66" charset="0"/>
              </a:rPr>
              <a:t>O</a:t>
            </a:r>
            <a:r>
              <a:rPr lang="en-US" sz="1400" dirty="0" smtClean="0">
                <a:latin typeface="Comic Sans MS" panose="030F0702030302020204" pitchFamily="66" charset="0"/>
              </a:rPr>
              <a:t> – approximate </a:t>
            </a:r>
            <a:r>
              <a:rPr lang="en-US" sz="1400" dirty="0">
                <a:latin typeface="Comic Sans MS" panose="030F0702030302020204" pitchFamily="66" charset="0"/>
              </a:rPr>
              <a:t>by </a:t>
            </a:r>
            <a:r>
              <a:rPr lang="en-US" sz="1400" dirty="0" smtClean="0">
                <a:latin typeface="Comic Sans MS" panose="030F0702030302020204" pitchFamily="66" charset="0"/>
              </a:rPr>
              <a:t>a</a:t>
            </a:r>
            <a:r>
              <a:rPr lang="en-US" sz="1400" baseline="-25000" dirty="0" smtClean="0">
                <a:latin typeface="Comic Sans MS" panose="030F0702030302020204" pitchFamily="66" charset="0"/>
              </a:rPr>
              <a:t>O2</a:t>
            </a:r>
            <a:r>
              <a:rPr lang="en-US" sz="1400" dirty="0">
                <a:latin typeface="Comic Sans MS" panose="030F0702030302020204" pitchFamily="66" charset="0"/>
              </a:rPr>
              <a:t>, </a:t>
            </a:r>
            <a:r>
              <a:rPr lang="en-US" sz="1400" dirty="0" smtClean="0">
                <a:latin typeface="Comic Sans MS" panose="030F0702030302020204" pitchFamily="66" charset="0"/>
              </a:rPr>
              <a:t>b</a:t>
            </a:r>
            <a:r>
              <a:rPr lang="en-US" sz="1400" baseline="-25000" dirty="0" smtClean="0">
                <a:latin typeface="Comic Sans MS" panose="030F0702030302020204" pitchFamily="66" charset="0"/>
              </a:rPr>
              <a:t>O2</a:t>
            </a:r>
          </a:p>
          <a:p>
            <a:endParaRPr lang="en-US" sz="1400" dirty="0" smtClean="0">
              <a:latin typeface="Comic Sans MS" panose="030F0702030302020204" pitchFamily="66" charset="0"/>
            </a:endParaRPr>
          </a:p>
          <a:p>
            <a:r>
              <a:rPr lang="en-US" sz="1400" dirty="0" smtClean="0">
                <a:solidFill>
                  <a:srgbClr val="FF0000"/>
                </a:solidFill>
                <a:latin typeface="Comic Sans MS" panose="030F0702030302020204" pitchFamily="66" charset="0"/>
              </a:rPr>
              <a:t>Si</a:t>
            </a:r>
            <a:r>
              <a:rPr lang="en-US" sz="1400" dirty="0" smtClean="0">
                <a:latin typeface="Comic Sans MS" panose="030F0702030302020204" pitchFamily="66" charset="0"/>
              </a:rPr>
              <a:t>,</a:t>
            </a:r>
            <a:r>
              <a:rPr lang="en-US" sz="1400" dirty="0" smtClean="0">
                <a:solidFill>
                  <a:srgbClr val="FF0000"/>
                </a:solidFill>
                <a:latin typeface="Comic Sans MS" panose="030F0702030302020204" pitchFamily="66" charset="0"/>
              </a:rPr>
              <a:t> SiO</a:t>
            </a:r>
            <a:r>
              <a:rPr lang="en-US" sz="1400" baseline="-25000" dirty="0" smtClean="0">
                <a:solidFill>
                  <a:srgbClr val="FF0000"/>
                </a:solidFill>
                <a:latin typeface="Comic Sans MS" panose="030F0702030302020204" pitchFamily="66" charset="0"/>
              </a:rPr>
              <a:t>2</a:t>
            </a:r>
            <a:r>
              <a:rPr lang="en-US" sz="1400" dirty="0" smtClean="0">
                <a:solidFill>
                  <a:srgbClr val="FF0000"/>
                </a:solidFill>
                <a:latin typeface="Comic Sans MS" panose="030F0702030302020204" pitchFamily="66" charset="0"/>
              </a:rPr>
              <a:t> </a:t>
            </a:r>
            <a:r>
              <a:rPr lang="en-US" sz="1400" dirty="0" smtClean="0">
                <a:latin typeface="Comic Sans MS" panose="030F0702030302020204" pitchFamily="66" charset="0"/>
              </a:rPr>
              <a:t>– at the (known) 1 bar melting points (Si, 1687 K; 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1999 K) </a:t>
            </a:r>
          </a:p>
          <a:p>
            <a:r>
              <a:rPr lang="en-US" sz="1400" dirty="0" err="1" smtClean="0">
                <a:solidFill>
                  <a:schemeClr val="accent1"/>
                </a:solidFill>
                <a:latin typeface="Comic Sans MS" panose="030F0702030302020204" pitchFamily="66" charset="0"/>
              </a:rPr>
              <a:t>v</a:t>
            </a:r>
            <a:r>
              <a:rPr lang="en-US" sz="1400" baseline="-25000" dirty="0" err="1" smtClean="0">
                <a:solidFill>
                  <a:schemeClr val="accent1"/>
                </a:solidFill>
                <a:latin typeface="Comic Sans MS" panose="030F0702030302020204" pitchFamily="66" charset="0"/>
              </a:rPr>
              <a:t>liq</a:t>
            </a:r>
            <a:r>
              <a:rPr lang="en-US" sz="1400" dirty="0" smtClean="0">
                <a:latin typeface="Comic Sans MS" panose="030F0702030302020204" pitchFamily="66" charset="0"/>
              </a:rPr>
              <a:t> = ∆</a:t>
            </a:r>
            <a:r>
              <a:rPr lang="en-US" sz="1400" dirty="0" err="1" smtClean="0">
                <a:latin typeface="Comic Sans MS" panose="030F0702030302020204" pitchFamily="66" charset="0"/>
              </a:rPr>
              <a:t>v</a:t>
            </a:r>
            <a:r>
              <a:rPr lang="en-US" sz="1400" baseline="-25000" dirty="0" err="1" smtClean="0">
                <a:latin typeface="Comic Sans MS" panose="030F0702030302020204" pitchFamily="66" charset="0"/>
              </a:rPr>
              <a:t>melting</a:t>
            </a:r>
            <a:r>
              <a:rPr lang="en-US" sz="1400" dirty="0">
                <a:latin typeface="Comic Sans MS" panose="030F0702030302020204" pitchFamily="66" charset="0"/>
              </a:rPr>
              <a:t> + </a:t>
            </a:r>
            <a:r>
              <a:rPr lang="en-US" sz="1400" dirty="0" err="1">
                <a:latin typeface="Comic Sans MS" panose="030F0702030302020204" pitchFamily="66" charset="0"/>
              </a:rPr>
              <a:t>v</a:t>
            </a:r>
            <a:r>
              <a:rPr lang="en-US" sz="1400" baseline="-25000" dirty="0" err="1">
                <a:latin typeface="Comic Sans MS" panose="030F0702030302020204" pitchFamily="66" charset="0"/>
              </a:rPr>
              <a:t>sol</a:t>
            </a:r>
            <a:r>
              <a:rPr lang="en-US" sz="1400" dirty="0">
                <a:latin typeface="Comic Sans MS" panose="030F0702030302020204" pitchFamily="66" charset="0"/>
              </a:rPr>
              <a:t> </a:t>
            </a:r>
            <a:endParaRPr lang="en-US" sz="1400" dirty="0" smtClean="0">
              <a:latin typeface="Comic Sans MS" panose="030F0702030302020204" pitchFamily="66" charset="0"/>
            </a:endParaRPr>
          </a:p>
          <a:p>
            <a:r>
              <a:rPr lang="en-US" sz="1400" dirty="0" err="1" smtClean="0">
                <a:latin typeface="Comic Sans MS" panose="030F0702030302020204" pitchFamily="66" charset="0"/>
              </a:rPr>
              <a:t>g</a:t>
            </a:r>
            <a:r>
              <a:rPr lang="en-US" sz="1400" baseline="-25000" dirty="0" err="1" smtClean="0">
                <a:latin typeface="Comic Sans MS" panose="030F0702030302020204" pitchFamily="66" charset="0"/>
              </a:rPr>
              <a:t>sol</a:t>
            </a:r>
            <a:r>
              <a:rPr lang="en-US" sz="1400" dirty="0">
                <a:latin typeface="Comic Sans MS" panose="030F0702030302020204" pitchFamily="66" charset="0"/>
              </a:rPr>
              <a:t> </a:t>
            </a:r>
            <a:r>
              <a:rPr lang="en-US" sz="1400" dirty="0" smtClean="0">
                <a:latin typeface="Comic Sans MS" panose="030F0702030302020204" pitchFamily="66" charset="0"/>
              </a:rPr>
              <a:t>=</a:t>
            </a:r>
            <a:r>
              <a:rPr lang="en-US" sz="1400" baseline="-25000" dirty="0">
                <a:latin typeface="Comic Sans MS" panose="030F0702030302020204" pitchFamily="66" charset="0"/>
              </a:rPr>
              <a:t> </a:t>
            </a:r>
            <a:r>
              <a:rPr lang="en-US" sz="1400" dirty="0" err="1" smtClean="0">
                <a:latin typeface="Comic Sans MS" panose="030F0702030302020204" pitchFamily="66" charset="0"/>
              </a:rPr>
              <a:t>g</a:t>
            </a:r>
            <a:r>
              <a:rPr lang="en-US" sz="1400" baseline="-25000" dirty="0" err="1" smtClean="0">
                <a:latin typeface="Comic Sans MS" panose="030F0702030302020204" pitchFamily="66" charset="0"/>
              </a:rPr>
              <a:t>liq</a:t>
            </a:r>
            <a:r>
              <a:rPr lang="en-US" sz="1400" dirty="0" smtClean="0">
                <a:latin typeface="Comic Sans MS" panose="030F0702030302020204" pitchFamily="66" charset="0"/>
              </a:rPr>
              <a:t> = </a:t>
            </a:r>
            <a:r>
              <a:rPr lang="en-US" sz="1400" dirty="0" err="1" smtClean="0">
                <a:latin typeface="Comic Sans MS" panose="030F0702030302020204" pitchFamily="66" charset="0"/>
              </a:rPr>
              <a:t>g</a:t>
            </a:r>
            <a:r>
              <a:rPr lang="en-US" sz="1400" baseline="-25000" dirty="0" err="1" smtClean="0">
                <a:latin typeface="Comic Sans MS" panose="030F0702030302020204" pitchFamily="66" charset="0"/>
              </a:rPr>
              <a:t>gas</a:t>
            </a:r>
            <a:r>
              <a:rPr lang="en-US" sz="1400" dirty="0" smtClean="0">
                <a:latin typeface="Comic Sans MS" panose="030F0702030302020204" pitchFamily="66" charset="0"/>
              </a:rPr>
              <a:t> </a:t>
            </a:r>
            <a:r>
              <a:rPr lang="en-US" sz="1400" dirty="0">
                <a:latin typeface="Comic Sans MS" panose="030F0702030302020204" pitchFamily="66" charset="0"/>
              </a:rPr>
              <a:t>+ </a:t>
            </a:r>
            <a:r>
              <a:rPr lang="en-US" sz="1400" dirty="0" err="1">
                <a:latin typeface="Comic Sans MS" panose="030F0702030302020204" pitchFamily="66" charset="0"/>
              </a:rPr>
              <a:t>RTln</a:t>
            </a:r>
            <a:r>
              <a:rPr lang="en-US" sz="1400" dirty="0">
                <a:latin typeface="Comic Sans MS" panose="030F0702030302020204" pitchFamily="66" charset="0"/>
              </a:rPr>
              <a:t> </a:t>
            </a:r>
            <a:r>
              <a:rPr lang="en-US" sz="1400" dirty="0" err="1" smtClean="0">
                <a:solidFill>
                  <a:schemeClr val="accent1"/>
                </a:solidFill>
                <a:latin typeface="Comic Sans MS" panose="030F0702030302020204" pitchFamily="66" charset="0"/>
              </a:rPr>
              <a:t>f</a:t>
            </a:r>
            <a:r>
              <a:rPr lang="en-US" sz="1400" baseline="-25000" dirty="0" err="1" smtClean="0">
                <a:solidFill>
                  <a:schemeClr val="accent1"/>
                </a:solidFill>
                <a:latin typeface="Comic Sans MS" panose="030F0702030302020204" pitchFamily="66" charset="0"/>
              </a:rPr>
              <a:t>liq</a:t>
            </a:r>
            <a:endParaRPr lang="en-US" sz="1400" dirty="0" smtClean="0">
              <a:latin typeface="Comic Sans MS" panose="030F0702030302020204" pitchFamily="66" charset="0"/>
            </a:endParaRPr>
          </a:p>
          <a:p>
            <a:r>
              <a:rPr lang="en-US" sz="1400" dirty="0" err="1" smtClean="0">
                <a:latin typeface="Comic Sans MS" panose="030F0702030302020204" pitchFamily="66" charset="0"/>
              </a:rPr>
              <a:t>P</a:t>
            </a:r>
            <a:r>
              <a:rPr lang="en-US" sz="1400" baseline="-25000" dirty="0" err="1" smtClean="0">
                <a:latin typeface="Comic Sans MS" panose="030F0702030302020204" pitchFamily="66" charset="0"/>
              </a:rPr>
              <a:t>mp</a:t>
            </a:r>
            <a:r>
              <a:rPr lang="en-US" sz="1400" dirty="0" smtClean="0">
                <a:latin typeface="Comic Sans MS" panose="030F0702030302020204" pitchFamily="66" charset="0"/>
              </a:rPr>
              <a:t> </a:t>
            </a:r>
            <a:r>
              <a:rPr lang="en-US" sz="1400" dirty="0">
                <a:latin typeface="Comic Sans MS" panose="030F0702030302020204" pitchFamily="66" charset="0"/>
              </a:rPr>
              <a:t>= </a:t>
            </a:r>
            <a:r>
              <a:rPr lang="en-US" sz="1400" dirty="0" err="1" smtClean="0">
                <a:latin typeface="Comic Sans MS" panose="030F0702030302020204" pitchFamily="66" charset="0"/>
              </a:rPr>
              <a:t>RT</a:t>
            </a:r>
            <a:r>
              <a:rPr lang="en-US" sz="1400" baseline="-25000" dirty="0" err="1">
                <a:latin typeface="Comic Sans MS" panose="030F0702030302020204" pitchFamily="66" charset="0"/>
              </a:rPr>
              <a:t>mp</a:t>
            </a:r>
            <a:r>
              <a:rPr lang="en-US" sz="1400" dirty="0" smtClean="0">
                <a:latin typeface="Comic Sans MS" panose="030F0702030302020204" pitchFamily="66" charset="0"/>
              </a:rPr>
              <a:t>/(</a:t>
            </a:r>
            <a:r>
              <a:rPr lang="en-US" sz="1400" dirty="0" err="1" smtClean="0">
                <a:latin typeface="Comic Sans MS" panose="030F0702030302020204" pitchFamily="66" charset="0"/>
              </a:rPr>
              <a:t>v</a:t>
            </a:r>
            <a:r>
              <a:rPr lang="en-US" sz="1400" baseline="-25000" dirty="0" err="1" smtClean="0">
                <a:latin typeface="Comic Sans MS" panose="030F0702030302020204" pitchFamily="66" charset="0"/>
              </a:rPr>
              <a:t>liq</a:t>
            </a:r>
            <a:r>
              <a:rPr lang="en-US" sz="1400" dirty="0" smtClean="0">
                <a:latin typeface="Comic Sans MS" panose="030F0702030302020204" pitchFamily="66" charset="0"/>
              </a:rPr>
              <a:t>-b</a:t>
            </a:r>
            <a:r>
              <a:rPr lang="en-US" sz="1400" dirty="0">
                <a:latin typeface="Comic Sans MS" panose="030F0702030302020204" pitchFamily="66" charset="0"/>
              </a:rPr>
              <a:t>) – </a:t>
            </a:r>
            <a:r>
              <a:rPr lang="en-US" sz="1400" dirty="0" smtClean="0">
                <a:latin typeface="Comic Sans MS" panose="030F0702030302020204" pitchFamily="66" charset="0"/>
              </a:rPr>
              <a:t>a/v</a:t>
            </a:r>
            <a:r>
              <a:rPr lang="en-US" sz="1400" baseline="-25000" dirty="0" smtClean="0">
                <a:latin typeface="Comic Sans MS" panose="030F0702030302020204" pitchFamily="66" charset="0"/>
              </a:rPr>
              <a:t>liq</a:t>
            </a:r>
            <a:r>
              <a:rPr lang="en-US" sz="1400" dirty="0" smtClean="0">
                <a:latin typeface="Comic Sans MS" panose="030F0702030302020204" pitchFamily="66" charset="0"/>
              </a:rPr>
              <a:t>T</a:t>
            </a:r>
            <a:r>
              <a:rPr lang="en-US" sz="1400" baseline="-25000" dirty="0" smtClean="0">
                <a:latin typeface="Comic Sans MS" panose="030F0702030302020204" pitchFamily="66" charset="0"/>
              </a:rPr>
              <a:t>mp</a:t>
            </a:r>
            <a:r>
              <a:rPr lang="en-US" sz="1400" baseline="30000" dirty="0" smtClean="0">
                <a:latin typeface="Comic Sans MS" panose="030F0702030302020204" pitchFamily="66" charset="0"/>
              </a:rPr>
              <a:t>1/2</a:t>
            </a:r>
            <a:r>
              <a:rPr lang="en-US" sz="1400" dirty="0" smtClean="0">
                <a:latin typeface="Comic Sans MS" panose="030F0702030302020204" pitchFamily="66" charset="0"/>
              </a:rPr>
              <a:t>(</a:t>
            </a:r>
            <a:r>
              <a:rPr lang="en-US" sz="1400" dirty="0" err="1" smtClean="0">
                <a:latin typeface="Comic Sans MS" panose="030F0702030302020204" pitchFamily="66" charset="0"/>
              </a:rPr>
              <a:t>v</a:t>
            </a:r>
            <a:r>
              <a:rPr lang="en-US" sz="1400" baseline="-25000" dirty="0" err="1">
                <a:latin typeface="Comic Sans MS" panose="030F0702030302020204" pitchFamily="66" charset="0"/>
              </a:rPr>
              <a:t>liq</a:t>
            </a:r>
            <a:r>
              <a:rPr lang="en-US" sz="1400" dirty="0" err="1" smtClean="0">
                <a:latin typeface="Comic Sans MS" panose="030F0702030302020204" pitchFamily="66" charset="0"/>
              </a:rPr>
              <a:t>+b</a:t>
            </a:r>
            <a:r>
              <a:rPr lang="en-US" sz="1400" dirty="0" smtClean="0">
                <a:latin typeface="Comic Sans MS" panose="030F0702030302020204" pitchFamily="66" charset="0"/>
              </a:rPr>
              <a:t>) </a:t>
            </a:r>
            <a:endParaRPr lang="en-US" sz="1400" dirty="0">
              <a:latin typeface="Comic Sans MS" panose="030F0702030302020204" pitchFamily="66" charset="0"/>
            </a:endParaRPr>
          </a:p>
          <a:p>
            <a:r>
              <a:rPr lang="en-US" sz="1400" dirty="0" err="1" smtClean="0">
                <a:latin typeface="Comic Sans MS" panose="030F0702030302020204" pitchFamily="66" charset="0"/>
              </a:rPr>
              <a:t>ln</a:t>
            </a:r>
            <a:r>
              <a:rPr lang="en-US" sz="1400" dirty="0" smtClean="0">
                <a:latin typeface="Comic Sans MS" panose="030F0702030302020204" pitchFamily="66" charset="0"/>
              </a:rPr>
              <a:t> </a:t>
            </a:r>
            <a:r>
              <a:rPr lang="en-US" sz="1400" dirty="0" err="1" smtClean="0">
                <a:latin typeface="Comic Sans MS" panose="030F0702030302020204" pitchFamily="66" charset="0"/>
              </a:rPr>
              <a:t>f</a:t>
            </a:r>
            <a:r>
              <a:rPr lang="en-US" sz="1400" baseline="-25000" dirty="0" err="1" smtClean="0">
                <a:latin typeface="Comic Sans MS" panose="030F0702030302020204" pitchFamily="66" charset="0"/>
              </a:rPr>
              <a:t>liq</a:t>
            </a:r>
            <a:r>
              <a:rPr lang="en-US" sz="1400" dirty="0" smtClean="0">
                <a:latin typeface="Comic Sans MS" panose="030F0702030302020204" pitchFamily="66" charset="0"/>
              </a:rPr>
              <a:t> </a:t>
            </a:r>
            <a:r>
              <a:rPr lang="en-US" sz="1400" dirty="0">
                <a:latin typeface="Comic Sans MS" panose="030F0702030302020204" pitchFamily="66" charset="0"/>
              </a:rPr>
              <a:t>= </a:t>
            </a:r>
            <a:r>
              <a:rPr lang="en-US" sz="1400" dirty="0" smtClean="0">
                <a:latin typeface="Comic Sans MS" panose="030F0702030302020204" pitchFamily="66" charset="0"/>
              </a:rPr>
              <a:t>b/(v-b) – a[1/(</a:t>
            </a:r>
            <a:r>
              <a:rPr lang="en-US" sz="1400" dirty="0" err="1">
                <a:latin typeface="Comic Sans MS" panose="030F0702030302020204" pitchFamily="66" charset="0"/>
              </a:rPr>
              <a:t>v</a:t>
            </a:r>
            <a:r>
              <a:rPr lang="en-US" sz="1400" baseline="-25000" dirty="0" err="1">
                <a:latin typeface="Comic Sans MS" panose="030F0702030302020204" pitchFamily="66" charset="0"/>
              </a:rPr>
              <a:t>liq</a:t>
            </a:r>
            <a:r>
              <a:rPr lang="en-US" sz="1400" dirty="0" err="1">
                <a:latin typeface="Comic Sans MS" panose="030F0702030302020204" pitchFamily="66" charset="0"/>
              </a:rPr>
              <a:t>+b</a:t>
            </a:r>
            <a:r>
              <a:rPr lang="en-US" sz="1400" dirty="0">
                <a:latin typeface="Comic Sans MS" panose="030F0702030302020204" pitchFamily="66" charset="0"/>
              </a:rPr>
              <a:t>) </a:t>
            </a:r>
            <a:r>
              <a:rPr lang="en-US" sz="1400" dirty="0" smtClean="0">
                <a:latin typeface="Comic Sans MS" panose="030F0702030302020204" pitchFamily="66" charset="0"/>
              </a:rPr>
              <a:t>+ </a:t>
            </a:r>
            <a:r>
              <a:rPr lang="en-US" sz="1400" dirty="0" err="1" smtClean="0">
                <a:latin typeface="Comic Sans MS" panose="030F0702030302020204" pitchFamily="66" charset="0"/>
              </a:rPr>
              <a:t>ln</a:t>
            </a:r>
            <a:r>
              <a:rPr lang="en-US" sz="1400" dirty="0" smtClean="0">
                <a:latin typeface="Comic Sans MS" panose="030F0702030302020204" pitchFamily="66" charset="0"/>
              </a:rPr>
              <a:t>{(</a:t>
            </a:r>
            <a:r>
              <a:rPr lang="en-US" sz="1400" dirty="0" err="1" smtClean="0">
                <a:latin typeface="Comic Sans MS" panose="030F0702030302020204" pitchFamily="66" charset="0"/>
              </a:rPr>
              <a:t>v</a:t>
            </a:r>
            <a:r>
              <a:rPr lang="en-US" sz="1400" baseline="-25000" dirty="0" err="1" smtClean="0">
                <a:latin typeface="Comic Sans MS" panose="030F0702030302020204" pitchFamily="66" charset="0"/>
              </a:rPr>
              <a:t>liq</a:t>
            </a:r>
            <a:r>
              <a:rPr lang="en-US" sz="1400" dirty="0" err="1" smtClean="0">
                <a:latin typeface="Comic Sans MS" panose="030F0702030302020204" pitchFamily="66" charset="0"/>
              </a:rPr>
              <a:t>+b</a:t>
            </a:r>
            <a:r>
              <a:rPr lang="en-US" sz="1400" dirty="0" smtClean="0">
                <a:latin typeface="Comic Sans MS" panose="030F0702030302020204" pitchFamily="66" charset="0"/>
              </a:rPr>
              <a:t>)/b}/b]/RT</a:t>
            </a:r>
            <a:r>
              <a:rPr lang="en-US" sz="1400" baseline="-25000" dirty="0">
                <a:latin typeface="Comic Sans MS" panose="030F0702030302020204" pitchFamily="66" charset="0"/>
              </a:rPr>
              <a:t>mp</a:t>
            </a:r>
            <a:r>
              <a:rPr lang="en-US" sz="1400" baseline="30000" dirty="0" smtClean="0">
                <a:latin typeface="Comic Sans MS" panose="030F0702030302020204" pitchFamily="66" charset="0"/>
              </a:rPr>
              <a:t>3/2</a:t>
            </a:r>
            <a:r>
              <a:rPr lang="en-US" sz="1400" dirty="0" smtClean="0">
                <a:latin typeface="Comic Sans MS" panose="030F0702030302020204" pitchFamily="66" charset="0"/>
              </a:rPr>
              <a:t> + </a:t>
            </a:r>
            <a:r>
              <a:rPr lang="en-US" sz="1400" dirty="0" err="1" smtClean="0">
                <a:latin typeface="Comic Sans MS" panose="030F0702030302020204" pitchFamily="66" charset="0"/>
              </a:rPr>
              <a:t>RT</a:t>
            </a:r>
            <a:r>
              <a:rPr lang="en-US" sz="1400" baseline="-25000" dirty="0" err="1" smtClean="0">
                <a:latin typeface="Comic Sans MS" panose="030F0702030302020204" pitchFamily="66" charset="0"/>
              </a:rPr>
              <a:t>mp</a:t>
            </a:r>
            <a:r>
              <a:rPr lang="en-US" sz="1400" dirty="0" smtClean="0">
                <a:latin typeface="Comic Sans MS" panose="030F0702030302020204" pitchFamily="66" charset="0"/>
              </a:rPr>
              <a:t>/(</a:t>
            </a:r>
            <a:r>
              <a:rPr lang="en-US" sz="1400" dirty="0" err="1">
                <a:latin typeface="Comic Sans MS" panose="030F0702030302020204" pitchFamily="66" charset="0"/>
              </a:rPr>
              <a:t>v</a:t>
            </a:r>
            <a:r>
              <a:rPr lang="en-US" sz="1400" baseline="-25000" dirty="0" err="1">
                <a:latin typeface="Comic Sans MS" panose="030F0702030302020204" pitchFamily="66" charset="0"/>
              </a:rPr>
              <a:t>liq</a:t>
            </a:r>
            <a:r>
              <a:rPr lang="en-US" sz="1400" dirty="0">
                <a:latin typeface="Comic Sans MS" panose="030F0702030302020204" pitchFamily="66" charset="0"/>
              </a:rPr>
              <a:t>-b) </a:t>
            </a:r>
            <a:endParaRPr lang="en-US" sz="1400" dirty="0" smtClean="0">
              <a:latin typeface="Comic Sans MS" panose="030F0702030302020204" pitchFamily="66" charset="0"/>
            </a:endParaRPr>
          </a:p>
          <a:p>
            <a:endParaRPr lang="en-US" sz="1400" dirty="0" smtClean="0">
              <a:latin typeface="Comic Sans MS" panose="030F0702030302020204" pitchFamily="66" charset="0"/>
            </a:endParaRPr>
          </a:p>
          <a:p>
            <a:r>
              <a:rPr lang="en-US" sz="1400" dirty="0" smtClean="0">
                <a:solidFill>
                  <a:srgbClr val="FF0000"/>
                </a:solidFill>
                <a:latin typeface="Comic Sans MS" panose="030F0702030302020204" pitchFamily="66" charset="0"/>
              </a:rPr>
              <a:t>SiO</a:t>
            </a:r>
            <a:r>
              <a:rPr lang="en-US" sz="1400" dirty="0" smtClean="0">
                <a:latin typeface="Comic Sans MS" panose="030F0702030302020204" pitchFamily="66" charset="0"/>
              </a:rPr>
              <a:t> – guess from 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by analogy with CO and CO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SiO</a:t>
            </a:r>
            <a:r>
              <a:rPr lang="en-US" sz="1400" dirty="0" smtClean="0">
                <a:latin typeface="Comic Sans MS" panose="030F0702030302020204" pitchFamily="66" charset="0"/>
              </a:rPr>
              <a:t> adjusted to match low T oxygen solubility in Si melts </a:t>
            </a:r>
            <a:endParaRPr lang="en-US" sz="1400" baseline="-25000" dirty="0" smtClean="0">
              <a:latin typeface="Comic Sans MS" panose="030F0702030302020204" pitchFamily="66" charset="0"/>
            </a:endParaRPr>
          </a:p>
          <a:p>
            <a:endParaRPr lang="en-US" sz="1400" dirty="0" smtClean="0">
              <a:latin typeface="Comic Sans MS" panose="030F0702030302020204" pitchFamily="66" charset="0"/>
            </a:endParaRPr>
          </a:p>
          <a:p>
            <a:endParaRPr lang="en-US" sz="1400" baseline="-25000" dirty="0">
              <a:latin typeface="Comic Sans MS" panose="030F0702030302020204" pitchFamily="66" charset="0"/>
            </a:endParaRPr>
          </a:p>
          <a:p>
            <a:endParaRPr lang="en-US" sz="1400" baseline="-25000" dirty="0" smtClean="0">
              <a:latin typeface="Comic Sans MS" panose="030F0702030302020204" pitchFamily="66" charset="0"/>
            </a:endParaRPr>
          </a:p>
        </p:txBody>
      </p:sp>
    </p:spTree>
    <p:extLst>
      <p:ext uri="{BB962C8B-B14F-4D97-AF65-F5344CB8AC3E}">
        <p14:creationId xmlns:p14="http://schemas.microsoft.com/office/powerpoint/2010/main" val="3184839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69"/>
            <a:ext cx="9144000" cy="818732"/>
          </a:xfrm>
        </p:spPr>
        <p:txBody>
          <a:bodyPr>
            <a:normAutofit/>
          </a:bodyPr>
          <a:lstStyle/>
          <a:p>
            <a:r>
              <a:rPr lang="en-US" sz="1600" dirty="0" smtClean="0">
                <a:latin typeface="Comic Sans MS" panose="030F0702030302020204" pitchFamily="66" charset="0"/>
              </a:rPr>
              <a:t>Is the </a:t>
            </a:r>
            <a:r>
              <a:rPr lang="en-US" sz="1600" dirty="0" smtClean="0">
                <a:solidFill>
                  <a:srgbClr val="FF0000"/>
                </a:solidFill>
                <a:latin typeface="Comic Sans MS" panose="030F0702030302020204" pitchFamily="66" charset="0"/>
              </a:rPr>
              <a:t>a</a:t>
            </a:r>
            <a:r>
              <a:rPr lang="en-US" sz="1600" dirty="0" smtClean="0">
                <a:latin typeface="Comic Sans MS" panose="030F0702030302020204" pitchFamily="66" charset="0"/>
              </a:rPr>
              <a:t> parameter temperature dependent?</a:t>
            </a:r>
            <a:endParaRPr lang="en-US" sz="1600" dirty="0">
              <a:latin typeface="Comic Sans MS" panose="030F0702030302020204" pitchFamily="66" charset="0"/>
            </a:endParaRPr>
          </a:p>
        </p:txBody>
      </p:sp>
      <p:sp>
        <p:nvSpPr>
          <p:cNvPr id="3" name="Subtitle 2"/>
          <p:cNvSpPr>
            <a:spLocks noGrp="1"/>
          </p:cNvSpPr>
          <p:nvPr>
            <p:ph type="subTitle" idx="1"/>
          </p:nvPr>
        </p:nvSpPr>
        <p:spPr>
          <a:xfrm>
            <a:off x="529552" y="1499070"/>
            <a:ext cx="5810863" cy="4789555"/>
          </a:xfrm>
        </p:spPr>
        <p:txBody>
          <a:bodyPr>
            <a:normAutofit/>
          </a:bodyPr>
          <a:lstStyle/>
          <a:p>
            <a:pPr>
              <a:lnSpc>
                <a:spcPct val="125000"/>
              </a:lnSpc>
            </a:pPr>
            <a:r>
              <a:rPr lang="en-US" sz="1400" dirty="0" smtClean="0">
                <a:latin typeface="Comic Sans MS" panose="030F0702030302020204" pitchFamily="66" charset="0"/>
              </a:rPr>
              <a:t>at high T gas species heat capacities are near constant, liquid heat capacity cannot be &lt; the </a:t>
            </a:r>
            <a:r>
              <a:rPr lang="en-US" sz="1400" dirty="0">
                <a:latin typeface="Comic Sans MS" panose="030F0702030302020204" pitchFamily="66" charset="0"/>
              </a:rPr>
              <a:t>Dulong-Petit </a:t>
            </a:r>
            <a:r>
              <a:rPr lang="en-US" sz="1400" dirty="0" smtClean="0">
                <a:latin typeface="Comic Sans MS" panose="030F0702030302020204" pitchFamily="66" charset="0"/>
              </a:rPr>
              <a:t>limit</a:t>
            </a:r>
          </a:p>
          <a:p>
            <a:pPr>
              <a:lnSpc>
                <a:spcPct val="125000"/>
              </a:lnSpc>
            </a:pPr>
            <a:r>
              <a:rPr lang="en-US" sz="1400" dirty="0" smtClean="0">
                <a:latin typeface="Comic Sans MS" panose="030F0702030302020204" pitchFamily="66" charset="0"/>
              </a:rPr>
              <a:t>For RK in dense limit (</a:t>
            </a:r>
            <a:r>
              <a:rPr lang="en-US" sz="1400" dirty="0" err="1" smtClean="0">
                <a:latin typeface="Comic Sans MS" panose="030F0702030302020204" pitchFamily="66" charset="0"/>
              </a:rPr>
              <a:t>v</a:t>
            </a:r>
            <a:r>
              <a:rPr lang="en-US" sz="1400" baseline="-25000" dirty="0" err="1" smtClean="0">
                <a:latin typeface="Comic Sans MS" panose="030F0702030302020204" pitchFamily="66" charset="0"/>
              </a:rPr>
              <a:t>liq</a:t>
            </a:r>
            <a:r>
              <a:rPr lang="en-US" sz="1400" dirty="0" smtClean="0">
                <a:latin typeface="Comic Sans MS" panose="030F0702030302020204" pitchFamily="66" charset="0"/>
              </a:rPr>
              <a:t>-&gt;b, </a:t>
            </a:r>
            <a:r>
              <a:rPr lang="el-GR" sz="1400" dirty="0" smtClean="0">
                <a:latin typeface="Comic Sans MS" panose="030F0702030302020204" pitchFamily="66" charset="0"/>
              </a:rPr>
              <a:t>α</a:t>
            </a:r>
            <a:r>
              <a:rPr lang="en-US" sz="1400" dirty="0" smtClean="0">
                <a:latin typeface="Comic Sans MS" panose="030F0702030302020204" pitchFamily="66" charset="0"/>
              </a:rPr>
              <a:t>-&gt;0) this requires</a:t>
            </a:r>
          </a:p>
          <a:p>
            <a:pPr>
              <a:lnSpc>
                <a:spcPct val="125000"/>
              </a:lnSpc>
            </a:pPr>
            <a:r>
              <a:rPr lang="en-US" sz="1400" dirty="0" smtClean="0">
                <a:latin typeface="Comic Sans MS" panose="030F0702030302020204" pitchFamily="66" charset="0"/>
              </a:rPr>
              <a:t>a ≥ </a:t>
            </a:r>
            <a:r>
              <a:rPr lang="en-US" sz="1400" dirty="0">
                <a:latin typeface="Comic Sans MS" panose="030F0702030302020204" pitchFamily="66" charset="0"/>
              </a:rPr>
              <a:t>8RbT</a:t>
            </a:r>
            <a:r>
              <a:rPr lang="en-US" sz="1400" baseline="30000" dirty="0">
                <a:latin typeface="Comic Sans MS" panose="030F0702030302020204" pitchFamily="66" charset="0"/>
              </a:rPr>
              <a:t>3/2</a:t>
            </a:r>
            <a:r>
              <a:rPr lang="en-US" sz="1400" dirty="0">
                <a:latin typeface="Comic Sans MS" panose="030F0702030302020204" pitchFamily="66" charset="0"/>
              </a:rPr>
              <a:t>/(3+6ln2) </a:t>
            </a:r>
            <a:endParaRPr lang="en-US" sz="1400" dirty="0" smtClean="0">
              <a:latin typeface="Comic Sans MS" panose="030F0702030302020204" pitchFamily="66" charset="0"/>
            </a:endParaRPr>
          </a:p>
          <a:p>
            <a:pPr>
              <a:lnSpc>
                <a:spcPct val="125000"/>
              </a:lnSpc>
            </a:pPr>
            <a:r>
              <a:rPr lang="en-US" sz="1400" dirty="0" smtClean="0">
                <a:latin typeface="Comic Sans MS" panose="030F0702030302020204" pitchFamily="66" charset="0"/>
              </a:rPr>
              <a:t>too strong to ignore </a:t>
            </a:r>
          </a:p>
          <a:p>
            <a:pPr>
              <a:lnSpc>
                <a:spcPct val="125000"/>
              </a:lnSpc>
            </a:pPr>
            <a:r>
              <a:rPr lang="en-US" sz="1400" dirty="0" err="1" smtClean="0">
                <a:latin typeface="Comic Sans MS" panose="030F0702030302020204" pitchFamily="66" charset="0"/>
              </a:rPr>
              <a:t>g</a:t>
            </a:r>
            <a:r>
              <a:rPr lang="en-US" sz="1400" baseline="-25000" dirty="0" err="1" smtClean="0">
                <a:latin typeface="Comic Sans MS" panose="030F0702030302020204" pitchFamily="66" charset="0"/>
              </a:rPr>
              <a:t>melt</a:t>
            </a:r>
            <a:r>
              <a:rPr lang="en-US" sz="1400" dirty="0" smtClean="0">
                <a:latin typeface="Comic Sans MS" panose="030F0702030302020204" pitchFamily="66" charset="0"/>
              </a:rPr>
              <a:t> -&gt; </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MP</a:t>
            </a:r>
            <a:endParaRPr lang="en-US" sz="1400" dirty="0" smtClean="0">
              <a:latin typeface="Comic Sans MS" panose="030F0702030302020204" pitchFamily="66" charset="0"/>
            </a:endParaRPr>
          </a:p>
          <a:p>
            <a:pPr>
              <a:lnSpc>
                <a:spcPct val="125000"/>
              </a:lnSpc>
            </a:pPr>
            <a:r>
              <a:rPr lang="en-US" sz="1400" dirty="0" smtClean="0">
                <a:latin typeface="Comic Sans MS" panose="030F0702030302020204" pitchFamily="66" charset="0"/>
              </a:rPr>
              <a:t>s</a:t>
            </a:r>
            <a:r>
              <a:rPr lang="en-US" sz="1400" baseline="-25000" dirty="0" smtClean="0">
                <a:latin typeface="Comic Sans MS" panose="030F0702030302020204" pitchFamily="66" charset="0"/>
              </a:rPr>
              <a:t>melt</a:t>
            </a:r>
            <a:r>
              <a:rPr lang="en-US" sz="1400" dirty="0" smtClean="0">
                <a:latin typeface="Comic Sans MS" panose="030F0702030302020204" pitchFamily="66" charset="0"/>
              </a:rPr>
              <a:t> = -∂</a:t>
            </a:r>
            <a:r>
              <a:rPr lang="en-US" sz="1400" dirty="0" err="1" smtClean="0">
                <a:latin typeface="Comic Sans MS" panose="030F0702030302020204" pitchFamily="66" charset="0"/>
              </a:rPr>
              <a:t>g</a:t>
            </a:r>
            <a:r>
              <a:rPr lang="en-US" sz="1400" baseline="-25000" dirty="0" err="1">
                <a:latin typeface="Comic Sans MS" panose="030F0702030302020204" pitchFamily="66" charset="0"/>
              </a:rPr>
              <a:t>melt</a:t>
            </a:r>
            <a:r>
              <a:rPr lang="en-US" sz="1400" dirty="0" smtClean="0">
                <a:latin typeface="Comic Sans MS" panose="030F0702030302020204" pitchFamily="66" charset="0"/>
              </a:rPr>
              <a:t>/</a:t>
            </a:r>
            <a:r>
              <a:rPr lang="en-US" sz="1400" dirty="0">
                <a:latin typeface="Comic Sans MS" panose="030F0702030302020204" pitchFamily="66" charset="0"/>
              </a:rPr>
              <a:t>∂T</a:t>
            </a:r>
            <a:r>
              <a:rPr lang="en-US" sz="1400" dirty="0" smtClean="0">
                <a:latin typeface="Comic Sans MS" panose="030F0702030302020204" pitchFamily="66" charset="0"/>
              </a:rPr>
              <a:t> -&gt; (∂a/∂T) </a:t>
            </a:r>
            <a:r>
              <a:rPr lang="en-US" sz="1400" baseline="-25000" dirty="0" smtClean="0">
                <a:latin typeface="Comic Sans MS" panose="030F0702030302020204" pitchFamily="66" charset="0"/>
              </a:rPr>
              <a:t>MP</a:t>
            </a:r>
            <a:endParaRPr lang="en-US" sz="1400" dirty="0" smtClean="0">
              <a:latin typeface="Comic Sans MS" panose="030F0702030302020204" pitchFamily="66" charset="0"/>
            </a:endParaRPr>
          </a:p>
          <a:p>
            <a:pPr>
              <a:lnSpc>
                <a:spcPct val="125000"/>
              </a:lnSpc>
            </a:pPr>
            <a:r>
              <a:rPr lang="en-US" sz="1400" dirty="0" smtClean="0">
                <a:latin typeface="Comic Sans MS" panose="030F0702030302020204" pitchFamily="66" charset="0"/>
              </a:rPr>
              <a:t>∆</a:t>
            </a:r>
            <a:r>
              <a:rPr lang="en-US" sz="1400" dirty="0" err="1" smtClean="0">
                <a:latin typeface="Comic Sans MS" panose="030F0702030302020204" pitchFamily="66" charset="0"/>
              </a:rPr>
              <a:t>Cp</a:t>
            </a:r>
            <a:r>
              <a:rPr lang="en-US" sz="1400" baseline="-25000" dirty="0" err="1" smtClean="0">
                <a:latin typeface="Comic Sans MS" panose="030F0702030302020204" pitchFamily="66" charset="0"/>
              </a:rPr>
              <a:t>melting</a:t>
            </a:r>
            <a:r>
              <a:rPr lang="en-US" sz="1400" dirty="0" smtClean="0">
                <a:latin typeface="Comic Sans MS" panose="030F0702030302020204" pitchFamily="66" charset="0"/>
              </a:rPr>
              <a:t> = </a:t>
            </a:r>
            <a:r>
              <a:rPr lang="en-US" sz="1400" dirty="0">
                <a:latin typeface="Comic Sans MS" panose="030F0702030302020204" pitchFamily="66" charset="0"/>
              </a:rPr>
              <a:t>-T </a:t>
            </a:r>
            <a:r>
              <a:rPr lang="en-US" sz="1400" dirty="0" smtClean="0">
                <a:latin typeface="Comic Sans MS" panose="030F0702030302020204" pitchFamily="66" charset="0"/>
              </a:rPr>
              <a:t>∂</a:t>
            </a:r>
            <a:r>
              <a:rPr lang="en-US" sz="1400" baseline="30000" dirty="0" smtClean="0">
                <a:latin typeface="Comic Sans MS" panose="030F0702030302020204" pitchFamily="66" charset="0"/>
              </a:rPr>
              <a:t>2</a:t>
            </a:r>
            <a:r>
              <a:rPr lang="en-US" sz="1400" dirty="0" smtClean="0">
                <a:latin typeface="Comic Sans MS" panose="030F0702030302020204" pitchFamily="66" charset="0"/>
              </a:rPr>
              <a:t>g</a:t>
            </a:r>
            <a:r>
              <a:rPr lang="en-US" sz="1400" baseline="-25000" dirty="0">
                <a:latin typeface="Comic Sans MS" panose="030F0702030302020204" pitchFamily="66" charset="0"/>
              </a:rPr>
              <a:t>melt</a:t>
            </a:r>
            <a:r>
              <a:rPr lang="en-US" sz="1400" dirty="0" smtClean="0">
                <a:latin typeface="Comic Sans MS" panose="030F0702030302020204" pitchFamily="66" charset="0"/>
              </a:rPr>
              <a:t>/</a:t>
            </a:r>
            <a:r>
              <a:rPr lang="en-US" sz="1400" dirty="0">
                <a:latin typeface="Comic Sans MS" panose="030F0702030302020204" pitchFamily="66" charset="0"/>
              </a:rPr>
              <a:t>∂</a:t>
            </a:r>
            <a:r>
              <a:rPr lang="en-US" sz="1400" dirty="0" smtClean="0">
                <a:latin typeface="Comic Sans MS" panose="030F0702030302020204" pitchFamily="66" charset="0"/>
              </a:rPr>
              <a:t>T</a:t>
            </a:r>
            <a:r>
              <a:rPr lang="en-US" sz="1400" baseline="30000" dirty="0" smtClean="0">
                <a:latin typeface="Comic Sans MS" panose="030F0702030302020204" pitchFamily="66" charset="0"/>
              </a:rPr>
              <a:t>2</a:t>
            </a:r>
            <a:r>
              <a:rPr lang="en-US" sz="1400" dirty="0" smtClean="0">
                <a:latin typeface="Comic Sans MS" panose="030F0702030302020204" pitchFamily="66" charset="0"/>
              </a:rPr>
              <a:t> -&gt; (∂</a:t>
            </a:r>
            <a:r>
              <a:rPr lang="en-US" sz="1400" baseline="30000" dirty="0" smtClean="0">
                <a:latin typeface="Comic Sans MS" panose="030F0702030302020204" pitchFamily="66" charset="0"/>
              </a:rPr>
              <a:t>2</a:t>
            </a:r>
            <a:r>
              <a:rPr lang="en-US" sz="1400" dirty="0" smtClean="0">
                <a:latin typeface="Comic Sans MS" panose="030F0702030302020204" pitchFamily="66" charset="0"/>
              </a:rPr>
              <a:t>a</a:t>
            </a:r>
            <a:r>
              <a:rPr lang="en-US" sz="1400" dirty="0">
                <a:latin typeface="Comic Sans MS" panose="030F0702030302020204" pitchFamily="66" charset="0"/>
              </a:rPr>
              <a:t>/∂</a:t>
            </a:r>
            <a:r>
              <a:rPr lang="en-US" sz="1400" dirty="0" smtClean="0">
                <a:latin typeface="Comic Sans MS" panose="030F0702030302020204" pitchFamily="66" charset="0"/>
              </a:rPr>
              <a:t>T</a:t>
            </a:r>
            <a:r>
              <a:rPr lang="en-US" sz="1400" baseline="30000" dirty="0" smtClean="0">
                <a:latin typeface="Comic Sans MS" panose="030F0702030302020204" pitchFamily="66" charset="0"/>
              </a:rPr>
              <a:t>2</a:t>
            </a:r>
            <a:r>
              <a:rPr lang="en-US" sz="1400" dirty="0" smtClean="0">
                <a:latin typeface="Comic Sans MS" panose="030F0702030302020204" pitchFamily="66" charset="0"/>
              </a:rPr>
              <a:t>)</a:t>
            </a:r>
            <a:r>
              <a:rPr lang="en-US" sz="1400" baseline="-25000" dirty="0">
                <a:latin typeface="Comic Sans MS" panose="030F0702030302020204" pitchFamily="66" charset="0"/>
              </a:rPr>
              <a:t> </a:t>
            </a:r>
            <a:r>
              <a:rPr lang="en-US" sz="1400" baseline="-25000" dirty="0" smtClean="0">
                <a:latin typeface="Comic Sans MS" panose="030F0702030302020204" pitchFamily="66" charset="0"/>
              </a:rPr>
              <a:t>MP</a:t>
            </a:r>
            <a:endParaRPr lang="en-US" sz="1400" dirty="0" smtClean="0">
              <a:latin typeface="Comic Sans MS" panose="030F0702030302020204" pitchFamily="66" charset="0"/>
            </a:endParaRPr>
          </a:p>
          <a:p>
            <a:pPr>
              <a:lnSpc>
                <a:spcPct val="125000"/>
              </a:lnSpc>
            </a:pPr>
            <a:r>
              <a:rPr lang="en-US" sz="1400" dirty="0" smtClean="0">
                <a:latin typeface="Comic Sans MS" panose="030F0702030302020204" pitchFamily="66" charset="0"/>
              </a:rPr>
              <a:t>=&gt;</a:t>
            </a:r>
            <a:endParaRPr lang="en-US" sz="1400" dirty="0">
              <a:latin typeface="Comic Sans MS" panose="030F0702030302020204" pitchFamily="66" charset="0"/>
            </a:endParaRPr>
          </a:p>
          <a:p>
            <a:pPr>
              <a:lnSpc>
                <a:spcPct val="125000"/>
              </a:lnSpc>
            </a:pPr>
            <a:r>
              <a:rPr lang="en-US" sz="1400" dirty="0" smtClean="0">
                <a:latin typeface="Comic Sans MS" panose="030F0702030302020204" pitchFamily="66" charset="0"/>
              </a:rPr>
              <a:t>a = f(T)</a:t>
            </a:r>
          </a:p>
        </p:txBody>
      </p:sp>
      <p:pic>
        <p:nvPicPr>
          <p:cNvPr id="1026" name="Picture 2" descr="C:\jamie\talks\sio2\asio2_vs_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6566" y="2211057"/>
            <a:ext cx="3715834" cy="261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8342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69"/>
            <a:ext cx="9144000" cy="818732"/>
          </a:xfrm>
        </p:spPr>
        <p:txBody>
          <a:bodyPr>
            <a:normAutofit/>
          </a:bodyPr>
          <a:lstStyle/>
          <a:p>
            <a:r>
              <a:rPr lang="en-US" sz="1600" dirty="0" smtClean="0">
                <a:latin typeface="Comic Sans MS" panose="030F0702030302020204" pitchFamily="66" charset="0"/>
              </a:rPr>
              <a:t>Impure fluid a &amp; b parameters</a:t>
            </a:r>
            <a:endParaRPr lang="en-US" sz="1600" dirty="0">
              <a:latin typeface="Comic Sans MS" panose="030F0702030302020204" pitchFamily="66" charset="0"/>
            </a:endParaRPr>
          </a:p>
        </p:txBody>
      </p:sp>
      <p:sp>
        <p:nvSpPr>
          <p:cNvPr id="3" name="Subtitle 2"/>
          <p:cNvSpPr>
            <a:spLocks noGrp="1"/>
          </p:cNvSpPr>
          <p:nvPr>
            <p:ph type="subTitle" idx="1"/>
          </p:nvPr>
        </p:nvSpPr>
        <p:spPr>
          <a:xfrm>
            <a:off x="1564711" y="1309290"/>
            <a:ext cx="9144000" cy="4789555"/>
          </a:xfrm>
        </p:spPr>
        <p:txBody>
          <a:bodyPr>
            <a:normAutofit/>
          </a:bodyPr>
          <a:lstStyle/>
          <a:p>
            <a:pPr>
              <a:lnSpc>
                <a:spcPct val="125000"/>
              </a:lnSpc>
            </a:pPr>
            <a:r>
              <a:rPr lang="en-US" sz="1400" dirty="0" smtClean="0">
                <a:solidFill>
                  <a:srgbClr val="FF0000"/>
                </a:solidFill>
                <a:latin typeface="Comic Sans MS" panose="030F0702030302020204" pitchFamily="66" charset="0"/>
              </a:rPr>
              <a:t>b </a:t>
            </a:r>
            <a:r>
              <a:rPr lang="en-US" sz="1400" dirty="0" smtClean="0">
                <a:latin typeface="Comic Sans MS" panose="030F0702030302020204" pitchFamily="66" charset="0"/>
              </a:rPr>
              <a:t>=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i</a:t>
            </a:r>
            <a:r>
              <a:rPr lang="en-US" sz="1400" dirty="0" err="1" smtClean="0">
                <a:latin typeface="Comic Sans MS" panose="030F0702030302020204" pitchFamily="66" charset="0"/>
              </a:rPr>
              <a:t>b</a:t>
            </a:r>
            <a:r>
              <a:rPr lang="en-US" sz="1400" baseline="-25000" dirty="0" err="1" smtClean="0">
                <a:latin typeface="Comic Sans MS" panose="030F0702030302020204" pitchFamily="66" charset="0"/>
              </a:rPr>
              <a:t>i</a:t>
            </a:r>
            <a:r>
              <a:rPr lang="en-US" sz="1400" dirty="0" smtClean="0">
                <a:latin typeface="Comic Sans MS" panose="030F0702030302020204" pitchFamily="66" charset="0"/>
              </a:rPr>
              <a:t> – theory (</a:t>
            </a:r>
            <a:r>
              <a:rPr lang="en-US" sz="1400" dirty="0" err="1" smtClean="0">
                <a:latin typeface="Comic Sans MS" panose="030F0702030302020204" pitchFamily="66" charset="0"/>
              </a:rPr>
              <a:t>virial</a:t>
            </a:r>
            <a:r>
              <a:rPr lang="en-US" sz="1400" dirty="0" smtClean="0">
                <a:latin typeface="Comic Sans MS" panose="030F0702030302020204" pitchFamily="66" charset="0"/>
              </a:rPr>
              <a:t> EoS)</a:t>
            </a:r>
          </a:p>
          <a:p>
            <a:pPr>
              <a:lnSpc>
                <a:spcPct val="125000"/>
              </a:lnSpc>
            </a:pPr>
            <a:r>
              <a:rPr lang="en-US" sz="1400" dirty="0" smtClean="0">
                <a:solidFill>
                  <a:srgbClr val="FF0000"/>
                </a:solidFill>
                <a:latin typeface="Comic Sans MS" panose="030F0702030302020204" pitchFamily="66" charset="0"/>
              </a:rPr>
              <a:t>a</a:t>
            </a:r>
            <a:r>
              <a:rPr lang="en-US" sz="1400" dirty="0" smtClean="0">
                <a:latin typeface="Comic Sans MS" panose="030F0702030302020204" pitchFamily="66" charset="0"/>
              </a:rPr>
              <a:t> – assume molar weighted sum of pair-wise interactions</a:t>
            </a:r>
          </a:p>
          <a:p>
            <a:pPr>
              <a:lnSpc>
                <a:spcPct val="125000"/>
              </a:lnSpc>
            </a:pPr>
            <a:r>
              <a:rPr lang="en-US" sz="1400" dirty="0" smtClean="0">
                <a:latin typeface="Comic Sans MS" panose="030F0702030302020204" pitchFamily="66" charset="0"/>
              </a:rPr>
              <a:t>a = ∑</a:t>
            </a:r>
            <a:r>
              <a:rPr lang="en-US" sz="1400" dirty="0">
                <a:latin typeface="Comic Sans MS" panose="030F0702030302020204" pitchFamily="66" charset="0"/>
              </a:rPr>
              <a:t> </a:t>
            </a:r>
            <a:r>
              <a:rPr lang="en-US" sz="1400" dirty="0" smtClean="0">
                <a:latin typeface="Comic Sans MS" panose="030F0702030302020204" pitchFamily="66" charset="0"/>
              </a:rPr>
              <a:t>∑</a:t>
            </a:r>
            <a:r>
              <a:rPr lang="en-US" sz="1400" dirty="0">
                <a:latin typeface="Comic Sans MS" panose="030F0702030302020204" pitchFamily="66" charset="0"/>
              </a:rPr>
              <a:t>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i</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i</a:t>
            </a:r>
            <a:r>
              <a:rPr lang="en-US" sz="1400" dirty="0" smtClean="0">
                <a:latin typeface="Comic Sans MS" panose="030F0702030302020204" pitchFamily="66" charset="0"/>
              </a:rPr>
              <a:t>[</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ij</a:t>
            </a:r>
            <a:r>
              <a:rPr lang="en-US" sz="1400" dirty="0" smtClean="0">
                <a:latin typeface="Comic Sans MS" panose="030F0702030302020204" pitchFamily="66" charset="0"/>
              </a:rPr>
              <a:t>]</a:t>
            </a:r>
          </a:p>
          <a:p>
            <a:pPr>
              <a:lnSpc>
                <a:spcPct val="125000"/>
              </a:lnSpc>
            </a:pPr>
            <a:r>
              <a:rPr lang="en-US" sz="1400" dirty="0" smtClean="0">
                <a:latin typeface="Comic Sans MS" panose="030F0702030302020204" pitchFamily="66" charset="0"/>
              </a:rPr>
              <a:t> </a:t>
            </a:r>
            <a:r>
              <a:rPr lang="en-US" sz="1400" dirty="0">
                <a:latin typeface="Comic Sans MS" panose="030F0702030302020204" pitchFamily="66" charset="0"/>
              </a:rPr>
              <a:t>[</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ij</a:t>
            </a:r>
            <a:r>
              <a:rPr lang="en-US" sz="1400" dirty="0" smtClean="0">
                <a:latin typeface="Comic Sans MS" panose="030F0702030302020204" pitchFamily="66" charset="0"/>
              </a:rPr>
              <a:t>]</a:t>
            </a:r>
            <a:r>
              <a:rPr lang="en-US" sz="1400" dirty="0">
                <a:solidFill>
                  <a:srgbClr val="FF0000"/>
                </a:solidFill>
                <a:latin typeface="Comic Sans MS" panose="030F0702030302020204" pitchFamily="66" charset="0"/>
              </a:rPr>
              <a:t> </a:t>
            </a:r>
            <a:r>
              <a:rPr lang="en-US" sz="1400" dirty="0" smtClean="0">
                <a:latin typeface="Comic Sans MS" panose="030F0702030302020204" pitchFamily="66" charset="0"/>
              </a:rPr>
              <a:t> estimated by harmonic, geometric or arithmetic mean of </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i</a:t>
            </a:r>
            <a:r>
              <a:rPr lang="en-US" sz="1400" dirty="0" smtClean="0">
                <a:latin typeface="Comic Sans MS" panose="030F0702030302020204" pitchFamily="66" charset="0"/>
              </a:rPr>
              <a:t> &amp; </a:t>
            </a:r>
            <a:r>
              <a:rPr lang="en-US" sz="1400" dirty="0" err="1" smtClean="0">
                <a:latin typeface="Comic Sans MS" panose="030F0702030302020204" pitchFamily="66" charset="0"/>
              </a:rPr>
              <a:t>a</a:t>
            </a:r>
            <a:r>
              <a:rPr lang="en-US" sz="1400" baseline="-25000" dirty="0" err="1" smtClean="0">
                <a:latin typeface="Comic Sans MS" panose="030F0702030302020204" pitchFamily="66" charset="0"/>
              </a:rPr>
              <a:t>j</a:t>
            </a:r>
            <a:endParaRPr lang="en-US" sz="1400" baseline="-25000" dirty="0">
              <a:latin typeface="Comic Sans MS" panose="030F0702030302020204" pitchFamily="66" charset="0"/>
            </a:endParaRPr>
          </a:p>
          <a:p>
            <a:pPr>
              <a:lnSpc>
                <a:spcPct val="125000"/>
              </a:lnSpc>
            </a:pPr>
            <a:r>
              <a:rPr lang="en-US" sz="1400" dirty="0" smtClean="0">
                <a:latin typeface="Comic Sans MS" panose="030F0702030302020204" pitchFamily="66" charset="0"/>
              </a:rPr>
              <a:t>Experimental data  (Schnurre et. al 2004) for low T, 1 bar, Si-SiO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mixtures provide a test via the Henry’s law coefficient k</a:t>
            </a:r>
            <a:r>
              <a:rPr lang="en-US" sz="1400" baseline="-25000" dirty="0" smtClean="0">
                <a:latin typeface="Comic Sans MS" panose="030F0702030302020204" pitchFamily="66" charset="0"/>
              </a:rPr>
              <a:t>SiO2</a:t>
            </a:r>
            <a:r>
              <a:rPr lang="en-US" sz="1400" dirty="0" smtClean="0">
                <a:latin typeface="Comic Sans MS" panose="030F0702030302020204" pitchFamily="66" charset="0"/>
              </a:rPr>
              <a:t> in Si melt:</a:t>
            </a:r>
          </a:p>
          <a:p>
            <a:endParaRPr lang="en-US" sz="1400" dirty="0" smtClean="0">
              <a:latin typeface="Comic Sans MS" panose="030F0702030302020204" pitchFamily="66" charset="0"/>
            </a:endParaRPr>
          </a:p>
          <a:p>
            <a:endParaRPr lang="en-US" sz="1400" baseline="-25000" dirty="0">
              <a:latin typeface="Comic Sans MS" panose="030F0702030302020204" pitchFamily="66" charset="0"/>
            </a:endParaRPr>
          </a:p>
          <a:p>
            <a:endParaRPr lang="en-US" sz="1400" baseline="-25000" dirty="0" smtClean="0">
              <a:latin typeface="Comic Sans MS" panose="030F0702030302020204" pitchFamily="66"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4089259"/>
              </p:ext>
            </p:extLst>
          </p:nvPr>
        </p:nvGraphicFramePr>
        <p:xfrm>
          <a:off x="2109637" y="3790669"/>
          <a:ext cx="8612995" cy="1259840"/>
        </p:xfrm>
        <a:graphic>
          <a:graphicData uri="http://schemas.openxmlformats.org/drawingml/2006/table">
            <a:tbl>
              <a:tblPr firstRow="1" bandRow="1">
                <a:tableStyleId>{5C22544A-7EE6-4342-B048-85BDC9FD1C3A}</a:tableStyleId>
              </a:tblPr>
              <a:tblGrid>
                <a:gridCol w="1521493">
                  <a:extLst>
                    <a:ext uri="{9D8B030D-6E8A-4147-A177-3AD203B41FA5}">
                      <a16:colId xmlns:a16="http://schemas.microsoft.com/office/drawing/2014/main" val="20000"/>
                    </a:ext>
                  </a:extLst>
                </a:gridCol>
                <a:gridCol w="1923705">
                  <a:extLst>
                    <a:ext uri="{9D8B030D-6E8A-4147-A177-3AD203B41FA5}">
                      <a16:colId xmlns:a16="http://schemas.microsoft.com/office/drawing/2014/main" val="20001"/>
                    </a:ext>
                  </a:extLst>
                </a:gridCol>
                <a:gridCol w="1722599">
                  <a:extLst>
                    <a:ext uri="{9D8B030D-6E8A-4147-A177-3AD203B41FA5}">
                      <a16:colId xmlns:a16="http://schemas.microsoft.com/office/drawing/2014/main" val="20002"/>
                    </a:ext>
                  </a:extLst>
                </a:gridCol>
                <a:gridCol w="1722599">
                  <a:extLst>
                    <a:ext uri="{9D8B030D-6E8A-4147-A177-3AD203B41FA5}">
                      <a16:colId xmlns:a16="http://schemas.microsoft.com/office/drawing/2014/main" val="20003"/>
                    </a:ext>
                  </a:extLst>
                </a:gridCol>
                <a:gridCol w="1722599">
                  <a:extLst>
                    <a:ext uri="{9D8B030D-6E8A-4147-A177-3AD203B41FA5}">
                      <a16:colId xmlns:a16="http://schemas.microsoft.com/office/drawing/2014/main" val="20004"/>
                    </a:ext>
                  </a:extLst>
                </a:gridCol>
              </a:tblGrid>
              <a:tr h="370840">
                <a:tc>
                  <a:txBody>
                    <a:bodyPr/>
                    <a:lstStyle/>
                    <a:p>
                      <a:pPr algn="ctr"/>
                      <a:r>
                        <a:rPr lang="en-US" sz="1400" dirty="0" smtClean="0">
                          <a:latin typeface="Comic Sans MS" pitchFamily="66" charset="0"/>
                        </a:rPr>
                        <a:t>T, K</a:t>
                      </a:r>
                      <a:endParaRPr lang="en-US" sz="1400" dirty="0">
                        <a:latin typeface="Comic Sans MS" pitchFamily="66" charset="0"/>
                      </a:endParaRPr>
                    </a:p>
                  </a:txBody>
                  <a:tcPr/>
                </a:tc>
                <a:tc>
                  <a:txBody>
                    <a:bodyPr/>
                    <a:lstStyle/>
                    <a:p>
                      <a:pPr algn="ctr"/>
                      <a:r>
                        <a:rPr lang="en-US" sz="1400" dirty="0" err="1" smtClean="0">
                          <a:latin typeface="Comic Sans MS" pitchFamily="66" charset="0"/>
                        </a:rPr>
                        <a:t>Exptl</a:t>
                      </a:r>
                      <a:r>
                        <a:rPr lang="en-US" sz="1400" dirty="0" smtClean="0">
                          <a:latin typeface="Comic Sans MS" pitchFamily="66" charset="0"/>
                        </a:rPr>
                        <a:t> k</a:t>
                      </a:r>
                      <a:r>
                        <a:rPr lang="en-US" sz="1400" baseline="-25000" dirty="0" smtClean="0">
                          <a:latin typeface="Comic Sans MS" pitchFamily="66" charset="0"/>
                        </a:rPr>
                        <a:t>SiO2</a:t>
                      </a:r>
                      <a:r>
                        <a:rPr lang="en-US" sz="1400" baseline="0" dirty="0" smtClean="0">
                          <a:latin typeface="Comic Sans MS" pitchFamily="66" charset="0"/>
                        </a:rPr>
                        <a:t>, J/Pa</a:t>
                      </a:r>
                      <a:endParaRPr lang="en-US" sz="1400" baseline="-25000" dirty="0">
                        <a:latin typeface="Comic Sans MS" pitchFamily="66" charset="0"/>
                      </a:endParaRPr>
                    </a:p>
                  </a:txBody>
                  <a:tcPr/>
                </a:tc>
                <a:tc>
                  <a:txBody>
                    <a:bodyPr/>
                    <a:lstStyle/>
                    <a:p>
                      <a:pPr algn="ctr"/>
                      <a:r>
                        <a:rPr lang="en-US" sz="1400" dirty="0" smtClean="0">
                          <a:latin typeface="Comic Sans MS" pitchFamily="66" charset="0"/>
                        </a:rPr>
                        <a:t>k</a:t>
                      </a:r>
                      <a:r>
                        <a:rPr lang="en-US" sz="1400" baseline="-25000" dirty="0" smtClean="0">
                          <a:latin typeface="Comic Sans MS" pitchFamily="66" charset="0"/>
                        </a:rPr>
                        <a:t>SiO2</a:t>
                      </a:r>
                    </a:p>
                    <a:p>
                      <a:pPr algn="ctr"/>
                      <a:r>
                        <a:rPr lang="en-US" sz="1400" baseline="0" dirty="0" smtClean="0">
                          <a:latin typeface="Comic Sans MS" pitchFamily="66" charset="0"/>
                        </a:rPr>
                        <a:t>Arithmetic Mean</a:t>
                      </a:r>
                      <a:endParaRPr lang="en-US" sz="1400" baseline="0" dirty="0">
                        <a:latin typeface="Comic Sans MS" pitchFamily="66" charset="0"/>
                      </a:endParaRPr>
                    </a:p>
                  </a:txBody>
                  <a:tcPr/>
                </a:tc>
                <a:tc>
                  <a:txBody>
                    <a:bodyPr/>
                    <a:lstStyle/>
                    <a:p>
                      <a:pPr algn="ctr"/>
                      <a:r>
                        <a:rPr lang="en-US" sz="1400" dirty="0" smtClean="0">
                          <a:latin typeface="Comic Sans MS" pitchFamily="66" charset="0"/>
                        </a:rPr>
                        <a:t>k</a:t>
                      </a:r>
                      <a:r>
                        <a:rPr lang="en-US" sz="1400" baseline="-25000" dirty="0" smtClean="0">
                          <a:latin typeface="Comic Sans MS" pitchFamily="66" charset="0"/>
                        </a:rPr>
                        <a:t>SiO2</a:t>
                      </a:r>
                    </a:p>
                    <a:p>
                      <a:pPr algn="ctr"/>
                      <a:r>
                        <a:rPr lang="en-US" sz="1400" baseline="0" dirty="0" smtClean="0">
                          <a:latin typeface="Comic Sans MS" pitchFamily="66" charset="0"/>
                        </a:rPr>
                        <a:t>Geometric Mean</a:t>
                      </a:r>
                    </a:p>
                  </a:txBody>
                  <a:tcPr/>
                </a:tc>
                <a:tc>
                  <a:txBody>
                    <a:bodyPr/>
                    <a:lstStyle/>
                    <a:p>
                      <a:pPr algn="ctr"/>
                      <a:r>
                        <a:rPr lang="en-US" sz="1400" dirty="0" smtClean="0">
                          <a:latin typeface="Comic Sans MS" pitchFamily="66" charset="0"/>
                        </a:rPr>
                        <a:t>k</a:t>
                      </a:r>
                      <a:r>
                        <a:rPr lang="en-US" sz="1400" baseline="-25000" dirty="0" smtClean="0">
                          <a:latin typeface="Comic Sans MS" pitchFamily="66" charset="0"/>
                        </a:rPr>
                        <a:t>SiO2</a:t>
                      </a:r>
                    </a:p>
                    <a:p>
                      <a:pPr algn="ctr"/>
                      <a:r>
                        <a:rPr lang="en-US" sz="1400" baseline="0" dirty="0" smtClean="0">
                          <a:latin typeface="Comic Sans MS" pitchFamily="66" charset="0"/>
                        </a:rPr>
                        <a:t>Harmonic Mean</a:t>
                      </a:r>
                    </a:p>
                  </a:txBody>
                  <a:tcPr/>
                </a:tc>
                <a:extLst>
                  <a:ext uri="{0D108BD9-81ED-4DB2-BD59-A6C34878D82A}">
                    <a16:rowId xmlns:a16="http://schemas.microsoft.com/office/drawing/2014/main" val="10000"/>
                  </a:ext>
                </a:extLst>
              </a:tr>
              <a:tr h="370840">
                <a:tc>
                  <a:txBody>
                    <a:bodyPr/>
                    <a:lstStyle/>
                    <a:p>
                      <a:pPr algn="ctr"/>
                      <a:r>
                        <a:rPr lang="en-US" sz="1400" dirty="0" smtClean="0">
                          <a:latin typeface="Comic Sans MS" pitchFamily="66" charset="0"/>
                        </a:rPr>
                        <a:t>1700</a:t>
                      </a:r>
                      <a:endParaRPr lang="en-US" sz="1400" dirty="0">
                        <a:latin typeface="Comic Sans MS" pitchFamily="66" charset="0"/>
                      </a:endParaRPr>
                    </a:p>
                  </a:txBody>
                  <a:tcPr/>
                </a:tc>
                <a:tc>
                  <a:txBody>
                    <a:bodyPr/>
                    <a:lstStyle/>
                    <a:p>
                      <a:pPr algn="ctr"/>
                      <a:r>
                        <a:rPr lang="en-US" sz="1400" dirty="0" smtClean="0">
                          <a:solidFill>
                            <a:srgbClr val="FF0000"/>
                          </a:solidFill>
                          <a:latin typeface="Comic Sans MS" pitchFamily="66" charset="0"/>
                        </a:rPr>
                        <a:t>453</a:t>
                      </a:r>
                      <a:endParaRPr lang="en-US" sz="1400" dirty="0">
                        <a:solidFill>
                          <a:srgbClr val="FF0000"/>
                        </a:solidFill>
                        <a:latin typeface="Comic Sans MS" pitchFamily="66" charset="0"/>
                      </a:endParaRPr>
                    </a:p>
                  </a:txBody>
                  <a:tcPr/>
                </a:tc>
                <a:tc>
                  <a:txBody>
                    <a:bodyPr/>
                    <a:lstStyle/>
                    <a:p>
                      <a:pPr algn="ctr"/>
                      <a:r>
                        <a:rPr lang="en-US" sz="1400" dirty="0" smtClean="0">
                          <a:latin typeface="Comic Sans MS" pitchFamily="66" charset="0"/>
                        </a:rPr>
                        <a:t>460</a:t>
                      </a:r>
                      <a:endParaRPr lang="en-US" sz="1400" dirty="0">
                        <a:latin typeface="Comic Sans MS" pitchFamily="66" charset="0"/>
                      </a:endParaRPr>
                    </a:p>
                  </a:txBody>
                  <a:tcPr/>
                </a:tc>
                <a:tc>
                  <a:txBody>
                    <a:bodyPr/>
                    <a:lstStyle/>
                    <a:p>
                      <a:pPr algn="ctr"/>
                      <a:r>
                        <a:rPr lang="en-US" sz="1400" dirty="0" smtClean="0">
                          <a:latin typeface="Comic Sans MS" pitchFamily="66" charset="0"/>
                        </a:rPr>
                        <a:t>413</a:t>
                      </a:r>
                      <a:endParaRPr lang="en-US" sz="1400" dirty="0">
                        <a:latin typeface="Comic Sans MS" pitchFamily="66" charset="0"/>
                      </a:endParaRPr>
                    </a:p>
                  </a:txBody>
                  <a:tcPr/>
                </a:tc>
                <a:tc>
                  <a:txBody>
                    <a:bodyPr/>
                    <a:lstStyle/>
                    <a:p>
                      <a:pPr algn="ctr"/>
                      <a:r>
                        <a:rPr lang="en-US" sz="1400" dirty="0" smtClean="0">
                          <a:latin typeface="Comic Sans MS" pitchFamily="66" charset="0"/>
                        </a:rPr>
                        <a:t>351</a:t>
                      </a:r>
                      <a:endParaRPr lang="en-US" sz="1400" dirty="0">
                        <a:latin typeface="Comic Sans MS" pitchFamily="66" charset="0"/>
                      </a:endParaRPr>
                    </a:p>
                  </a:txBody>
                  <a:tcPr/>
                </a:tc>
                <a:extLst>
                  <a:ext uri="{0D108BD9-81ED-4DB2-BD59-A6C34878D82A}">
                    <a16:rowId xmlns:a16="http://schemas.microsoft.com/office/drawing/2014/main" val="10001"/>
                  </a:ext>
                </a:extLst>
              </a:tr>
              <a:tr h="370840">
                <a:tc>
                  <a:txBody>
                    <a:bodyPr/>
                    <a:lstStyle/>
                    <a:p>
                      <a:pPr algn="ctr"/>
                      <a:r>
                        <a:rPr lang="en-US" sz="1400" dirty="0" smtClean="0">
                          <a:latin typeface="Comic Sans MS" pitchFamily="66" charset="0"/>
                        </a:rPr>
                        <a:t>1850</a:t>
                      </a:r>
                      <a:endParaRPr lang="en-US" sz="1400" dirty="0">
                        <a:latin typeface="Comic Sans MS" pitchFamily="66" charset="0"/>
                      </a:endParaRPr>
                    </a:p>
                  </a:txBody>
                  <a:tcPr/>
                </a:tc>
                <a:tc>
                  <a:txBody>
                    <a:bodyPr/>
                    <a:lstStyle/>
                    <a:p>
                      <a:pPr algn="ctr"/>
                      <a:r>
                        <a:rPr lang="en-US" sz="1400" dirty="0" smtClean="0">
                          <a:solidFill>
                            <a:srgbClr val="FF0000"/>
                          </a:solidFill>
                          <a:latin typeface="Comic Sans MS" pitchFamily="66" charset="0"/>
                        </a:rPr>
                        <a:t>471</a:t>
                      </a:r>
                      <a:endParaRPr lang="en-US" sz="1400" dirty="0">
                        <a:solidFill>
                          <a:srgbClr val="FF0000"/>
                        </a:solidFill>
                        <a:latin typeface="Comic Sans MS" pitchFamily="66" charset="0"/>
                      </a:endParaRPr>
                    </a:p>
                  </a:txBody>
                  <a:tcPr/>
                </a:tc>
                <a:tc>
                  <a:txBody>
                    <a:bodyPr/>
                    <a:lstStyle/>
                    <a:p>
                      <a:pPr algn="ctr"/>
                      <a:r>
                        <a:rPr lang="en-US" sz="1400" dirty="0" smtClean="0">
                          <a:latin typeface="Comic Sans MS" pitchFamily="66" charset="0"/>
                        </a:rPr>
                        <a:t>472</a:t>
                      </a:r>
                      <a:endParaRPr lang="en-US" sz="1400" dirty="0">
                        <a:latin typeface="Comic Sans MS" pitchFamily="66" charset="0"/>
                      </a:endParaRPr>
                    </a:p>
                  </a:txBody>
                  <a:tcPr/>
                </a:tc>
                <a:tc>
                  <a:txBody>
                    <a:bodyPr/>
                    <a:lstStyle/>
                    <a:p>
                      <a:pPr algn="ctr"/>
                      <a:r>
                        <a:rPr lang="en-US" sz="1400" dirty="0" smtClean="0">
                          <a:latin typeface="Comic Sans MS" pitchFamily="66" charset="0"/>
                        </a:rPr>
                        <a:t>402</a:t>
                      </a:r>
                      <a:endParaRPr lang="en-US" sz="1400" dirty="0">
                        <a:latin typeface="Comic Sans MS" pitchFamily="66" charset="0"/>
                      </a:endParaRPr>
                    </a:p>
                  </a:txBody>
                  <a:tcPr/>
                </a:tc>
                <a:tc>
                  <a:txBody>
                    <a:bodyPr/>
                    <a:lstStyle/>
                    <a:p>
                      <a:pPr algn="ctr"/>
                      <a:r>
                        <a:rPr lang="en-US" sz="1400" dirty="0" smtClean="0">
                          <a:latin typeface="Comic Sans MS" pitchFamily="66" charset="0"/>
                        </a:rPr>
                        <a:t>362</a:t>
                      </a:r>
                      <a:endParaRPr lang="en-US" sz="1400" dirty="0">
                        <a:latin typeface="Comic Sans MS" pitchFamily="66"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69451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69"/>
            <a:ext cx="9144000" cy="818732"/>
          </a:xfrm>
        </p:spPr>
        <p:txBody>
          <a:bodyPr>
            <a:normAutofit/>
          </a:bodyPr>
          <a:lstStyle/>
          <a:p>
            <a:r>
              <a:rPr lang="en-US" sz="1600" dirty="0" smtClean="0">
                <a:latin typeface="Comic Sans MS" panose="030F0702030302020204" pitchFamily="66" charset="0"/>
              </a:rPr>
              <a:t>The Stable Speciation in the Si-O System</a:t>
            </a:r>
            <a:endParaRPr lang="en-US" sz="1600" dirty="0">
              <a:latin typeface="Comic Sans MS" panose="030F0702030302020204" pitchFamily="66" charset="0"/>
            </a:endParaRPr>
          </a:p>
        </p:txBody>
      </p:sp>
      <p:sp>
        <p:nvSpPr>
          <p:cNvPr id="3" name="Subtitle 2"/>
          <p:cNvSpPr>
            <a:spLocks noGrp="1"/>
          </p:cNvSpPr>
          <p:nvPr>
            <p:ph type="subTitle" idx="1"/>
          </p:nvPr>
        </p:nvSpPr>
        <p:spPr>
          <a:xfrm>
            <a:off x="1564711" y="1309290"/>
            <a:ext cx="9144000" cy="4789555"/>
          </a:xfrm>
        </p:spPr>
        <p:txBody>
          <a:bodyPr>
            <a:normAutofit lnSpcReduction="10000"/>
          </a:bodyPr>
          <a:lstStyle/>
          <a:p>
            <a:pPr>
              <a:lnSpc>
                <a:spcPct val="125000"/>
              </a:lnSpc>
            </a:pPr>
            <a:r>
              <a:rPr lang="en-US" sz="1400" dirty="0">
                <a:latin typeface="Comic Sans MS" panose="030F0702030302020204" pitchFamily="66" charset="0"/>
              </a:rPr>
              <a:t>S</a:t>
            </a:r>
            <a:r>
              <a:rPr lang="en-US" sz="1400" dirty="0" smtClean="0">
                <a:latin typeface="Comic Sans MS" panose="030F0702030302020204" pitchFamily="66" charset="0"/>
              </a:rPr>
              <a:t>peciation for a given bulk composition (e.g., 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pressure and temperature is computed from 5 equations in the 5 unknown species fractions (y</a:t>
            </a:r>
            <a:r>
              <a:rPr lang="en-US" sz="1400" baseline="-25000" dirty="0" smtClean="0">
                <a:latin typeface="Comic Sans MS" panose="030F0702030302020204" pitchFamily="66" charset="0"/>
              </a:rPr>
              <a:t>SiO2</a:t>
            </a:r>
            <a:r>
              <a:rPr lang="en-US" sz="1400" dirty="0">
                <a:latin typeface="Comic Sans MS" panose="030F0702030302020204" pitchFamily="66" charset="0"/>
              </a:rPr>
              <a:t>,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SiO</a:t>
            </a:r>
            <a:r>
              <a:rPr lang="en-US" sz="1400" dirty="0">
                <a:latin typeface="Comic Sans MS" panose="030F0702030302020204" pitchFamily="66" charset="0"/>
              </a:rPr>
              <a:t>,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Si</a:t>
            </a:r>
            <a:r>
              <a:rPr lang="en-US" sz="1400" dirty="0">
                <a:latin typeface="Comic Sans MS" panose="030F0702030302020204" pitchFamily="66" charset="0"/>
              </a:rPr>
              <a:t>, </a:t>
            </a:r>
            <a:r>
              <a:rPr lang="en-US" sz="1400" dirty="0" smtClean="0">
                <a:latin typeface="Comic Sans MS" panose="030F0702030302020204" pitchFamily="66" charset="0"/>
              </a:rPr>
              <a:t>y</a:t>
            </a:r>
            <a:r>
              <a:rPr lang="en-US" sz="1400" baseline="-25000" dirty="0" smtClean="0">
                <a:latin typeface="Comic Sans MS" panose="030F0702030302020204" pitchFamily="66" charset="0"/>
              </a:rPr>
              <a:t>O2</a:t>
            </a:r>
            <a:r>
              <a:rPr lang="en-US" sz="1400" dirty="0">
                <a:latin typeface="Comic Sans MS" panose="030F0702030302020204" pitchFamily="66" charset="0"/>
              </a:rPr>
              <a:t>,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O</a:t>
            </a:r>
            <a:r>
              <a:rPr lang="en-US" sz="1400" dirty="0" smtClean="0">
                <a:latin typeface="Comic Sans MS" panose="030F0702030302020204" pitchFamily="66" charset="0"/>
              </a:rPr>
              <a:t>):</a:t>
            </a:r>
          </a:p>
          <a:p>
            <a:pPr>
              <a:lnSpc>
                <a:spcPct val="125000"/>
              </a:lnSpc>
            </a:pPr>
            <a:endParaRPr lang="en-US" sz="1400" dirty="0">
              <a:latin typeface="Comic Sans MS" panose="030F0702030302020204" pitchFamily="66" charset="0"/>
            </a:endParaRPr>
          </a:p>
          <a:p>
            <a:pPr marL="342900" indent="-342900">
              <a:lnSpc>
                <a:spcPct val="125000"/>
              </a:lnSpc>
              <a:buAutoNum type="arabicParenR"/>
            </a:pPr>
            <a:r>
              <a:rPr lang="en-US" sz="1400" dirty="0" smtClean="0">
                <a:latin typeface="Comic Sans MS" panose="030F0702030302020204" pitchFamily="66" charset="0"/>
              </a:rPr>
              <a:t>Closure:  </a:t>
            </a:r>
            <a:r>
              <a:rPr lang="en-US" sz="1400" dirty="0" smtClean="0">
                <a:solidFill>
                  <a:srgbClr val="FF0000"/>
                </a:solidFill>
                <a:latin typeface="Comic Sans MS" panose="030F0702030302020204" pitchFamily="66" charset="0"/>
              </a:rPr>
              <a:t>y</a:t>
            </a:r>
            <a:r>
              <a:rPr lang="en-US" sz="1400" baseline="-25000" dirty="0" smtClean="0">
                <a:solidFill>
                  <a:srgbClr val="FF0000"/>
                </a:solidFill>
                <a:latin typeface="Comic Sans MS" panose="030F0702030302020204" pitchFamily="66" charset="0"/>
              </a:rPr>
              <a:t>SiO2</a:t>
            </a:r>
            <a:r>
              <a:rPr lang="en-US" sz="1400" dirty="0" smtClean="0">
                <a:solidFill>
                  <a:srgbClr val="FF0000"/>
                </a:solidFill>
                <a:latin typeface="Comic Sans MS" panose="030F0702030302020204" pitchFamily="66" charset="0"/>
              </a:rPr>
              <a:t> + </a:t>
            </a:r>
            <a:r>
              <a:rPr lang="en-US" sz="1400" dirty="0" err="1" smtClean="0">
                <a:solidFill>
                  <a:srgbClr val="FF0000"/>
                </a:solidFill>
                <a:latin typeface="Comic Sans MS" panose="030F0702030302020204" pitchFamily="66" charset="0"/>
              </a:rPr>
              <a:t>y</a:t>
            </a:r>
            <a:r>
              <a:rPr lang="en-US" sz="1400" baseline="-25000" dirty="0" err="1" smtClean="0">
                <a:solidFill>
                  <a:srgbClr val="FF0000"/>
                </a:solidFill>
                <a:latin typeface="Comic Sans MS" panose="030F0702030302020204" pitchFamily="66" charset="0"/>
              </a:rPr>
              <a:t>SiO</a:t>
            </a:r>
            <a:r>
              <a:rPr lang="en-US" sz="1400" dirty="0">
                <a:solidFill>
                  <a:srgbClr val="FF0000"/>
                </a:solidFill>
                <a:latin typeface="Comic Sans MS" panose="030F0702030302020204" pitchFamily="66" charset="0"/>
              </a:rPr>
              <a:t> + </a:t>
            </a:r>
            <a:r>
              <a:rPr lang="en-US" sz="1400" dirty="0" smtClean="0">
                <a:solidFill>
                  <a:srgbClr val="FF0000"/>
                </a:solidFill>
                <a:latin typeface="Comic Sans MS" panose="030F0702030302020204" pitchFamily="66" charset="0"/>
              </a:rPr>
              <a:t> </a:t>
            </a:r>
            <a:r>
              <a:rPr lang="en-US" sz="1400" dirty="0" err="1" smtClean="0">
                <a:solidFill>
                  <a:srgbClr val="FF0000"/>
                </a:solidFill>
                <a:latin typeface="Comic Sans MS" panose="030F0702030302020204" pitchFamily="66" charset="0"/>
              </a:rPr>
              <a:t>y</a:t>
            </a:r>
            <a:r>
              <a:rPr lang="en-US" sz="1400" baseline="-25000" dirty="0" err="1" smtClean="0">
                <a:solidFill>
                  <a:srgbClr val="FF0000"/>
                </a:solidFill>
                <a:latin typeface="Comic Sans MS" panose="030F0702030302020204" pitchFamily="66" charset="0"/>
              </a:rPr>
              <a:t>Si</a:t>
            </a:r>
            <a:r>
              <a:rPr lang="en-US" sz="1400" dirty="0">
                <a:solidFill>
                  <a:srgbClr val="FF0000"/>
                </a:solidFill>
                <a:latin typeface="Comic Sans MS" panose="030F0702030302020204" pitchFamily="66" charset="0"/>
              </a:rPr>
              <a:t> + </a:t>
            </a:r>
            <a:r>
              <a:rPr lang="en-US" sz="1400" dirty="0" smtClean="0">
                <a:solidFill>
                  <a:srgbClr val="FF0000"/>
                </a:solidFill>
                <a:latin typeface="Comic Sans MS" panose="030F0702030302020204" pitchFamily="66" charset="0"/>
              </a:rPr>
              <a:t>y</a:t>
            </a:r>
            <a:r>
              <a:rPr lang="en-US" sz="1400" baseline="-25000" dirty="0" smtClean="0">
                <a:solidFill>
                  <a:srgbClr val="FF0000"/>
                </a:solidFill>
                <a:latin typeface="Comic Sans MS" panose="030F0702030302020204" pitchFamily="66" charset="0"/>
              </a:rPr>
              <a:t>O2</a:t>
            </a:r>
            <a:r>
              <a:rPr lang="en-US" sz="1400" dirty="0">
                <a:solidFill>
                  <a:srgbClr val="FF0000"/>
                </a:solidFill>
                <a:latin typeface="Comic Sans MS" panose="030F0702030302020204" pitchFamily="66" charset="0"/>
              </a:rPr>
              <a:t> + </a:t>
            </a:r>
            <a:r>
              <a:rPr lang="en-US" sz="1400" dirty="0" err="1" smtClean="0">
                <a:solidFill>
                  <a:srgbClr val="FF0000"/>
                </a:solidFill>
                <a:latin typeface="Comic Sans MS" panose="030F0702030302020204" pitchFamily="66" charset="0"/>
              </a:rPr>
              <a:t>y</a:t>
            </a:r>
            <a:r>
              <a:rPr lang="en-US" sz="1400" baseline="-25000" dirty="0" err="1" smtClean="0">
                <a:solidFill>
                  <a:srgbClr val="FF0000"/>
                </a:solidFill>
                <a:latin typeface="Comic Sans MS" panose="030F0702030302020204" pitchFamily="66" charset="0"/>
              </a:rPr>
              <a:t>O</a:t>
            </a:r>
            <a:r>
              <a:rPr lang="en-US" sz="1400" baseline="-25000" dirty="0" smtClean="0">
                <a:solidFill>
                  <a:srgbClr val="FF0000"/>
                </a:solidFill>
                <a:latin typeface="Comic Sans MS" panose="030F0702030302020204" pitchFamily="66" charset="0"/>
              </a:rPr>
              <a:t> </a:t>
            </a:r>
            <a:r>
              <a:rPr lang="en-US" sz="1400" dirty="0" smtClean="0">
                <a:solidFill>
                  <a:srgbClr val="FF0000"/>
                </a:solidFill>
                <a:latin typeface="Comic Sans MS" panose="030F0702030302020204" pitchFamily="66" charset="0"/>
              </a:rPr>
              <a:t>= 1</a:t>
            </a:r>
          </a:p>
          <a:p>
            <a:pPr marL="342900" indent="-342900">
              <a:lnSpc>
                <a:spcPct val="125000"/>
              </a:lnSpc>
              <a:buAutoNum type="arabicParenR"/>
            </a:pPr>
            <a:endParaRPr lang="en-US" sz="1400" dirty="0" smtClean="0">
              <a:latin typeface="Comic Sans MS" panose="030F0702030302020204" pitchFamily="66" charset="0"/>
            </a:endParaRPr>
          </a:p>
          <a:p>
            <a:pPr>
              <a:lnSpc>
                <a:spcPct val="125000"/>
              </a:lnSpc>
            </a:pPr>
            <a:r>
              <a:rPr lang="en-US" sz="1400" dirty="0" smtClean="0">
                <a:latin typeface="Comic Sans MS" panose="030F0702030302020204" pitchFamily="66" charset="0"/>
              </a:rPr>
              <a:t>2) Bulk Composition: </a:t>
            </a:r>
            <a:r>
              <a:rPr lang="en-US" sz="1400" dirty="0" smtClean="0">
                <a:solidFill>
                  <a:srgbClr val="FF0000"/>
                </a:solidFill>
                <a:latin typeface="Comic Sans MS" panose="030F0702030302020204" pitchFamily="66" charset="0"/>
              </a:rPr>
              <a:t>X</a:t>
            </a:r>
            <a:r>
              <a:rPr lang="en-US" sz="1400" baseline="-25000" dirty="0" smtClean="0">
                <a:solidFill>
                  <a:srgbClr val="FF0000"/>
                </a:solidFill>
                <a:latin typeface="Comic Sans MS" panose="030F0702030302020204" pitchFamily="66" charset="0"/>
              </a:rPr>
              <a:t>O</a:t>
            </a:r>
            <a:r>
              <a:rPr lang="en-US" sz="1400" dirty="0" smtClean="0">
                <a:solidFill>
                  <a:srgbClr val="FF0000"/>
                </a:solidFill>
                <a:latin typeface="Comic Sans MS" panose="030F0702030302020204" pitchFamily="66" charset="0"/>
              </a:rPr>
              <a:t> = </a:t>
            </a:r>
            <a:r>
              <a:rPr lang="en-US" sz="1400" dirty="0" err="1" smtClean="0">
                <a:solidFill>
                  <a:srgbClr val="FF0000"/>
                </a:solidFill>
                <a:latin typeface="Comic Sans MS" panose="030F0702030302020204" pitchFamily="66" charset="0"/>
              </a:rPr>
              <a:t>n</a:t>
            </a:r>
            <a:r>
              <a:rPr lang="en-US" sz="1400" baseline="-25000" dirty="0" err="1" smtClean="0">
                <a:solidFill>
                  <a:srgbClr val="FF0000"/>
                </a:solidFill>
                <a:latin typeface="Comic Sans MS" panose="030F0702030302020204" pitchFamily="66" charset="0"/>
              </a:rPr>
              <a:t>O</a:t>
            </a:r>
            <a:r>
              <a:rPr lang="en-US" sz="1400" dirty="0" smtClean="0">
                <a:solidFill>
                  <a:srgbClr val="FF0000"/>
                </a:solidFill>
                <a:latin typeface="Comic Sans MS" panose="030F0702030302020204" pitchFamily="66" charset="0"/>
              </a:rPr>
              <a:t>/(</a:t>
            </a:r>
            <a:r>
              <a:rPr lang="en-US" sz="1400" dirty="0" err="1" smtClean="0">
                <a:solidFill>
                  <a:srgbClr val="FF0000"/>
                </a:solidFill>
                <a:latin typeface="Comic Sans MS" panose="030F0702030302020204" pitchFamily="66" charset="0"/>
              </a:rPr>
              <a:t>n</a:t>
            </a:r>
            <a:r>
              <a:rPr lang="en-US" sz="1400" baseline="-25000" dirty="0" err="1" smtClean="0">
                <a:solidFill>
                  <a:srgbClr val="FF0000"/>
                </a:solidFill>
                <a:latin typeface="Comic Sans MS" panose="030F0702030302020204" pitchFamily="66" charset="0"/>
              </a:rPr>
              <a:t>O</a:t>
            </a:r>
            <a:r>
              <a:rPr lang="en-US" sz="1400" dirty="0" err="1" smtClean="0">
                <a:solidFill>
                  <a:srgbClr val="FF0000"/>
                </a:solidFill>
                <a:latin typeface="Comic Sans MS" panose="030F0702030302020204" pitchFamily="66" charset="0"/>
              </a:rPr>
              <a:t>+n</a:t>
            </a:r>
            <a:r>
              <a:rPr lang="en-US" sz="1400" baseline="-25000" dirty="0" err="1" smtClean="0">
                <a:solidFill>
                  <a:srgbClr val="FF0000"/>
                </a:solidFill>
                <a:latin typeface="Comic Sans MS" panose="030F0702030302020204" pitchFamily="66" charset="0"/>
              </a:rPr>
              <a:t>Si</a:t>
            </a:r>
            <a:r>
              <a:rPr lang="en-US" sz="1400" dirty="0" smtClean="0">
                <a:solidFill>
                  <a:srgbClr val="FF0000"/>
                </a:solidFill>
                <a:latin typeface="Comic Sans MS" panose="030F0702030302020204" pitchFamily="66" charset="0"/>
              </a:rPr>
              <a:t>)</a:t>
            </a:r>
            <a:r>
              <a:rPr lang="en-US" sz="1400" dirty="0" smtClean="0">
                <a:latin typeface="Comic Sans MS" panose="030F0702030302020204" pitchFamily="66" charset="0"/>
              </a:rPr>
              <a:t> </a:t>
            </a:r>
          </a:p>
          <a:p>
            <a:pPr>
              <a:lnSpc>
                <a:spcPct val="125000"/>
              </a:lnSpc>
            </a:pPr>
            <a:r>
              <a:rPr lang="en-US" sz="1400" dirty="0" err="1" smtClean="0">
                <a:latin typeface="Comic Sans MS" panose="030F0702030302020204" pitchFamily="66" charset="0"/>
              </a:rPr>
              <a:t>n</a:t>
            </a:r>
            <a:r>
              <a:rPr lang="en-US" sz="1400" baseline="-25000" dirty="0" err="1" smtClean="0">
                <a:latin typeface="Comic Sans MS" panose="030F0702030302020204" pitchFamily="66" charset="0"/>
              </a:rPr>
              <a:t>O</a:t>
            </a:r>
            <a:r>
              <a:rPr lang="en-US" sz="1400" dirty="0" smtClean="0">
                <a:latin typeface="Comic Sans MS" panose="030F0702030302020204" pitchFamily="66" charset="0"/>
              </a:rPr>
              <a:t> =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O</a:t>
            </a:r>
            <a:r>
              <a:rPr lang="en-US" sz="1400" dirty="0" smtClean="0">
                <a:latin typeface="Comic Sans MS" panose="030F0702030302020204" pitchFamily="66" charset="0"/>
              </a:rPr>
              <a:t> + 2 y</a:t>
            </a:r>
            <a:r>
              <a:rPr lang="en-US" sz="1400" baseline="-25000" dirty="0" smtClean="0">
                <a:latin typeface="Comic Sans MS" panose="030F0702030302020204" pitchFamily="66" charset="0"/>
              </a:rPr>
              <a:t>O2</a:t>
            </a:r>
            <a:r>
              <a:rPr lang="en-US" sz="1400" dirty="0" smtClean="0">
                <a:latin typeface="Comic Sans MS" panose="030F0702030302020204" pitchFamily="66" charset="0"/>
              </a:rPr>
              <a:t> +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SiO</a:t>
            </a:r>
            <a:r>
              <a:rPr lang="en-US" sz="1400" dirty="0" smtClean="0">
                <a:latin typeface="Comic Sans MS" panose="030F0702030302020204" pitchFamily="66" charset="0"/>
              </a:rPr>
              <a:t>  + 2 y</a:t>
            </a:r>
            <a:r>
              <a:rPr lang="en-US" sz="1400" baseline="-25000" dirty="0" smtClean="0">
                <a:latin typeface="Comic Sans MS" panose="030F0702030302020204" pitchFamily="66" charset="0"/>
              </a:rPr>
              <a:t>SiO2</a:t>
            </a:r>
          </a:p>
          <a:p>
            <a:pPr>
              <a:lnSpc>
                <a:spcPct val="125000"/>
              </a:lnSpc>
            </a:pPr>
            <a:r>
              <a:rPr lang="en-US" sz="1400" dirty="0" err="1" smtClean="0">
                <a:latin typeface="Comic Sans MS" panose="030F0702030302020204" pitchFamily="66" charset="0"/>
              </a:rPr>
              <a:t>n</a:t>
            </a:r>
            <a:r>
              <a:rPr lang="en-US" sz="1400" baseline="-25000" dirty="0" err="1" smtClean="0">
                <a:latin typeface="Comic Sans MS" panose="030F0702030302020204" pitchFamily="66" charset="0"/>
              </a:rPr>
              <a:t>Si</a:t>
            </a:r>
            <a:r>
              <a:rPr lang="en-US" sz="1400" dirty="0" smtClean="0">
                <a:latin typeface="Comic Sans MS" panose="030F0702030302020204" pitchFamily="66" charset="0"/>
              </a:rPr>
              <a:t> </a:t>
            </a:r>
            <a:r>
              <a:rPr lang="en-US" sz="1400" dirty="0">
                <a:latin typeface="Comic Sans MS" panose="030F0702030302020204" pitchFamily="66" charset="0"/>
              </a:rPr>
              <a:t>=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Si</a:t>
            </a:r>
            <a:r>
              <a:rPr lang="en-US" sz="1400" dirty="0" smtClean="0">
                <a:latin typeface="Comic Sans MS" panose="030F0702030302020204" pitchFamily="66" charset="0"/>
              </a:rPr>
              <a:t> </a:t>
            </a:r>
            <a:r>
              <a:rPr lang="en-US" sz="1400" dirty="0">
                <a:latin typeface="Comic Sans MS" panose="030F0702030302020204" pitchFamily="66" charset="0"/>
              </a:rPr>
              <a:t>+ </a:t>
            </a:r>
            <a:r>
              <a:rPr lang="en-US" sz="1400" dirty="0" err="1" smtClean="0">
                <a:latin typeface="Comic Sans MS" panose="030F0702030302020204" pitchFamily="66" charset="0"/>
              </a:rPr>
              <a:t>y</a:t>
            </a:r>
            <a:r>
              <a:rPr lang="en-US" sz="1400" baseline="-25000" dirty="0" err="1" smtClean="0">
                <a:latin typeface="Comic Sans MS" panose="030F0702030302020204" pitchFamily="66" charset="0"/>
              </a:rPr>
              <a:t>SiO</a:t>
            </a:r>
            <a:r>
              <a:rPr lang="en-US" sz="1400" dirty="0" smtClean="0">
                <a:latin typeface="Comic Sans MS" panose="030F0702030302020204" pitchFamily="66" charset="0"/>
              </a:rPr>
              <a:t>  </a:t>
            </a:r>
            <a:r>
              <a:rPr lang="en-US" sz="1400" dirty="0">
                <a:latin typeface="Comic Sans MS" panose="030F0702030302020204" pitchFamily="66" charset="0"/>
              </a:rPr>
              <a:t>+ </a:t>
            </a:r>
            <a:r>
              <a:rPr lang="en-US" sz="1400" dirty="0" smtClean="0">
                <a:latin typeface="Comic Sans MS" panose="030F0702030302020204" pitchFamily="66" charset="0"/>
              </a:rPr>
              <a:t>y</a:t>
            </a:r>
            <a:r>
              <a:rPr lang="en-US" sz="1400" baseline="-25000" dirty="0" smtClean="0">
                <a:latin typeface="Comic Sans MS" panose="030F0702030302020204" pitchFamily="66" charset="0"/>
              </a:rPr>
              <a:t>SiO2</a:t>
            </a:r>
          </a:p>
          <a:p>
            <a:pPr>
              <a:lnSpc>
                <a:spcPct val="125000"/>
              </a:lnSpc>
            </a:pPr>
            <a:endParaRPr lang="en-US" sz="1400" dirty="0" smtClean="0">
              <a:latin typeface="Comic Sans MS" panose="030F0702030302020204" pitchFamily="66" charset="0"/>
            </a:endParaRPr>
          </a:p>
          <a:p>
            <a:pPr>
              <a:lnSpc>
                <a:spcPct val="125000"/>
              </a:lnSpc>
            </a:pPr>
            <a:r>
              <a:rPr lang="en-US" sz="1400" dirty="0" smtClean="0">
                <a:latin typeface="Comic Sans MS" panose="030F0702030302020204" pitchFamily="66" charset="0"/>
              </a:rPr>
              <a:t>3-5) Internal equilibrium by speciation reactions: </a:t>
            </a:r>
          </a:p>
          <a:p>
            <a:pPr>
              <a:lnSpc>
                <a:spcPct val="125000"/>
              </a:lnSpc>
            </a:pPr>
            <a:r>
              <a:rPr lang="en-US" sz="1400" dirty="0">
                <a:latin typeface="Comic Sans MS" panose="030F0702030302020204" pitchFamily="66" charset="0"/>
              </a:rPr>
              <a:t>SiO</a:t>
            </a:r>
            <a:r>
              <a:rPr lang="en-US" sz="1400" baseline="-25000" dirty="0">
                <a:latin typeface="Comic Sans MS" panose="030F0702030302020204" pitchFamily="66" charset="0"/>
              </a:rPr>
              <a:t>2</a:t>
            </a:r>
            <a:r>
              <a:rPr lang="en-US" sz="1400" dirty="0">
                <a:latin typeface="Comic Sans MS" panose="030F0702030302020204" pitchFamily="66" charset="0"/>
              </a:rPr>
              <a:t> = SiO + O</a:t>
            </a:r>
            <a:r>
              <a:rPr lang="en-US" sz="1400" baseline="-25000" dirty="0">
                <a:latin typeface="Comic Sans MS" panose="030F0702030302020204" pitchFamily="66" charset="0"/>
              </a:rPr>
              <a:t>2</a:t>
            </a:r>
            <a:r>
              <a:rPr lang="en-US" sz="1400" dirty="0" smtClean="0">
                <a:latin typeface="Comic Sans MS" panose="030F0702030302020204" pitchFamily="66" charset="0"/>
              </a:rPr>
              <a:t>, </a:t>
            </a:r>
            <a:r>
              <a:rPr lang="en-US" sz="1400" dirty="0">
                <a:solidFill>
                  <a:srgbClr val="FF0000"/>
                </a:solidFill>
                <a:latin typeface="Comic Sans MS" panose="030F0702030302020204" pitchFamily="66" charset="0"/>
              </a:rPr>
              <a:t>K</a:t>
            </a:r>
            <a:r>
              <a:rPr lang="en-US" sz="1400" baseline="-25000" dirty="0">
                <a:solidFill>
                  <a:srgbClr val="FF0000"/>
                </a:solidFill>
                <a:latin typeface="Comic Sans MS" panose="030F0702030302020204" pitchFamily="66" charset="0"/>
              </a:rPr>
              <a:t>1</a:t>
            </a:r>
            <a:r>
              <a:rPr lang="en-US" sz="1400" dirty="0">
                <a:solidFill>
                  <a:srgbClr val="FF0000"/>
                </a:solidFill>
                <a:latin typeface="Comic Sans MS" panose="030F0702030302020204" pitchFamily="66" charset="0"/>
              </a:rPr>
              <a:t> = </a:t>
            </a:r>
            <a:r>
              <a:rPr lang="en-US" sz="1400" dirty="0" err="1" smtClean="0">
                <a:solidFill>
                  <a:srgbClr val="FF0000"/>
                </a:solidFill>
                <a:latin typeface="Comic Sans MS" panose="030F0702030302020204" pitchFamily="66" charset="0"/>
              </a:rPr>
              <a:t>y</a:t>
            </a:r>
            <a:r>
              <a:rPr lang="en-US" sz="1400" baseline="-25000" dirty="0" err="1" smtClean="0">
                <a:solidFill>
                  <a:srgbClr val="FF0000"/>
                </a:solidFill>
                <a:latin typeface="Comic Sans MS" panose="030F0702030302020204" pitchFamily="66" charset="0"/>
              </a:rPr>
              <a:t>SiO</a:t>
            </a:r>
            <a:r>
              <a:rPr lang="en-US" sz="1400" dirty="0" err="1" smtClean="0">
                <a:solidFill>
                  <a:srgbClr val="FF0000"/>
                </a:solidFill>
                <a:latin typeface="Comic Sans MS" panose="030F0702030302020204" pitchFamily="66" charset="0"/>
              </a:rPr>
              <a:t>y</a:t>
            </a:r>
            <a:r>
              <a:rPr lang="en-US" sz="1400" baseline="-25000" dirty="0" err="1" smtClean="0">
                <a:solidFill>
                  <a:srgbClr val="FF0000"/>
                </a:solidFill>
                <a:latin typeface="Comic Sans MS" panose="030F0702030302020204" pitchFamily="66" charset="0"/>
              </a:rPr>
              <a:t>Si</a:t>
            </a:r>
            <a:r>
              <a:rPr lang="en-US" sz="1400" dirty="0" smtClean="0">
                <a:solidFill>
                  <a:srgbClr val="FF0000"/>
                </a:solidFill>
                <a:latin typeface="Comic Sans MS" panose="030F0702030302020204" pitchFamily="66" charset="0"/>
              </a:rPr>
              <a:t>/y</a:t>
            </a:r>
            <a:r>
              <a:rPr lang="en-US" sz="1400" baseline="-25000" dirty="0" smtClean="0">
                <a:solidFill>
                  <a:srgbClr val="FF0000"/>
                </a:solidFill>
                <a:latin typeface="Comic Sans MS" panose="030F0702030302020204" pitchFamily="66" charset="0"/>
              </a:rPr>
              <a:t>SiO2</a:t>
            </a:r>
            <a:r>
              <a:rPr lang="en-US" sz="1400" dirty="0" smtClean="0">
                <a:solidFill>
                  <a:srgbClr val="FF0000"/>
                </a:solidFill>
                <a:latin typeface="Comic Sans MS" panose="030F0702030302020204" pitchFamily="66" charset="0"/>
              </a:rPr>
              <a:t>*f</a:t>
            </a:r>
            <a:r>
              <a:rPr lang="en-US" sz="1400" baseline="-25000" dirty="0" smtClean="0">
                <a:solidFill>
                  <a:srgbClr val="FF0000"/>
                </a:solidFill>
                <a:latin typeface="Comic Sans MS" panose="030F0702030302020204" pitchFamily="66" charset="0"/>
              </a:rPr>
              <a:t>1</a:t>
            </a:r>
            <a:r>
              <a:rPr lang="en-US" sz="1400" dirty="0" smtClean="0">
                <a:solidFill>
                  <a:srgbClr val="FF0000"/>
                </a:solidFill>
                <a:latin typeface="Comic Sans MS" panose="030F0702030302020204" pitchFamily="66" charset="0"/>
              </a:rPr>
              <a:t>(</a:t>
            </a:r>
            <a:r>
              <a:rPr lang="en-US" sz="1400" dirty="0" err="1" smtClean="0">
                <a:solidFill>
                  <a:srgbClr val="FF0000"/>
                </a:solidFill>
                <a:latin typeface="Comic Sans MS" panose="030F0702030302020204" pitchFamily="66" charset="0"/>
              </a:rPr>
              <a:t>P,T,y</a:t>
            </a:r>
            <a:r>
              <a:rPr lang="en-US" sz="1400" baseline="-25000" dirty="0" err="1" smtClean="0">
                <a:solidFill>
                  <a:srgbClr val="FF0000"/>
                </a:solidFill>
                <a:latin typeface="Comic Sans MS" panose="030F0702030302020204" pitchFamily="66" charset="0"/>
              </a:rPr>
              <a:t>i</a:t>
            </a:r>
            <a:r>
              <a:rPr lang="en-US" sz="1400" dirty="0" smtClean="0">
                <a:solidFill>
                  <a:srgbClr val="FF0000"/>
                </a:solidFill>
                <a:latin typeface="Comic Sans MS" panose="030F0702030302020204" pitchFamily="66" charset="0"/>
              </a:rPr>
              <a:t>)</a:t>
            </a:r>
          </a:p>
          <a:p>
            <a:pPr>
              <a:lnSpc>
                <a:spcPct val="125000"/>
              </a:lnSpc>
            </a:pPr>
            <a:r>
              <a:rPr lang="en-US" sz="1400" dirty="0" smtClean="0">
                <a:latin typeface="Comic Sans MS" panose="030F0702030302020204" pitchFamily="66" charset="0"/>
              </a:rPr>
              <a:t>SiO </a:t>
            </a:r>
            <a:r>
              <a:rPr lang="en-US" sz="1400" dirty="0">
                <a:latin typeface="Comic Sans MS" panose="030F0702030302020204" pitchFamily="66" charset="0"/>
              </a:rPr>
              <a:t>= Si + O</a:t>
            </a:r>
            <a:r>
              <a:rPr lang="en-US" sz="1400" baseline="-25000" dirty="0">
                <a:latin typeface="Comic Sans MS" panose="030F0702030302020204" pitchFamily="66" charset="0"/>
              </a:rPr>
              <a:t>2</a:t>
            </a:r>
            <a:r>
              <a:rPr lang="en-US" sz="1400" dirty="0" smtClean="0">
                <a:latin typeface="Comic Sans MS" panose="030F0702030302020204" pitchFamily="66" charset="0"/>
              </a:rPr>
              <a:t>,</a:t>
            </a:r>
            <a:r>
              <a:rPr lang="en-US" sz="1400" dirty="0">
                <a:latin typeface="Comic Sans MS" panose="030F0702030302020204" pitchFamily="66" charset="0"/>
              </a:rPr>
              <a:t> </a:t>
            </a:r>
            <a:r>
              <a:rPr lang="en-US" sz="1400" dirty="0" smtClean="0">
                <a:solidFill>
                  <a:srgbClr val="FF0000"/>
                </a:solidFill>
                <a:latin typeface="Comic Sans MS" panose="030F0702030302020204" pitchFamily="66" charset="0"/>
              </a:rPr>
              <a:t>K</a:t>
            </a:r>
            <a:r>
              <a:rPr lang="en-US" sz="1400" baseline="-25000" dirty="0" smtClean="0">
                <a:solidFill>
                  <a:srgbClr val="FF0000"/>
                </a:solidFill>
                <a:latin typeface="Comic Sans MS" panose="030F0702030302020204" pitchFamily="66" charset="0"/>
              </a:rPr>
              <a:t>2</a:t>
            </a:r>
            <a:r>
              <a:rPr lang="en-US" sz="1400" dirty="0" smtClean="0">
                <a:solidFill>
                  <a:srgbClr val="FF0000"/>
                </a:solidFill>
                <a:latin typeface="Comic Sans MS" panose="030F0702030302020204" pitchFamily="66" charset="0"/>
              </a:rPr>
              <a:t> </a:t>
            </a:r>
            <a:r>
              <a:rPr lang="en-US" sz="1400" dirty="0">
                <a:solidFill>
                  <a:srgbClr val="FF0000"/>
                </a:solidFill>
                <a:latin typeface="Comic Sans MS" panose="030F0702030302020204" pitchFamily="66" charset="0"/>
              </a:rPr>
              <a:t>= </a:t>
            </a:r>
            <a:r>
              <a:rPr lang="en-US" sz="1400" dirty="0" smtClean="0">
                <a:solidFill>
                  <a:srgbClr val="FF0000"/>
                </a:solidFill>
                <a:latin typeface="Comic Sans MS" panose="030F0702030302020204" pitchFamily="66" charset="0"/>
              </a:rPr>
              <a:t>y</a:t>
            </a:r>
            <a:r>
              <a:rPr lang="en-US" sz="1400" baseline="-25000" dirty="0" smtClean="0">
                <a:solidFill>
                  <a:srgbClr val="FF0000"/>
                </a:solidFill>
                <a:latin typeface="Comic Sans MS" panose="030F0702030302020204" pitchFamily="66" charset="0"/>
              </a:rPr>
              <a:t>O2</a:t>
            </a:r>
            <a:r>
              <a:rPr lang="en-US" sz="1400" dirty="0" smtClean="0">
                <a:solidFill>
                  <a:srgbClr val="FF0000"/>
                </a:solidFill>
                <a:latin typeface="Comic Sans MS" panose="030F0702030302020204" pitchFamily="66" charset="0"/>
              </a:rPr>
              <a:t>y</a:t>
            </a:r>
            <a:r>
              <a:rPr lang="en-US" sz="1400" baseline="-25000" dirty="0" smtClean="0">
                <a:solidFill>
                  <a:srgbClr val="FF0000"/>
                </a:solidFill>
                <a:latin typeface="Comic Sans MS" panose="030F0702030302020204" pitchFamily="66" charset="0"/>
              </a:rPr>
              <a:t>Si</a:t>
            </a:r>
            <a:r>
              <a:rPr lang="en-US" sz="1400" dirty="0" smtClean="0">
                <a:solidFill>
                  <a:srgbClr val="FF0000"/>
                </a:solidFill>
                <a:latin typeface="Comic Sans MS" panose="030F0702030302020204" pitchFamily="66" charset="0"/>
              </a:rPr>
              <a:t>/</a:t>
            </a:r>
            <a:r>
              <a:rPr lang="en-US" sz="1400" dirty="0" err="1" smtClean="0">
                <a:solidFill>
                  <a:srgbClr val="FF0000"/>
                </a:solidFill>
                <a:latin typeface="Comic Sans MS" panose="030F0702030302020204" pitchFamily="66" charset="0"/>
              </a:rPr>
              <a:t>y</a:t>
            </a:r>
            <a:r>
              <a:rPr lang="en-US" sz="1400" baseline="-25000" dirty="0" err="1" smtClean="0">
                <a:solidFill>
                  <a:srgbClr val="FF0000"/>
                </a:solidFill>
                <a:latin typeface="Comic Sans MS" panose="030F0702030302020204" pitchFamily="66" charset="0"/>
              </a:rPr>
              <a:t>SiO</a:t>
            </a:r>
            <a:r>
              <a:rPr lang="en-US" sz="1400" dirty="0">
                <a:solidFill>
                  <a:srgbClr val="FF0000"/>
                </a:solidFill>
                <a:latin typeface="Comic Sans MS" panose="030F0702030302020204" pitchFamily="66" charset="0"/>
              </a:rPr>
              <a:t>*</a:t>
            </a:r>
            <a:r>
              <a:rPr lang="en-US" sz="1400" dirty="0" smtClean="0">
                <a:solidFill>
                  <a:srgbClr val="FF0000"/>
                </a:solidFill>
                <a:latin typeface="Comic Sans MS" panose="030F0702030302020204" pitchFamily="66" charset="0"/>
              </a:rPr>
              <a:t>f</a:t>
            </a:r>
            <a:r>
              <a:rPr lang="en-US" sz="1400" baseline="-25000" dirty="0" smtClean="0">
                <a:solidFill>
                  <a:srgbClr val="FF0000"/>
                </a:solidFill>
                <a:latin typeface="Comic Sans MS" panose="030F0702030302020204" pitchFamily="66" charset="0"/>
              </a:rPr>
              <a:t>2</a:t>
            </a:r>
            <a:r>
              <a:rPr lang="en-US" sz="1400" dirty="0" smtClean="0">
                <a:solidFill>
                  <a:srgbClr val="FF0000"/>
                </a:solidFill>
                <a:latin typeface="Comic Sans MS" panose="030F0702030302020204" pitchFamily="66" charset="0"/>
              </a:rPr>
              <a:t>(</a:t>
            </a:r>
            <a:r>
              <a:rPr lang="en-US" sz="1400" dirty="0" err="1" smtClean="0">
                <a:solidFill>
                  <a:srgbClr val="FF0000"/>
                </a:solidFill>
                <a:latin typeface="Comic Sans MS" panose="030F0702030302020204" pitchFamily="66" charset="0"/>
              </a:rPr>
              <a:t>P,T,y</a:t>
            </a:r>
            <a:r>
              <a:rPr lang="en-US" sz="1400" baseline="-25000" dirty="0" err="1" smtClean="0">
                <a:solidFill>
                  <a:srgbClr val="FF0000"/>
                </a:solidFill>
                <a:latin typeface="Comic Sans MS" panose="030F0702030302020204" pitchFamily="66" charset="0"/>
              </a:rPr>
              <a:t>i</a:t>
            </a:r>
            <a:r>
              <a:rPr lang="en-US" sz="1400" dirty="0" smtClean="0">
                <a:solidFill>
                  <a:srgbClr val="FF0000"/>
                </a:solidFill>
                <a:latin typeface="Comic Sans MS" panose="030F0702030302020204" pitchFamily="66" charset="0"/>
              </a:rPr>
              <a:t>)</a:t>
            </a:r>
          </a:p>
          <a:p>
            <a:pPr>
              <a:lnSpc>
                <a:spcPct val="125000"/>
              </a:lnSpc>
            </a:pPr>
            <a:r>
              <a:rPr lang="en-US" sz="1400" dirty="0" smtClean="0">
                <a:latin typeface="Comic Sans MS" panose="030F0702030302020204" pitchFamily="66" charset="0"/>
              </a:rPr>
              <a:t> </a:t>
            </a:r>
            <a:r>
              <a:rPr lang="en-US" sz="1400" dirty="0">
                <a:latin typeface="Comic Sans MS" panose="030F0702030302020204" pitchFamily="66" charset="0"/>
              </a:rPr>
              <a:t>O</a:t>
            </a:r>
            <a:r>
              <a:rPr lang="en-US" sz="1400" baseline="-25000" dirty="0">
                <a:latin typeface="Comic Sans MS" panose="030F0702030302020204" pitchFamily="66" charset="0"/>
              </a:rPr>
              <a:t>2</a:t>
            </a:r>
            <a:r>
              <a:rPr lang="en-US" sz="1400" dirty="0">
                <a:latin typeface="Comic Sans MS" panose="030F0702030302020204" pitchFamily="66" charset="0"/>
              </a:rPr>
              <a:t> = </a:t>
            </a:r>
            <a:r>
              <a:rPr lang="en-US" sz="1400" dirty="0" smtClean="0">
                <a:latin typeface="Comic Sans MS" panose="030F0702030302020204" pitchFamily="66" charset="0"/>
              </a:rPr>
              <a:t>2O, </a:t>
            </a:r>
            <a:r>
              <a:rPr lang="en-US" sz="1400" dirty="0" smtClean="0">
                <a:solidFill>
                  <a:srgbClr val="FF0000"/>
                </a:solidFill>
                <a:latin typeface="Comic Sans MS" panose="030F0702030302020204" pitchFamily="66" charset="0"/>
              </a:rPr>
              <a:t>K</a:t>
            </a:r>
            <a:r>
              <a:rPr lang="en-US" sz="1400" baseline="-25000" dirty="0" smtClean="0">
                <a:solidFill>
                  <a:srgbClr val="FF0000"/>
                </a:solidFill>
                <a:latin typeface="Comic Sans MS" panose="030F0702030302020204" pitchFamily="66" charset="0"/>
              </a:rPr>
              <a:t>3</a:t>
            </a:r>
            <a:r>
              <a:rPr lang="en-US" sz="1400" dirty="0" smtClean="0">
                <a:solidFill>
                  <a:srgbClr val="FF0000"/>
                </a:solidFill>
                <a:latin typeface="Comic Sans MS" panose="030F0702030302020204" pitchFamily="66" charset="0"/>
              </a:rPr>
              <a:t> </a:t>
            </a:r>
            <a:r>
              <a:rPr lang="en-US" sz="1400" dirty="0">
                <a:solidFill>
                  <a:srgbClr val="FF0000"/>
                </a:solidFill>
                <a:latin typeface="Comic Sans MS" panose="030F0702030302020204" pitchFamily="66" charset="0"/>
              </a:rPr>
              <a:t>= </a:t>
            </a:r>
            <a:r>
              <a:rPr lang="en-US" sz="1400" dirty="0" smtClean="0">
                <a:solidFill>
                  <a:srgbClr val="FF0000"/>
                </a:solidFill>
                <a:latin typeface="Comic Sans MS" panose="030F0702030302020204" pitchFamily="66" charset="0"/>
              </a:rPr>
              <a:t>y</a:t>
            </a:r>
            <a:r>
              <a:rPr lang="en-US" sz="1400" baseline="-25000" dirty="0" smtClean="0">
                <a:solidFill>
                  <a:srgbClr val="FF0000"/>
                </a:solidFill>
                <a:latin typeface="Comic Sans MS" panose="030F0702030302020204" pitchFamily="66" charset="0"/>
              </a:rPr>
              <a:t>O2</a:t>
            </a:r>
            <a:r>
              <a:rPr lang="en-US" sz="1400" dirty="0" smtClean="0">
                <a:solidFill>
                  <a:srgbClr val="FF0000"/>
                </a:solidFill>
                <a:latin typeface="Comic Sans MS" panose="030F0702030302020204" pitchFamily="66" charset="0"/>
              </a:rPr>
              <a:t>/y</a:t>
            </a:r>
            <a:r>
              <a:rPr lang="en-US" sz="1400" baseline="-25000" dirty="0" smtClean="0">
                <a:solidFill>
                  <a:srgbClr val="FF0000"/>
                </a:solidFill>
                <a:latin typeface="Comic Sans MS" panose="030F0702030302020204" pitchFamily="66" charset="0"/>
              </a:rPr>
              <a:t>O</a:t>
            </a:r>
            <a:r>
              <a:rPr lang="en-US" sz="1400" baseline="30000" dirty="0" smtClean="0">
                <a:solidFill>
                  <a:srgbClr val="FF0000"/>
                </a:solidFill>
                <a:latin typeface="Comic Sans MS" panose="030F0702030302020204" pitchFamily="66" charset="0"/>
              </a:rPr>
              <a:t>2</a:t>
            </a:r>
            <a:r>
              <a:rPr lang="en-US" sz="1400" dirty="0" smtClean="0">
                <a:solidFill>
                  <a:srgbClr val="FF0000"/>
                </a:solidFill>
                <a:latin typeface="Comic Sans MS" panose="030F0702030302020204" pitchFamily="66" charset="0"/>
              </a:rPr>
              <a:t>*f</a:t>
            </a:r>
            <a:r>
              <a:rPr lang="en-US" sz="1400" baseline="-25000" dirty="0" smtClean="0">
                <a:solidFill>
                  <a:srgbClr val="FF0000"/>
                </a:solidFill>
                <a:latin typeface="Comic Sans MS" panose="030F0702030302020204" pitchFamily="66" charset="0"/>
              </a:rPr>
              <a:t>3</a:t>
            </a:r>
            <a:r>
              <a:rPr lang="en-US" sz="1400" dirty="0" smtClean="0">
                <a:solidFill>
                  <a:srgbClr val="FF0000"/>
                </a:solidFill>
                <a:latin typeface="Comic Sans MS" panose="030F0702030302020204" pitchFamily="66" charset="0"/>
              </a:rPr>
              <a:t>(</a:t>
            </a:r>
            <a:r>
              <a:rPr lang="en-US" sz="1400" dirty="0" err="1" smtClean="0">
                <a:solidFill>
                  <a:srgbClr val="FF0000"/>
                </a:solidFill>
                <a:latin typeface="Comic Sans MS" panose="030F0702030302020204" pitchFamily="66" charset="0"/>
              </a:rPr>
              <a:t>P,T,y</a:t>
            </a:r>
            <a:r>
              <a:rPr lang="en-US" sz="1400" baseline="-25000" dirty="0" err="1" smtClean="0">
                <a:solidFill>
                  <a:srgbClr val="FF0000"/>
                </a:solidFill>
                <a:latin typeface="Comic Sans MS" panose="030F0702030302020204" pitchFamily="66" charset="0"/>
              </a:rPr>
              <a:t>i</a:t>
            </a:r>
            <a:r>
              <a:rPr lang="en-US" sz="1400" dirty="0">
                <a:solidFill>
                  <a:srgbClr val="FF0000"/>
                </a:solidFill>
                <a:latin typeface="Comic Sans MS" panose="030F0702030302020204" pitchFamily="66" charset="0"/>
              </a:rPr>
              <a:t>)</a:t>
            </a:r>
          </a:p>
          <a:p>
            <a:endParaRPr lang="en-US" sz="1400" dirty="0">
              <a:latin typeface="Comic Sans MS" panose="030F0702030302020204" pitchFamily="66" charset="0"/>
            </a:endParaRPr>
          </a:p>
          <a:p>
            <a:endParaRPr lang="en-US" sz="1400" dirty="0" smtClean="0">
              <a:latin typeface="Comic Sans MS" panose="030F0702030302020204" pitchFamily="66" charset="0"/>
            </a:endParaRPr>
          </a:p>
          <a:p>
            <a:endParaRPr lang="en-US" sz="1400" baseline="-25000" dirty="0">
              <a:latin typeface="Comic Sans MS" panose="030F0702030302020204" pitchFamily="66" charset="0"/>
            </a:endParaRPr>
          </a:p>
          <a:p>
            <a:endParaRPr lang="en-US" sz="1400" baseline="-25000" dirty="0" smtClean="0">
              <a:latin typeface="Comic Sans MS" panose="030F0702030302020204" pitchFamily="66" charset="0"/>
            </a:endParaRPr>
          </a:p>
        </p:txBody>
      </p:sp>
    </p:spTree>
    <p:extLst>
      <p:ext uri="{BB962C8B-B14F-4D97-AF65-F5344CB8AC3E}">
        <p14:creationId xmlns:p14="http://schemas.microsoft.com/office/powerpoint/2010/main" val="1749722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269"/>
            <a:ext cx="6616460" cy="818732"/>
          </a:xfrm>
        </p:spPr>
        <p:txBody>
          <a:bodyPr>
            <a:normAutofit/>
          </a:bodyPr>
          <a:lstStyle/>
          <a:p>
            <a:pPr>
              <a:lnSpc>
                <a:spcPct val="125000"/>
              </a:lnSpc>
            </a:pPr>
            <a:r>
              <a:rPr lang="en-US" sz="1600" dirty="0" smtClean="0">
                <a:latin typeface="Comic Sans MS" panose="030F0702030302020204" pitchFamily="66" charset="0"/>
              </a:rPr>
              <a:t>Does it work? </a:t>
            </a:r>
            <a:br>
              <a:rPr lang="en-US" sz="1600" dirty="0" smtClean="0">
                <a:latin typeface="Comic Sans MS" panose="030F0702030302020204" pitchFamily="66" charset="0"/>
              </a:rPr>
            </a:br>
            <a:r>
              <a:rPr lang="en-US" sz="1600" dirty="0" smtClean="0">
                <a:latin typeface="Comic Sans MS" panose="030F0702030302020204" pitchFamily="66" charset="0"/>
              </a:rPr>
              <a:t>Test I: Comparison to conventional petrologic melt model </a:t>
            </a:r>
            <a:endParaRPr lang="en-US" sz="1600" dirty="0">
              <a:latin typeface="Comic Sans MS" panose="030F0702030302020204" pitchFamily="66" charset="0"/>
            </a:endParaRPr>
          </a:p>
        </p:txBody>
      </p:sp>
      <p:sp>
        <p:nvSpPr>
          <p:cNvPr id="3" name="Subtitle 2"/>
          <p:cNvSpPr>
            <a:spLocks noGrp="1"/>
          </p:cNvSpPr>
          <p:nvPr>
            <p:ph type="subTitle" idx="1"/>
          </p:nvPr>
        </p:nvSpPr>
        <p:spPr>
          <a:xfrm>
            <a:off x="796960" y="2570672"/>
            <a:ext cx="4922353" cy="1509592"/>
          </a:xfrm>
        </p:spPr>
        <p:txBody>
          <a:bodyPr>
            <a:normAutofit/>
          </a:bodyPr>
          <a:lstStyle/>
          <a:p>
            <a:endParaRPr lang="en-US" sz="1400" dirty="0" smtClean="0">
              <a:latin typeface="Comic Sans MS" panose="030F0702030302020204" pitchFamily="66" charset="0"/>
            </a:endParaRPr>
          </a:p>
          <a:p>
            <a:endParaRPr lang="en-US" sz="1400" dirty="0">
              <a:latin typeface="Comic Sans MS" panose="030F0702030302020204" pitchFamily="66" charset="0"/>
            </a:endParaRPr>
          </a:p>
          <a:p>
            <a:r>
              <a:rPr lang="en-US" sz="1600" dirty="0" smtClean="0">
                <a:latin typeface="Comic Sans MS" panose="030F0702030302020204" pitchFamily="66" charset="0"/>
              </a:rPr>
              <a:t>Good to ~1 GPa </a:t>
            </a:r>
          </a:p>
          <a:p>
            <a:r>
              <a:rPr lang="el-GR" sz="1600" dirty="0" smtClean="0">
                <a:latin typeface="Comic Sans MS" panose="030F0702030302020204" pitchFamily="66" charset="0"/>
              </a:rPr>
              <a:t>ρ</a:t>
            </a:r>
            <a:r>
              <a:rPr lang="en-US" sz="1600" baseline="-25000" dirty="0" smtClean="0">
                <a:latin typeface="Comic Sans MS" panose="030F0702030302020204" pitchFamily="66" charset="0"/>
              </a:rPr>
              <a:t>max </a:t>
            </a:r>
            <a:r>
              <a:rPr lang="en-US" sz="1600" dirty="0" smtClean="0">
                <a:latin typeface="Comic Sans MS" panose="030F0702030302020204" pitchFamily="66" charset="0"/>
              </a:rPr>
              <a:t>~ 2350 kg/m</a:t>
            </a:r>
            <a:r>
              <a:rPr lang="en-US" sz="1600" baseline="30000" dirty="0" smtClean="0">
                <a:latin typeface="Comic Sans MS" panose="030F0702030302020204" pitchFamily="66" charset="0"/>
              </a:rPr>
              <a:t>3</a:t>
            </a:r>
            <a:endParaRPr lang="en-US" sz="1600" baseline="30000" dirty="0">
              <a:latin typeface="Comic Sans MS" panose="030F0702030302020204" pitchFamily="66" charset="0"/>
            </a:endParaRPr>
          </a:p>
        </p:txBody>
      </p:sp>
      <p:pic>
        <p:nvPicPr>
          <p:cNvPr id="2051" name="Picture 3" descr="C:\jamie\talks\sio2\solidus_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550" y="931772"/>
            <a:ext cx="5563692" cy="543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003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106" y="-16269"/>
            <a:ext cx="9144000" cy="818732"/>
          </a:xfrm>
        </p:spPr>
        <p:txBody>
          <a:bodyPr>
            <a:normAutofit/>
          </a:bodyPr>
          <a:lstStyle/>
          <a:p>
            <a:pPr>
              <a:lnSpc>
                <a:spcPct val="125000"/>
              </a:lnSpc>
            </a:pPr>
            <a:r>
              <a:rPr lang="en-US" sz="1600" dirty="0" smtClean="0">
                <a:latin typeface="Comic Sans MS" panose="030F0702030302020204" pitchFamily="66" charset="0"/>
              </a:rPr>
              <a:t>Does it work? </a:t>
            </a:r>
            <a:br>
              <a:rPr lang="en-US" sz="1600" dirty="0" smtClean="0">
                <a:latin typeface="Comic Sans MS" panose="030F0702030302020204" pitchFamily="66" charset="0"/>
              </a:rPr>
            </a:br>
            <a:r>
              <a:rPr lang="en-US" sz="1600" dirty="0" smtClean="0">
                <a:latin typeface="Comic Sans MS" panose="030F0702030302020204" pitchFamily="66" charset="0"/>
              </a:rPr>
              <a:t>Test II: Comparison to low P phase relations as function of composition </a:t>
            </a:r>
            <a:endParaRPr lang="en-US" sz="1600" dirty="0">
              <a:latin typeface="Comic Sans MS" panose="030F0702030302020204" pitchFamily="66" charset="0"/>
            </a:endParaRPr>
          </a:p>
        </p:txBody>
      </p:sp>
      <p:sp>
        <p:nvSpPr>
          <p:cNvPr id="3" name="Subtitle 2"/>
          <p:cNvSpPr>
            <a:spLocks noGrp="1"/>
          </p:cNvSpPr>
          <p:nvPr>
            <p:ph type="subTitle" idx="1"/>
          </p:nvPr>
        </p:nvSpPr>
        <p:spPr>
          <a:xfrm>
            <a:off x="971143" y="746121"/>
            <a:ext cx="4922353" cy="646951"/>
          </a:xfrm>
        </p:spPr>
        <p:txBody>
          <a:bodyPr>
            <a:normAutofit/>
          </a:bodyPr>
          <a:lstStyle/>
          <a:p>
            <a:endParaRPr lang="en-US" sz="1400" dirty="0">
              <a:latin typeface="Comic Sans MS" panose="030F0702030302020204" pitchFamily="66" charset="0"/>
            </a:endParaRPr>
          </a:p>
          <a:p>
            <a:r>
              <a:rPr lang="en-US" sz="1400" dirty="0" smtClean="0">
                <a:solidFill>
                  <a:srgbClr val="FF0000"/>
                </a:solidFill>
                <a:latin typeface="Comic Sans MS" panose="030F0702030302020204" pitchFamily="66" charset="0"/>
              </a:rPr>
              <a:t>Schnurre et al (2004), 2 </a:t>
            </a:r>
            <a:r>
              <a:rPr lang="en-US" sz="1400" dirty="0" err="1" smtClean="0">
                <a:solidFill>
                  <a:srgbClr val="FF0000"/>
                </a:solidFill>
                <a:latin typeface="Comic Sans MS" panose="030F0702030302020204" pitchFamily="66" charset="0"/>
              </a:rPr>
              <a:t>liq</a:t>
            </a:r>
            <a:r>
              <a:rPr lang="en-US" sz="1400" dirty="0" smtClean="0">
                <a:solidFill>
                  <a:srgbClr val="FF0000"/>
                </a:solidFill>
                <a:latin typeface="Comic Sans MS" panose="030F0702030302020204" pitchFamily="66" charset="0"/>
              </a:rPr>
              <a:t> EoS + ideal gas vapor</a:t>
            </a:r>
          </a:p>
          <a:p>
            <a:endParaRPr lang="en-US" sz="1400" baseline="-25000" dirty="0">
              <a:latin typeface="Comic Sans MS" panose="030F0702030302020204" pitchFamily="66" charset="0"/>
            </a:endParaRPr>
          </a:p>
          <a:p>
            <a:endParaRPr lang="en-US" sz="1400" baseline="-25000" dirty="0" smtClean="0">
              <a:latin typeface="Comic Sans MS" panose="030F0702030302020204" pitchFamily="66" charset="0"/>
            </a:endParaRPr>
          </a:p>
        </p:txBody>
      </p:sp>
      <p:pic>
        <p:nvPicPr>
          <p:cNvPr id="3075" name="Picture 3" descr="C:\jamie\talks\sio2\schnurre_t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78" y="1393072"/>
            <a:ext cx="10874988" cy="546492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6489173" y="746121"/>
            <a:ext cx="4922353" cy="6469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400" dirty="0" smtClean="0">
              <a:latin typeface="Comic Sans MS" panose="030F0702030302020204" pitchFamily="66" charset="0"/>
            </a:endParaRPr>
          </a:p>
          <a:p>
            <a:r>
              <a:rPr lang="en-US" sz="1400" dirty="0" smtClean="0">
                <a:solidFill>
                  <a:srgbClr val="FF0000"/>
                </a:solidFill>
                <a:latin typeface="Comic Sans MS" panose="030F0702030302020204" pitchFamily="66" charset="0"/>
              </a:rPr>
              <a:t>MRK</a:t>
            </a:r>
          </a:p>
          <a:p>
            <a:endParaRPr lang="en-US" sz="1400" baseline="-25000" dirty="0" smtClean="0">
              <a:latin typeface="Comic Sans MS" panose="030F0702030302020204" pitchFamily="66" charset="0"/>
            </a:endParaRPr>
          </a:p>
          <a:p>
            <a:endParaRPr lang="en-US" sz="1400" baseline="-25000" dirty="0" smtClean="0">
              <a:latin typeface="Comic Sans MS" panose="030F0702030302020204" pitchFamily="66" charset="0"/>
            </a:endParaRPr>
          </a:p>
        </p:txBody>
      </p:sp>
    </p:spTree>
    <p:extLst>
      <p:ext uri="{BB962C8B-B14F-4D97-AF65-F5344CB8AC3E}">
        <p14:creationId xmlns:p14="http://schemas.microsoft.com/office/powerpoint/2010/main" val="1689888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106" y="-16269"/>
            <a:ext cx="9144000" cy="818732"/>
          </a:xfrm>
        </p:spPr>
        <p:txBody>
          <a:bodyPr>
            <a:normAutofit/>
          </a:bodyPr>
          <a:lstStyle/>
          <a:p>
            <a:pPr>
              <a:lnSpc>
                <a:spcPct val="125000"/>
              </a:lnSpc>
            </a:pPr>
            <a:r>
              <a:rPr lang="en-US" sz="1600" dirty="0" smtClean="0">
                <a:latin typeface="Comic Sans MS" panose="030F0702030302020204" pitchFamily="66" charset="0"/>
              </a:rPr>
              <a:t>Prediction 0:</a:t>
            </a:r>
            <a:br>
              <a:rPr lang="en-US" sz="1600" dirty="0" smtClean="0">
                <a:latin typeface="Comic Sans MS" panose="030F0702030302020204" pitchFamily="66" charset="0"/>
              </a:rPr>
            </a:br>
            <a:r>
              <a:rPr lang="en-US" sz="1600" dirty="0" smtClean="0">
                <a:latin typeface="Comic Sans MS" panose="030F0702030302020204" pitchFamily="66" charset="0"/>
              </a:rPr>
              <a:t> the boiling curve</a:t>
            </a:r>
            <a:endParaRPr lang="en-US" sz="1600" dirty="0">
              <a:latin typeface="Comic Sans MS" panose="030F0702030302020204" pitchFamily="66" charset="0"/>
            </a:endParaRPr>
          </a:p>
        </p:txBody>
      </p:sp>
      <p:pic>
        <p:nvPicPr>
          <p:cNvPr id="2050" name="Picture 2" descr="C:\jamie\talks\sio2\sio2_p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2039" y="996501"/>
            <a:ext cx="5119865" cy="515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45900"/>
            <a:ext cx="9144000" cy="818732"/>
          </a:xfrm>
        </p:spPr>
        <p:txBody>
          <a:bodyPr>
            <a:normAutofit/>
          </a:bodyPr>
          <a:lstStyle/>
          <a:p>
            <a:r>
              <a:rPr lang="en-US" sz="1600" dirty="0" smtClean="0">
                <a:latin typeface="Comic Sans MS" panose="030F0702030302020204" pitchFamily="66" charset="0"/>
              </a:rPr>
              <a:t>A </a:t>
            </a:r>
            <a:r>
              <a:rPr lang="en-US" sz="1600" dirty="0" err="1" smtClean="0">
                <a:latin typeface="Comic Sans MS" panose="030F0702030302020204" pitchFamily="66" charset="0"/>
              </a:rPr>
              <a:t>dilletante’s</a:t>
            </a:r>
            <a:r>
              <a:rPr lang="en-US" sz="1600" dirty="0" smtClean="0">
                <a:latin typeface="Comic Sans MS" panose="030F0702030302020204" pitchFamily="66" charset="0"/>
              </a:rPr>
              <a:t> summary of impact physics </a:t>
            </a:r>
            <a:endParaRPr lang="en-US" sz="1600"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689" y="2335293"/>
            <a:ext cx="9851990" cy="2700762"/>
          </a:xfrm>
          <a:prstGeom prst="rect">
            <a:avLst/>
          </a:prstGeom>
        </p:spPr>
      </p:pic>
    </p:spTree>
    <p:extLst>
      <p:ext uri="{BB962C8B-B14F-4D97-AF65-F5344CB8AC3E}">
        <p14:creationId xmlns:p14="http://schemas.microsoft.com/office/powerpoint/2010/main" val="34448152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106" y="-16269"/>
            <a:ext cx="9144000" cy="818732"/>
          </a:xfrm>
        </p:spPr>
        <p:txBody>
          <a:bodyPr>
            <a:normAutofit/>
          </a:bodyPr>
          <a:lstStyle/>
          <a:p>
            <a:r>
              <a:rPr lang="en-US" sz="1600" dirty="0" smtClean="0">
                <a:latin typeface="Comic Sans MS" panose="030F0702030302020204" pitchFamily="66" charset="0"/>
              </a:rPr>
              <a:t>Prediction I: What happens with increasing pressure…</a:t>
            </a:r>
            <a:endParaRPr lang="en-US" sz="1600" dirty="0">
              <a:latin typeface="Comic Sans MS" panose="030F0702030302020204" pitchFamily="66" charset="0"/>
            </a:endParaRPr>
          </a:p>
        </p:txBody>
      </p:sp>
      <p:pic>
        <p:nvPicPr>
          <p:cNvPr id="4099" name="Picture 3" descr="C:\jamie\talks\sio2\tx_with_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83" y="1687393"/>
            <a:ext cx="10655512" cy="3555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170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106" y="-16269"/>
            <a:ext cx="9144000" cy="818732"/>
          </a:xfrm>
        </p:spPr>
        <p:txBody>
          <a:bodyPr>
            <a:normAutofit/>
          </a:bodyPr>
          <a:lstStyle/>
          <a:p>
            <a:r>
              <a:rPr lang="en-US" sz="1600" dirty="0" smtClean="0">
                <a:latin typeface="Comic Sans MS" panose="030F0702030302020204" pitchFamily="66" charset="0"/>
              </a:rPr>
              <a:t>Is azeotropic boiling plausible?</a:t>
            </a:r>
            <a:endParaRPr lang="en-US" sz="1600" dirty="0">
              <a:latin typeface="Comic Sans MS" panose="030F0702030302020204" pitchFamily="66" charset="0"/>
            </a:endParaRPr>
          </a:p>
        </p:txBody>
      </p:sp>
      <p:pic>
        <p:nvPicPr>
          <p:cNvPr id="4100" name="Picture 4" descr="C:\jamie\talks\sio2\azeotro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080" y="1450556"/>
            <a:ext cx="9139238" cy="407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0562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106" y="-16269"/>
            <a:ext cx="9144000" cy="818732"/>
          </a:xfrm>
        </p:spPr>
        <p:txBody>
          <a:bodyPr>
            <a:normAutofit/>
          </a:bodyPr>
          <a:lstStyle/>
          <a:p>
            <a:r>
              <a:rPr lang="en-US" sz="1600" dirty="0" smtClean="0">
                <a:latin typeface="Comic Sans MS" panose="030F0702030302020204" pitchFamily="66" charset="0"/>
              </a:rPr>
              <a:t>Prediction II: boiling curves</a:t>
            </a:r>
            <a:endParaRPr lang="en-US" sz="1600" dirty="0">
              <a:latin typeface="Comic Sans MS" panose="030F0702030302020204" pitchFamily="66" charset="0"/>
            </a:endParaRPr>
          </a:p>
        </p:txBody>
      </p:sp>
      <p:pic>
        <p:nvPicPr>
          <p:cNvPr id="6146" name="Picture 2" descr="C:\jamie\talks\sio2\boiling_curv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206" y="407461"/>
            <a:ext cx="7608888" cy="6303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639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3457" y="1605497"/>
            <a:ext cx="9144000" cy="818732"/>
          </a:xfrm>
        </p:spPr>
        <p:txBody>
          <a:bodyPr>
            <a:normAutofit/>
          </a:bodyPr>
          <a:lstStyle/>
          <a:p>
            <a:r>
              <a:rPr lang="en-US" sz="1600" dirty="0" smtClean="0">
                <a:latin typeface="Comic Sans MS" panose="030F0702030302020204" pitchFamily="66" charset="0"/>
              </a:rPr>
              <a:t>Prediction III: speciation</a:t>
            </a:r>
            <a:endParaRPr lang="en-US" sz="1600" dirty="0">
              <a:latin typeface="Comic Sans MS" panose="030F0702030302020204" pitchFamily="66" charset="0"/>
            </a:endParaRPr>
          </a:p>
        </p:txBody>
      </p:sp>
      <p:pic>
        <p:nvPicPr>
          <p:cNvPr id="7170" name="Picture 2" descr="C:\jamie\talks\sio2\species_fraction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058" y="673998"/>
            <a:ext cx="6993938" cy="5672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8358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jamie\talks\sio2\p-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777" y="617267"/>
            <a:ext cx="9144000" cy="5110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92385" y="1605497"/>
            <a:ext cx="9144000" cy="818732"/>
          </a:xfrm>
        </p:spPr>
        <p:txBody>
          <a:bodyPr>
            <a:normAutofit/>
          </a:bodyPr>
          <a:lstStyle/>
          <a:p>
            <a:r>
              <a:rPr lang="en-US" sz="1600" dirty="0" smtClean="0">
                <a:latin typeface="Comic Sans MS" panose="030F0702030302020204" pitchFamily="66" charset="0"/>
              </a:rPr>
              <a:t>Prediction III: speciation</a:t>
            </a:r>
            <a:endParaRPr lang="en-US" sz="1600" dirty="0">
              <a:latin typeface="Comic Sans MS" panose="030F0702030302020204" pitchFamily="66" charset="0"/>
            </a:endParaRPr>
          </a:p>
        </p:txBody>
      </p:sp>
      <p:pic>
        <p:nvPicPr>
          <p:cNvPr id="8194" name="Picture 2" descr="C:\jamie\talks\sio2\p-t-r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7835" y="617267"/>
            <a:ext cx="9144000" cy="511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904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279" y="87248"/>
            <a:ext cx="9144000" cy="818732"/>
          </a:xfrm>
        </p:spPr>
        <p:txBody>
          <a:bodyPr>
            <a:normAutofit/>
          </a:bodyPr>
          <a:lstStyle/>
          <a:p>
            <a:r>
              <a:rPr lang="en-US" sz="1600" dirty="0" smtClean="0">
                <a:latin typeface="Comic Sans MS" panose="030F0702030302020204" pitchFamily="66" charset="0"/>
              </a:rPr>
              <a:t>The Scales of Stevenson’s Scenario (Pahlevan &amp; Stevenson 2007) for a 6000 K Earth </a:t>
            </a:r>
            <a:endParaRPr lang="en-US" sz="1600" baseline="30000" dirty="0">
              <a:latin typeface="Comic Sans MS" panose="030F0702030302020204" pitchFamily="66" charset="0"/>
            </a:endParaRPr>
          </a:p>
        </p:txBody>
      </p:sp>
      <p:sp>
        <p:nvSpPr>
          <p:cNvPr id="4" name="TextBox 3"/>
          <p:cNvSpPr txBox="1"/>
          <p:nvPr/>
        </p:nvSpPr>
        <p:spPr>
          <a:xfrm>
            <a:off x="646981" y="1259469"/>
            <a:ext cx="10110158" cy="1923604"/>
          </a:xfrm>
          <a:prstGeom prst="rect">
            <a:avLst/>
          </a:prstGeom>
          <a:noFill/>
        </p:spPr>
        <p:txBody>
          <a:bodyPr wrap="square" rtlCol="0">
            <a:spAutoFit/>
          </a:bodyPr>
          <a:lstStyle/>
          <a:p>
            <a:pPr marL="285750" indent="-285750">
              <a:lnSpc>
                <a:spcPct val="150000"/>
              </a:lnSpc>
              <a:buFont typeface="Arial" pitchFamily="34" charset="0"/>
              <a:buChar char="•"/>
            </a:pPr>
            <a:r>
              <a:rPr lang="en-US" sz="1400" dirty="0" smtClean="0">
                <a:latin typeface="Comic Sans MS" pitchFamily="66" charset="0"/>
              </a:rPr>
              <a:t>Rotation doesn’t isolate the </a:t>
            </a:r>
            <a:r>
              <a:rPr lang="en-US" sz="1400" dirty="0" err="1" smtClean="0">
                <a:latin typeface="Comic Sans MS" pitchFamily="66" charset="0"/>
              </a:rPr>
              <a:t>protolunar</a:t>
            </a:r>
            <a:r>
              <a:rPr lang="en-US" sz="1400" dirty="0" smtClean="0">
                <a:latin typeface="Comic Sans MS" pitchFamily="66" charset="0"/>
              </a:rPr>
              <a:t> disk</a:t>
            </a:r>
          </a:p>
          <a:p>
            <a:pPr marL="285750" indent="-285750">
              <a:lnSpc>
                <a:spcPct val="150000"/>
              </a:lnSpc>
              <a:buFont typeface="Arial" pitchFamily="34" charset="0"/>
              <a:buChar char="•"/>
            </a:pPr>
            <a:r>
              <a:rPr lang="en-US" sz="1400" dirty="0" err="1" smtClean="0">
                <a:latin typeface="Comic Sans MS" pitchFamily="66" charset="0"/>
              </a:rPr>
              <a:t>τ</a:t>
            </a:r>
            <a:r>
              <a:rPr lang="en-US" sz="1400" baseline="-25000" dirty="0" err="1" smtClean="0">
                <a:latin typeface="Comic Sans MS" pitchFamily="66" charset="0"/>
              </a:rPr>
              <a:t>cool</a:t>
            </a:r>
            <a:r>
              <a:rPr lang="en-US" sz="1400" dirty="0" smtClean="0">
                <a:latin typeface="Comic Sans MS" pitchFamily="66" charset="0"/>
              </a:rPr>
              <a:t> = </a:t>
            </a:r>
            <a:r>
              <a:rPr lang="en-US" sz="1400" dirty="0" err="1" smtClean="0">
                <a:latin typeface="Comic Sans MS" pitchFamily="66" charset="0"/>
              </a:rPr>
              <a:t>Gm</a:t>
            </a:r>
            <a:r>
              <a:rPr lang="en-US" sz="1400" baseline="-25000" dirty="0" err="1" smtClean="0">
                <a:latin typeface="Comic Sans MS" pitchFamily="66" charset="0"/>
              </a:rPr>
              <a:t>E</a:t>
            </a:r>
            <a:r>
              <a:rPr lang="en-US" sz="1400" dirty="0" err="1" smtClean="0">
                <a:latin typeface="Comic Sans MS" pitchFamily="66" charset="0"/>
              </a:rPr>
              <a:t>m</a:t>
            </a:r>
            <a:r>
              <a:rPr lang="en-US" sz="1400" baseline="-25000" dirty="0" err="1" smtClean="0">
                <a:latin typeface="Comic Sans MS" pitchFamily="66" charset="0"/>
              </a:rPr>
              <a:t>I</a:t>
            </a:r>
            <a:r>
              <a:rPr lang="en-US" sz="1400" dirty="0" smtClean="0">
                <a:latin typeface="Comic Sans MS" pitchFamily="66" charset="0"/>
              </a:rPr>
              <a:t>/</a:t>
            </a:r>
            <a:r>
              <a:rPr lang="el-GR" sz="1400" dirty="0" smtClean="0">
                <a:latin typeface="Comic Sans MS" pitchFamily="66" charset="0"/>
              </a:rPr>
              <a:t>σ</a:t>
            </a:r>
            <a:r>
              <a:rPr lang="en-US" sz="1400" baseline="-25000" dirty="0" smtClean="0">
                <a:latin typeface="Comic Sans MS" pitchFamily="66" charset="0"/>
              </a:rPr>
              <a:t>sb</a:t>
            </a:r>
            <a:r>
              <a:rPr lang="en-US" sz="1400" dirty="0" smtClean="0">
                <a:latin typeface="Comic Sans MS" pitchFamily="66" charset="0"/>
              </a:rPr>
              <a:t>T</a:t>
            </a:r>
            <a:r>
              <a:rPr lang="en-US" sz="1400" baseline="30000" dirty="0" smtClean="0">
                <a:latin typeface="Comic Sans MS" pitchFamily="66" charset="0"/>
              </a:rPr>
              <a:t>4</a:t>
            </a:r>
            <a:r>
              <a:rPr lang="en-US" sz="1400" dirty="0" smtClean="0">
                <a:latin typeface="Comic Sans MS" pitchFamily="66" charset="0"/>
              </a:rPr>
              <a:t>4</a:t>
            </a:r>
            <a:r>
              <a:rPr lang="el-GR" sz="1400" dirty="0" smtClean="0">
                <a:latin typeface="Comic Sans MS" pitchFamily="66" charset="0"/>
              </a:rPr>
              <a:t>π</a:t>
            </a:r>
            <a:r>
              <a:rPr lang="en-US" sz="1400" dirty="0" smtClean="0">
                <a:latin typeface="Comic Sans MS" pitchFamily="66" charset="0"/>
              </a:rPr>
              <a:t>r</a:t>
            </a:r>
            <a:r>
              <a:rPr lang="en-US" sz="1400" baseline="-25000" dirty="0" smtClean="0">
                <a:latin typeface="Comic Sans MS" pitchFamily="66" charset="0"/>
              </a:rPr>
              <a:t>E</a:t>
            </a:r>
            <a:r>
              <a:rPr lang="en-US" sz="1400" baseline="30000" dirty="0" smtClean="0">
                <a:latin typeface="Comic Sans MS" pitchFamily="66" charset="0"/>
              </a:rPr>
              <a:t>3</a:t>
            </a:r>
            <a:r>
              <a:rPr lang="en-US" sz="1400" dirty="0" smtClean="0">
                <a:latin typeface="Comic Sans MS" pitchFamily="66" charset="0"/>
              </a:rPr>
              <a:t> for T ~ 2000 K -&gt; 3000 years for earth, 1000 years for the disk =&gt; decreases ~ 10 years</a:t>
            </a:r>
          </a:p>
          <a:p>
            <a:pPr marL="285750" indent="-285750">
              <a:lnSpc>
                <a:spcPct val="150000"/>
              </a:lnSpc>
              <a:buFont typeface="Arial" pitchFamily="34" charset="0"/>
              <a:buChar char="•"/>
            </a:pPr>
            <a:r>
              <a:rPr lang="en-US" sz="1400" dirty="0" err="1">
                <a:latin typeface="Comic Sans MS" pitchFamily="66" charset="0"/>
              </a:rPr>
              <a:t>τ</a:t>
            </a:r>
            <a:r>
              <a:rPr lang="en-US" sz="1400" baseline="-25000" dirty="0" err="1" smtClean="0">
                <a:latin typeface="Comic Sans MS" pitchFamily="66" charset="0"/>
              </a:rPr>
              <a:t>conv</a:t>
            </a:r>
            <a:r>
              <a:rPr lang="en-US" sz="1400" dirty="0" smtClean="0">
                <a:latin typeface="Comic Sans MS" pitchFamily="66" charset="0"/>
              </a:rPr>
              <a:t> = L</a:t>
            </a:r>
            <a:r>
              <a:rPr lang="en-US" sz="1400" baseline="30000" dirty="0" smtClean="0">
                <a:latin typeface="Comic Sans MS" pitchFamily="66" charset="0"/>
              </a:rPr>
              <a:t>2/3</a:t>
            </a:r>
            <a:r>
              <a:rPr lang="en-US" sz="1400" dirty="0" smtClean="0">
                <a:latin typeface="Comic Sans MS" pitchFamily="66" charset="0"/>
              </a:rPr>
              <a:t>/(F/</a:t>
            </a:r>
            <a:r>
              <a:rPr lang="el-GR" sz="1400" dirty="0" smtClean="0">
                <a:latin typeface="Comic Sans MS" pitchFamily="66" charset="0"/>
              </a:rPr>
              <a:t>ρ</a:t>
            </a:r>
            <a:r>
              <a:rPr lang="en-US" sz="1400" dirty="0" smtClean="0">
                <a:latin typeface="Comic Sans MS" pitchFamily="66" charset="0"/>
              </a:rPr>
              <a:t>H)</a:t>
            </a:r>
            <a:r>
              <a:rPr lang="en-US" sz="1400" baseline="30000" dirty="0" smtClean="0">
                <a:latin typeface="Comic Sans MS" pitchFamily="66" charset="0"/>
              </a:rPr>
              <a:t>1/3</a:t>
            </a:r>
            <a:r>
              <a:rPr lang="en-US" sz="1400" dirty="0" smtClean="0">
                <a:latin typeface="Comic Sans MS" pitchFamily="66" charset="0"/>
              </a:rPr>
              <a:t> turnover time mantle ~ 1 week, disk, atmosphere ~ hours =&gt; decreases ~ 1 day</a:t>
            </a:r>
          </a:p>
          <a:p>
            <a:pPr marL="285750" indent="-285750">
              <a:lnSpc>
                <a:spcPct val="150000"/>
              </a:lnSpc>
              <a:buFont typeface="Arial" pitchFamily="34" charset="0"/>
              <a:buChar char="•"/>
            </a:pPr>
            <a:r>
              <a:rPr lang="en-US" sz="1400" dirty="0" err="1" smtClean="0">
                <a:latin typeface="Comic Sans MS" pitchFamily="66" charset="0"/>
              </a:rPr>
              <a:t>τ</a:t>
            </a:r>
            <a:r>
              <a:rPr lang="en-US" sz="1400" baseline="-25000" dirty="0" err="1" smtClean="0">
                <a:latin typeface="Comic Sans MS" pitchFamily="66" charset="0"/>
              </a:rPr>
              <a:t>exchange</a:t>
            </a:r>
            <a:r>
              <a:rPr lang="en-US" sz="1400" dirty="0" smtClean="0">
                <a:latin typeface="Comic Sans MS" pitchFamily="66" charset="0"/>
              </a:rPr>
              <a:t> = </a:t>
            </a:r>
            <a:r>
              <a:rPr lang="el-GR" sz="1400" dirty="0" smtClean="0">
                <a:latin typeface="Comic Sans MS" pitchFamily="66" charset="0"/>
              </a:rPr>
              <a:t>σ</a:t>
            </a:r>
            <a:r>
              <a:rPr lang="en-US" sz="1400" dirty="0" smtClean="0">
                <a:latin typeface="Comic Sans MS" pitchFamily="66" charset="0"/>
              </a:rPr>
              <a:t>(3kT/m)</a:t>
            </a:r>
            <a:r>
              <a:rPr lang="en-US" sz="1400" baseline="30000" dirty="0" smtClean="0">
                <a:latin typeface="Comic Sans MS" pitchFamily="66" charset="0"/>
              </a:rPr>
              <a:t>1/2</a:t>
            </a:r>
            <a:r>
              <a:rPr lang="en-US" sz="1400" dirty="0" smtClean="0">
                <a:latin typeface="Comic Sans MS" pitchFamily="66" charset="0"/>
              </a:rPr>
              <a:t>P</a:t>
            </a:r>
            <a:r>
              <a:rPr lang="el-GR" sz="1400" dirty="0" smtClean="0">
                <a:latin typeface="Comic Sans MS" pitchFamily="66" charset="0"/>
              </a:rPr>
              <a:t>α</a:t>
            </a:r>
            <a:r>
              <a:rPr lang="en-US" sz="1400" dirty="0" smtClean="0">
                <a:latin typeface="Comic Sans MS" pitchFamily="66" charset="0"/>
              </a:rPr>
              <a:t> mass exchange at the disk/earth interface ~ several lunar masses per week =&gt; decreases to a couple of masses</a:t>
            </a:r>
          </a:p>
          <a:p>
            <a:pPr marL="285750" indent="-285750">
              <a:buFont typeface="Arial" pitchFamily="34" charset="0"/>
              <a:buChar char="•"/>
            </a:pPr>
            <a:endParaRPr lang="en-US" sz="1400" dirty="0">
              <a:latin typeface="Comic Sans MS" pitchFamily="66" charset="0"/>
            </a:endParaRPr>
          </a:p>
        </p:txBody>
      </p:sp>
      <p:sp>
        <p:nvSpPr>
          <p:cNvPr id="5" name="TextBox 4"/>
          <p:cNvSpPr txBox="1"/>
          <p:nvPr/>
        </p:nvSpPr>
        <p:spPr>
          <a:xfrm>
            <a:off x="646981" y="3439076"/>
            <a:ext cx="10110158" cy="523220"/>
          </a:xfrm>
          <a:prstGeom prst="rect">
            <a:avLst/>
          </a:prstGeom>
          <a:noFill/>
        </p:spPr>
        <p:txBody>
          <a:bodyPr wrap="square" rtlCol="0">
            <a:spAutoFit/>
          </a:bodyPr>
          <a:lstStyle/>
          <a:p>
            <a:pPr algn="ctr"/>
            <a:r>
              <a:rPr lang="en-US" sz="1400" dirty="0" smtClean="0">
                <a:latin typeface="Comic Sans MS" pitchFamily="66" charset="0"/>
              </a:rPr>
              <a:t>A lot less favorable, but </a:t>
            </a:r>
            <a:r>
              <a:rPr lang="en-US" sz="1400" dirty="0" err="1" smtClean="0">
                <a:latin typeface="Comic Sans MS" pitchFamily="66" charset="0"/>
              </a:rPr>
              <a:t>τ</a:t>
            </a:r>
            <a:r>
              <a:rPr lang="en-US" sz="1400" baseline="-25000" dirty="0" err="1" smtClean="0">
                <a:latin typeface="Comic Sans MS" pitchFamily="66" charset="0"/>
              </a:rPr>
              <a:t>conv</a:t>
            </a:r>
            <a:r>
              <a:rPr lang="en-US" sz="1400" dirty="0" smtClean="0">
                <a:latin typeface="Comic Sans MS" pitchFamily="66" charset="0"/>
              </a:rPr>
              <a:t> &lt;&lt; </a:t>
            </a:r>
            <a:r>
              <a:rPr lang="en-US" sz="1400" dirty="0" err="1" smtClean="0">
                <a:latin typeface="Comic Sans MS" pitchFamily="66" charset="0"/>
              </a:rPr>
              <a:t>τ</a:t>
            </a:r>
            <a:r>
              <a:rPr lang="en-US" sz="1400" baseline="-25000" dirty="0" err="1" smtClean="0">
                <a:latin typeface="Comic Sans MS" pitchFamily="66" charset="0"/>
              </a:rPr>
              <a:t>exchange</a:t>
            </a:r>
            <a:r>
              <a:rPr lang="en-US" sz="1400" dirty="0" smtClean="0">
                <a:latin typeface="Comic Sans MS" pitchFamily="66" charset="0"/>
              </a:rPr>
              <a:t> and </a:t>
            </a:r>
            <a:r>
              <a:rPr lang="en-US" sz="1400" dirty="0" err="1" smtClean="0">
                <a:latin typeface="Comic Sans MS" pitchFamily="66" charset="0"/>
              </a:rPr>
              <a:t>τ</a:t>
            </a:r>
            <a:r>
              <a:rPr lang="en-US" sz="1400" baseline="-25000" dirty="0" err="1" smtClean="0">
                <a:latin typeface="Comic Sans MS" pitchFamily="66" charset="0"/>
              </a:rPr>
              <a:t>exchange</a:t>
            </a:r>
            <a:r>
              <a:rPr lang="en-US" sz="1400" dirty="0" smtClean="0">
                <a:latin typeface="Comic Sans MS" pitchFamily="66" charset="0"/>
              </a:rPr>
              <a:t> </a:t>
            </a:r>
            <a:r>
              <a:rPr lang="en-US" sz="1400" dirty="0">
                <a:latin typeface="Comic Sans MS" pitchFamily="66" charset="0"/>
              </a:rPr>
              <a:t>&lt;&lt; </a:t>
            </a:r>
            <a:r>
              <a:rPr lang="en-US" sz="1400" dirty="0" err="1" smtClean="0">
                <a:latin typeface="Comic Sans MS" pitchFamily="66" charset="0"/>
              </a:rPr>
              <a:t>τ</a:t>
            </a:r>
            <a:r>
              <a:rPr lang="en-US" sz="1400" baseline="-25000" dirty="0" err="1" smtClean="0">
                <a:latin typeface="Comic Sans MS" pitchFamily="66" charset="0"/>
              </a:rPr>
              <a:t>cool</a:t>
            </a:r>
            <a:r>
              <a:rPr lang="en-US" sz="1400" dirty="0" smtClean="0">
                <a:latin typeface="Comic Sans MS" pitchFamily="66" charset="0"/>
              </a:rPr>
              <a:t> so a first guess is that a supercritical earth model is plausible</a:t>
            </a:r>
            <a:endParaRPr lang="en-US" sz="1400" dirty="0">
              <a:latin typeface="Comic Sans MS" pitchFamily="66" charset="0"/>
            </a:endParaRPr>
          </a:p>
        </p:txBody>
      </p:sp>
    </p:spTree>
    <p:extLst>
      <p:ext uri="{BB962C8B-B14F-4D97-AF65-F5344CB8AC3E}">
        <p14:creationId xmlns:p14="http://schemas.microsoft.com/office/powerpoint/2010/main" val="36084248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0302" y="-266350"/>
            <a:ext cx="9144000" cy="818732"/>
          </a:xfrm>
        </p:spPr>
        <p:txBody>
          <a:bodyPr>
            <a:normAutofit/>
          </a:bodyPr>
          <a:lstStyle/>
          <a:p>
            <a:r>
              <a:rPr lang="en-US" sz="1600" dirty="0" smtClean="0">
                <a:latin typeface="Comic Sans MS" panose="030F0702030302020204" pitchFamily="66" charset="0"/>
              </a:rPr>
              <a:t>Post-2011 Impact Models</a:t>
            </a:r>
            <a:endParaRPr lang="en-US" sz="1600" baseline="30000" dirty="0">
              <a:latin typeface="Comic Sans MS" panose="030F0702030302020204" pitchFamily="66" charset="0"/>
            </a:endParaRPr>
          </a:p>
        </p:txBody>
      </p:sp>
      <p:sp>
        <p:nvSpPr>
          <p:cNvPr id="3" name="TextBox 2"/>
          <p:cNvSpPr txBox="1"/>
          <p:nvPr/>
        </p:nvSpPr>
        <p:spPr>
          <a:xfrm>
            <a:off x="862642" y="793767"/>
            <a:ext cx="10110158" cy="2246769"/>
          </a:xfrm>
          <a:prstGeom prst="rect">
            <a:avLst/>
          </a:prstGeom>
          <a:noFill/>
        </p:spPr>
        <p:txBody>
          <a:bodyPr wrap="square" rtlCol="0">
            <a:spAutoFit/>
          </a:bodyPr>
          <a:lstStyle/>
          <a:p>
            <a:pPr>
              <a:lnSpc>
                <a:spcPct val="150000"/>
              </a:lnSpc>
            </a:pPr>
            <a:r>
              <a:rPr lang="en-US" sz="1400" dirty="0" err="1" smtClean="0">
                <a:latin typeface="Comic Sans MS" pitchFamily="66" charset="0"/>
              </a:rPr>
              <a:t>Cuk</a:t>
            </a:r>
            <a:r>
              <a:rPr lang="en-US" sz="1400" dirty="0" smtClean="0">
                <a:latin typeface="Comic Sans MS" pitchFamily="66" charset="0"/>
              </a:rPr>
              <a:t> &amp; Stewart (2012) the Earth-Moon system could have lost angular momentum through resonance with the Sun =&gt; the loss of the angular momentum constraint has spawned an avalanche of new impact models, to name a few:</a:t>
            </a:r>
          </a:p>
          <a:p>
            <a:pPr>
              <a:lnSpc>
                <a:spcPct val="150000"/>
              </a:lnSpc>
            </a:pPr>
            <a:r>
              <a:rPr lang="en-US" sz="1400" dirty="0" smtClean="0">
                <a:latin typeface="Comic Sans MS" pitchFamily="66" charset="0"/>
              </a:rPr>
              <a:t> </a:t>
            </a:r>
          </a:p>
          <a:p>
            <a:pPr marL="342900" indent="-342900">
              <a:lnSpc>
                <a:spcPct val="150000"/>
              </a:lnSpc>
              <a:buAutoNum type="arabicParenR"/>
            </a:pPr>
            <a:r>
              <a:rPr lang="en-US" sz="1400" dirty="0" smtClean="0">
                <a:latin typeface="Comic Sans MS" pitchFamily="66" charset="0"/>
              </a:rPr>
              <a:t>Small impactor + rapidly spinning earth reanimates Darwinian fission (no chemical problems, </a:t>
            </a:r>
            <a:r>
              <a:rPr lang="en-US" sz="1400" dirty="0" err="1" smtClean="0">
                <a:latin typeface="Comic Sans MS" pitchFamily="66" charset="0"/>
              </a:rPr>
              <a:t>Cuk</a:t>
            </a:r>
            <a:r>
              <a:rPr lang="en-US" sz="1400" dirty="0" smtClean="0">
                <a:latin typeface="Comic Sans MS" pitchFamily="66" charset="0"/>
              </a:rPr>
              <a:t> &amp; Stewart 2012)</a:t>
            </a:r>
          </a:p>
          <a:p>
            <a:pPr marL="342900" indent="-342900">
              <a:lnSpc>
                <a:spcPct val="150000"/>
              </a:lnSpc>
              <a:buAutoNum type="arabicParenR"/>
            </a:pPr>
            <a:r>
              <a:rPr lang="en-US" sz="1400" dirty="0" smtClean="0">
                <a:latin typeface="Comic Sans MS" pitchFamily="66" charset="0"/>
              </a:rPr>
              <a:t>Giant-giant (Earth sized) impactor averages the impactor and target mantles (no chemical problems, Canup 2012)</a:t>
            </a:r>
          </a:p>
          <a:p>
            <a:pPr marL="342900" indent="-342900">
              <a:lnSpc>
                <a:spcPct val="150000"/>
              </a:lnSpc>
              <a:buAutoNum type="arabicParenR"/>
            </a:pPr>
            <a:r>
              <a:rPr lang="en-US" sz="1400" dirty="0" smtClean="0">
                <a:latin typeface="Comic Sans MS" pitchFamily="66" charset="0"/>
              </a:rPr>
              <a:t>Hit-and-run high velocity impactor (chemical problems, but vastly hotter post-impact Earth, </a:t>
            </a:r>
            <a:r>
              <a:rPr lang="en-US" sz="1400" dirty="0" err="1" smtClean="0">
                <a:latin typeface="Comic Sans MS" pitchFamily="66" charset="0"/>
              </a:rPr>
              <a:t>Reufer</a:t>
            </a:r>
            <a:r>
              <a:rPr lang="en-US" sz="1400" dirty="0" smtClean="0">
                <a:latin typeface="Comic Sans MS" pitchFamily="66" charset="0"/>
              </a:rPr>
              <a:t> et al 2012)</a:t>
            </a:r>
          </a:p>
          <a:p>
            <a:pPr marL="285750" indent="-285750">
              <a:buFont typeface="Arial" pitchFamily="34" charset="0"/>
              <a:buChar char="•"/>
            </a:pPr>
            <a:endParaRPr lang="en-US" sz="1400" dirty="0">
              <a:latin typeface="Comic Sans MS" pitchFamily="66" charset="0"/>
            </a:endParaRPr>
          </a:p>
        </p:txBody>
      </p:sp>
      <p:grpSp>
        <p:nvGrpSpPr>
          <p:cNvPr id="4" name="Group 3"/>
          <p:cNvGrpSpPr/>
          <p:nvPr/>
        </p:nvGrpSpPr>
        <p:grpSpPr>
          <a:xfrm>
            <a:off x="1820403" y="3031904"/>
            <a:ext cx="8039360" cy="3520440"/>
            <a:chOff x="2035065" y="3135421"/>
            <a:chExt cx="8039360" cy="352044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7999" y="3135421"/>
              <a:ext cx="6280214" cy="352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ubtitle 2"/>
            <p:cNvSpPr txBox="1">
              <a:spLocks/>
            </p:cNvSpPr>
            <p:nvPr/>
          </p:nvSpPr>
          <p:spPr>
            <a:xfrm>
              <a:off x="5152072" y="5365630"/>
              <a:ext cx="4922353" cy="1039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400" dirty="0" smtClean="0">
                <a:latin typeface="Comic Sans MS" panose="030F0702030302020204" pitchFamily="66" charset="0"/>
              </a:endParaRPr>
            </a:p>
            <a:p>
              <a:r>
                <a:rPr lang="en-US" sz="1400" dirty="0" err="1" smtClean="0">
                  <a:solidFill>
                    <a:srgbClr val="FF0000"/>
                  </a:solidFill>
                  <a:latin typeface="Comic Sans MS" panose="030F0702030302020204" pitchFamily="66" charset="0"/>
                </a:rPr>
                <a:t>Reufer</a:t>
              </a:r>
              <a:r>
                <a:rPr lang="en-US" sz="1400" dirty="0" smtClean="0">
                  <a:solidFill>
                    <a:srgbClr val="FF0000"/>
                  </a:solidFill>
                  <a:latin typeface="Comic Sans MS" panose="030F0702030302020204" pitchFamily="66" charset="0"/>
                </a:rPr>
                <a:t> et al 2012</a:t>
              </a:r>
            </a:p>
            <a:p>
              <a:r>
                <a:rPr lang="en-US" sz="1400" dirty="0" smtClean="0">
                  <a:solidFill>
                    <a:srgbClr val="FF0000"/>
                  </a:solidFill>
                  <a:latin typeface="Comic Sans MS" panose="030F0702030302020204" pitchFamily="66" charset="0"/>
                </a:rPr>
                <a:t>Hit-and-Run Model</a:t>
              </a:r>
            </a:p>
            <a:p>
              <a:endParaRPr lang="en-US" sz="1400" baseline="-25000" dirty="0" smtClean="0">
                <a:latin typeface="Comic Sans MS" panose="030F0702030302020204" pitchFamily="66" charset="0"/>
              </a:endParaRPr>
            </a:p>
            <a:p>
              <a:endParaRPr lang="en-US" sz="1400" baseline="-25000" dirty="0" smtClean="0">
                <a:latin typeface="Comic Sans MS" panose="030F0702030302020204" pitchFamily="66" charset="0"/>
              </a:endParaRPr>
            </a:p>
          </p:txBody>
        </p:sp>
        <p:sp>
          <p:nvSpPr>
            <p:cNvPr id="6" name="Subtitle 2"/>
            <p:cNvSpPr txBox="1">
              <a:spLocks/>
            </p:cNvSpPr>
            <p:nvPr/>
          </p:nvSpPr>
          <p:spPr>
            <a:xfrm>
              <a:off x="2035065" y="5308132"/>
              <a:ext cx="4922353" cy="1039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400" dirty="0" smtClean="0">
                <a:latin typeface="Comic Sans MS" panose="030F0702030302020204" pitchFamily="66" charset="0"/>
              </a:endParaRPr>
            </a:p>
            <a:p>
              <a:r>
                <a:rPr lang="en-US" sz="1400" dirty="0" smtClean="0">
                  <a:solidFill>
                    <a:srgbClr val="FF0000"/>
                  </a:solidFill>
                  <a:latin typeface="Comic Sans MS" panose="030F0702030302020204" pitchFamily="66" charset="0"/>
                </a:rPr>
                <a:t>Pre-2011</a:t>
              </a:r>
            </a:p>
            <a:p>
              <a:r>
                <a:rPr lang="en-US" sz="1400" dirty="0" smtClean="0">
                  <a:solidFill>
                    <a:srgbClr val="FF0000"/>
                  </a:solidFill>
                  <a:latin typeface="Comic Sans MS" panose="030F0702030302020204" pitchFamily="66" charset="0"/>
                </a:rPr>
                <a:t>“Canonical” Model</a:t>
              </a:r>
            </a:p>
            <a:p>
              <a:endParaRPr lang="en-US" sz="1400" baseline="-25000" dirty="0" smtClean="0">
                <a:latin typeface="Comic Sans MS" panose="030F0702030302020204" pitchFamily="66" charset="0"/>
              </a:endParaRPr>
            </a:p>
            <a:p>
              <a:endParaRPr lang="en-US" sz="1400" baseline="-25000" dirty="0" smtClean="0">
                <a:latin typeface="Comic Sans MS" panose="030F0702030302020204" pitchFamily="66" charset="0"/>
              </a:endParaRPr>
            </a:p>
          </p:txBody>
        </p:sp>
        <p:sp>
          <p:nvSpPr>
            <p:cNvPr id="7" name="Subtitle 2"/>
            <p:cNvSpPr txBox="1">
              <a:spLocks/>
            </p:cNvSpPr>
            <p:nvPr/>
          </p:nvSpPr>
          <p:spPr>
            <a:xfrm>
              <a:off x="3561946" y="3505207"/>
              <a:ext cx="4922353" cy="10393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400" dirty="0" smtClean="0">
                <a:latin typeface="Comic Sans MS" panose="030F0702030302020204" pitchFamily="66" charset="0"/>
              </a:endParaRPr>
            </a:p>
            <a:p>
              <a:r>
                <a:rPr lang="en-US" sz="1400" dirty="0" smtClean="0">
                  <a:solidFill>
                    <a:srgbClr val="FF0000"/>
                  </a:solidFill>
                  <a:latin typeface="Comic Sans MS" panose="030F0702030302020204" pitchFamily="66" charset="0"/>
                </a:rPr>
                <a:t>post-impact Earth temperature</a:t>
              </a:r>
            </a:p>
            <a:p>
              <a:endParaRPr lang="en-US" sz="1400" baseline="-25000" dirty="0" smtClean="0">
                <a:latin typeface="Comic Sans MS" panose="030F0702030302020204" pitchFamily="66" charset="0"/>
              </a:endParaRPr>
            </a:p>
            <a:p>
              <a:endParaRPr lang="en-US" sz="1400" baseline="-25000" dirty="0" smtClean="0">
                <a:latin typeface="Comic Sans MS" panose="030F0702030302020204" pitchFamily="66" charset="0"/>
              </a:endParaRPr>
            </a:p>
          </p:txBody>
        </p:sp>
      </p:grpSp>
    </p:spTree>
    <p:extLst>
      <p:ext uri="{BB962C8B-B14F-4D97-AF65-F5344CB8AC3E}">
        <p14:creationId xmlns:p14="http://schemas.microsoft.com/office/powerpoint/2010/main" val="41408195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7170" y="604833"/>
            <a:ext cx="9144000" cy="818732"/>
          </a:xfrm>
        </p:spPr>
        <p:txBody>
          <a:bodyPr>
            <a:normAutofit/>
          </a:bodyPr>
          <a:lstStyle/>
          <a:p>
            <a:r>
              <a:rPr lang="en-US" sz="1600" dirty="0" smtClean="0">
                <a:latin typeface="Comic Sans MS" panose="030F0702030302020204" pitchFamily="66" charset="0"/>
              </a:rPr>
              <a:t>Conclusions</a:t>
            </a:r>
            <a:endParaRPr lang="en-US" sz="1600" baseline="30000" dirty="0">
              <a:latin typeface="Comic Sans MS" panose="030F0702030302020204" pitchFamily="66" charset="0"/>
            </a:endParaRPr>
          </a:p>
        </p:txBody>
      </p:sp>
      <p:sp>
        <p:nvSpPr>
          <p:cNvPr id="3" name="TextBox 2"/>
          <p:cNvSpPr txBox="1"/>
          <p:nvPr/>
        </p:nvSpPr>
        <p:spPr>
          <a:xfrm>
            <a:off x="1009280" y="1682164"/>
            <a:ext cx="10110158" cy="3323987"/>
          </a:xfrm>
          <a:prstGeom prst="rect">
            <a:avLst/>
          </a:prstGeom>
          <a:noFill/>
        </p:spPr>
        <p:txBody>
          <a:bodyPr wrap="square" rtlCol="0">
            <a:spAutoFit/>
          </a:bodyPr>
          <a:lstStyle/>
          <a:p>
            <a:pPr algn="ctr">
              <a:lnSpc>
                <a:spcPct val="150000"/>
              </a:lnSpc>
            </a:pPr>
            <a:r>
              <a:rPr lang="en-US" sz="1400" dirty="0" smtClean="0">
                <a:latin typeface="Comic Sans MS" pitchFamily="66" charset="0"/>
              </a:rPr>
              <a:t>The MRK provides a simple model capable of both connecting silicate liquid and gas states and reconciling low P data</a:t>
            </a:r>
          </a:p>
          <a:p>
            <a:pPr algn="ctr">
              <a:lnSpc>
                <a:spcPct val="150000"/>
              </a:lnSpc>
            </a:pPr>
            <a:endParaRPr lang="en-US" sz="1400" dirty="0" smtClean="0">
              <a:latin typeface="Comic Sans MS" pitchFamily="66" charset="0"/>
            </a:endParaRPr>
          </a:p>
          <a:p>
            <a:pPr algn="ctr">
              <a:lnSpc>
                <a:spcPct val="150000"/>
              </a:lnSpc>
            </a:pPr>
            <a:r>
              <a:rPr lang="en-US" sz="1400" dirty="0" smtClean="0">
                <a:latin typeface="Comic Sans MS" pitchFamily="66" charset="0"/>
              </a:rPr>
              <a:t>The model can easily be extended to more complex chemical systems</a:t>
            </a:r>
          </a:p>
          <a:p>
            <a:pPr algn="ctr">
              <a:lnSpc>
                <a:spcPct val="150000"/>
              </a:lnSpc>
            </a:pPr>
            <a:endParaRPr lang="en-US" sz="1400" dirty="0" smtClean="0">
              <a:latin typeface="Comic Sans MS" pitchFamily="66" charset="0"/>
            </a:endParaRPr>
          </a:p>
          <a:p>
            <a:pPr algn="ctr">
              <a:lnSpc>
                <a:spcPct val="150000"/>
              </a:lnSpc>
            </a:pPr>
            <a:r>
              <a:rPr lang="en-US" sz="1400" dirty="0" smtClean="0">
                <a:latin typeface="Comic Sans MS" pitchFamily="66" charset="0"/>
              </a:rPr>
              <a:t>Non stoichiometry of silicate boiling suggests that a multiple impacts and atmospheric loss could lead to significant metal enrichment, the </a:t>
            </a:r>
            <a:r>
              <a:rPr lang="en-US" sz="1400" dirty="0" err="1" smtClean="0">
                <a:latin typeface="Comic Sans MS" pitchFamily="66" charset="0"/>
              </a:rPr>
              <a:t>enstatite</a:t>
            </a:r>
            <a:r>
              <a:rPr lang="en-US" sz="1400" dirty="0" smtClean="0">
                <a:latin typeface="Comic Sans MS" pitchFamily="66" charset="0"/>
              </a:rPr>
              <a:t> </a:t>
            </a:r>
            <a:r>
              <a:rPr lang="en-US" sz="1400" dirty="0" err="1" smtClean="0">
                <a:latin typeface="Comic Sans MS" pitchFamily="66" charset="0"/>
              </a:rPr>
              <a:t>chondrite</a:t>
            </a:r>
            <a:r>
              <a:rPr lang="en-US" sz="1400" dirty="0" smtClean="0">
                <a:latin typeface="Comic Sans MS" pitchFamily="66" charset="0"/>
              </a:rPr>
              <a:t> Si/SiO</a:t>
            </a:r>
            <a:r>
              <a:rPr lang="en-US" sz="1400" baseline="-25000" dirty="0" smtClean="0">
                <a:latin typeface="Comic Sans MS" pitchFamily="66" charset="0"/>
              </a:rPr>
              <a:t>2</a:t>
            </a:r>
            <a:r>
              <a:rPr lang="en-US" sz="1400" dirty="0" smtClean="0">
                <a:latin typeface="Comic Sans MS" pitchFamily="66" charset="0"/>
              </a:rPr>
              <a:t> ratios  are consistent with the azeotropic composition of the </a:t>
            </a:r>
            <a:r>
              <a:rPr lang="en-US" sz="1400" dirty="0">
                <a:latin typeface="Comic Sans MS" pitchFamily="66" charset="0"/>
              </a:rPr>
              <a:t>MRK </a:t>
            </a:r>
            <a:r>
              <a:rPr lang="en-US" sz="1400" dirty="0" smtClean="0">
                <a:latin typeface="Comic Sans MS" pitchFamily="66" charset="0"/>
              </a:rPr>
              <a:t>SiO</a:t>
            </a:r>
            <a:r>
              <a:rPr lang="en-US" sz="1400" baseline="-25000" dirty="0" smtClean="0">
                <a:latin typeface="Comic Sans MS" pitchFamily="66" charset="0"/>
              </a:rPr>
              <a:t>2</a:t>
            </a:r>
            <a:r>
              <a:rPr lang="en-US" sz="1400" dirty="0" smtClean="0">
                <a:latin typeface="Comic Sans MS" pitchFamily="66" charset="0"/>
              </a:rPr>
              <a:t> boiling curve</a:t>
            </a:r>
          </a:p>
          <a:p>
            <a:pPr algn="ctr">
              <a:lnSpc>
                <a:spcPct val="150000"/>
              </a:lnSpc>
            </a:pPr>
            <a:endParaRPr lang="en-US" sz="1400" dirty="0" smtClean="0">
              <a:latin typeface="Comic Sans MS" pitchFamily="66" charset="0"/>
            </a:endParaRPr>
          </a:p>
          <a:p>
            <a:pPr algn="ctr">
              <a:lnSpc>
                <a:spcPct val="150000"/>
              </a:lnSpc>
            </a:pPr>
            <a:r>
              <a:rPr lang="en-US" sz="1400" dirty="0" smtClean="0">
                <a:latin typeface="Comic Sans MS" pitchFamily="66" charset="0"/>
              </a:rPr>
              <a:t>The MRK critical point is at similar T to that of the MANEOS, Stevenson’s (1987) post-impact equilibration scenario remains plausible for a super-critical Earth</a:t>
            </a:r>
          </a:p>
        </p:txBody>
      </p:sp>
    </p:spTree>
    <p:extLst>
      <p:ext uri="{BB962C8B-B14F-4D97-AF65-F5344CB8AC3E}">
        <p14:creationId xmlns:p14="http://schemas.microsoft.com/office/powerpoint/2010/main" val="789988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0302" y="1510606"/>
            <a:ext cx="9144000" cy="818732"/>
          </a:xfrm>
        </p:spPr>
        <p:txBody>
          <a:bodyPr>
            <a:normAutofit/>
          </a:bodyPr>
          <a:lstStyle/>
          <a:p>
            <a:r>
              <a:rPr lang="en-US" sz="1600" dirty="0" err="1" smtClean="0">
                <a:latin typeface="Comic Sans MS" panose="030F0702030302020204" pitchFamily="66" charset="0"/>
              </a:rPr>
              <a:t>dK</a:t>
            </a:r>
            <a:r>
              <a:rPr lang="en-US" sz="1600" dirty="0" smtClean="0">
                <a:latin typeface="Comic Sans MS" panose="030F0702030302020204" pitchFamily="66" charset="0"/>
              </a:rPr>
              <a:t>/</a:t>
            </a:r>
            <a:r>
              <a:rPr lang="en-US" sz="1600" dirty="0" err="1" smtClean="0">
                <a:latin typeface="Comic Sans MS" panose="030F0702030302020204" pitchFamily="66" charset="0"/>
              </a:rPr>
              <a:t>dT</a:t>
            </a:r>
            <a:r>
              <a:rPr lang="en-US" sz="1600" dirty="0" smtClean="0">
                <a:latin typeface="Comic Sans MS" panose="030F0702030302020204" pitchFamily="66" charset="0"/>
              </a:rPr>
              <a:t> &lt; 0 only if a &gt; a</a:t>
            </a:r>
            <a:r>
              <a:rPr lang="en-US" sz="1600" baseline="-25000" dirty="0" smtClean="0">
                <a:latin typeface="Comic Sans MS" panose="030F0702030302020204" pitchFamily="66" charset="0"/>
              </a:rPr>
              <a:t>0</a:t>
            </a:r>
            <a:r>
              <a:rPr lang="en-US" sz="1600" dirty="0" smtClean="0">
                <a:latin typeface="Comic Sans MS" panose="030F0702030302020204" pitchFamily="66" charset="0"/>
              </a:rPr>
              <a:t> (T/T</a:t>
            </a:r>
            <a:r>
              <a:rPr lang="en-US" sz="1600" baseline="-25000" dirty="0" smtClean="0">
                <a:latin typeface="Comic Sans MS" panose="030F0702030302020204" pitchFamily="66" charset="0"/>
              </a:rPr>
              <a:t>0</a:t>
            </a:r>
            <a:r>
              <a:rPr lang="en-US" sz="1600" dirty="0" smtClean="0">
                <a:latin typeface="Comic Sans MS" panose="030F0702030302020204" pitchFamily="66" charset="0"/>
              </a:rPr>
              <a:t>)</a:t>
            </a:r>
            <a:r>
              <a:rPr lang="en-US" sz="1600" baseline="30000" dirty="0" smtClean="0">
                <a:latin typeface="Comic Sans MS" panose="030F0702030302020204" pitchFamily="66" charset="0"/>
              </a:rPr>
              <a:t>5/2</a:t>
            </a:r>
            <a:endParaRPr lang="en-US" sz="1600" baseline="30000" dirty="0">
              <a:latin typeface="Comic Sans MS" panose="030F0702030302020204" pitchFamily="66" charset="0"/>
            </a:endParaRPr>
          </a:p>
        </p:txBody>
      </p:sp>
    </p:spTree>
    <p:extLst>
      <p:ext uri="{BB962C8B-B14F-4D97-AF65-F5344CB8AC3E}">
        <p14:creationId xmlns:p14="http://schemas.microsoft.com/office/powerpoint/2010/main" val="23287698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874" y="769437"/>
            <a:ext cx="9144000" cy="818732"/>
          </a:xfrm>
        </p:spPr>
        <p:txBody>
          <a:bodyPr>
            <a:normAutofit/>
          </a:bodyPr>
          <a:lstStyle/>
          <a:p>
            <a:r>
              <a:rPr lang="en-US" sz="1600" dirty="0" smtClean="0">
                <a:latin typeface="Comic Sans MS" panose="030F0702030302020204" pitchFamily="66" charset="0"/>
              </a:rPr>
              <a:t>The Microscopic Structure of the Liquid</a:t>
            </a:r>
            <a:endParaRPr lang="en-US" sz="1600" dirty="0">
              <a:latin typeface="Comic Sans MS" panose="030F0702030302020204" pitchFamily="66" charset="0"/>
            </a:endParaRPr>
          </a:p>
        </p:txBody>
      </p:sp>
      <p:sp>
        <p:nvSpPr>
          <p:cNvPr id="3" name="Subtitle 2"/>
          <p:cNvSpPr>
            <a:spLocks noGrp="1"/>
          </p:cNvSpPr>
          <p:nvPr>
            <p:ph type="subTitle" idx="1"/>
          </p:nvPr>
        </p:nvSpPr>
        <p:spPr>
          <a:xfrm>
            <a:off x="1556084" y="1860884"/>
            <a:ext cx="9144000" cy="3689684"/>
          </a:xfrm>
        </p:spPr>
        <p:txBody>
          <a:bodyPr>
            <a:normAutofit fontScale="92500" lnSpcReduction="20000"/>
          </a:bodyPr>
          <a:lstStyle/>
          <a:p>
            <a:r>
              <a:rPr lang="en-US" sz="1400" dirty="0" smtClean="0">
                <a:latin typeface="Comic Sans MS" panose="030F0702030302020204" pitchFamily="66" charset="0"/>
              </a:rPr>
              <a:t>1 bar MP 2000 K</a:t>
            </a:r>
          </a:p>
          <a:p>
            <a:r>
              <a:rPr lang="en-US" sz="1400" dirty="0" err="1" smtClean="0">
                <a:latin typeface="Comic Sans MS" panose="030F0702030302020204" pitchFamily="66" charset="0"/>
              </a:rPr>
              <a:t>Calorimetry</a:t>
            </a:r>
            <a:r>
              <a:rPr lang="en-US" sz="1400" dirty="0" smtClean="0">
                <a:latin typeface="Comic Sans MS" panose="030F0702030302020204" pitchFamily="66" charset="0"/>
              </a:rPr>
              <a:t> (</a:t>
            </a:r>
            <a:r>
              <a:rPr lang="en-US" sz="1400" dirty="0" err="1" smtClean="0">
                <a:latin typeface="Comic Sans MS" panose="030F0702030302020204" pitchFamily="66" charset="0"/>
              </a:rPr>
              <a:t>Bottinga</a:t>
            </a:r>
            <a:r>
              <a:rPr lang="en-US" sz="1400" dirty="0" smtClean="0">
                <a:latin typeface="Comic Sans MS" panose="030F0702030302020204" pitchFamily="66" charset="0"/>
              </a:rPr>
              <a:t> &amp; Richet) =&gt; </a:t>
            </a:r>
          </a:p>
          <a:p>
            <a:r>
              <a:rPr lang="en-US" sz="1400" dirty="0" err="1" smtClean="0">
                <a:latin typeface="Comic Sans MS" panose="030F0702030302020204" pitchFamily="66" charset="0"/>
              </a:rPr>
              <a:t>Cp_glass</a:t>
            </a:r>
            <a:r>
              <a:rPr lang="en-US" sz="1400" dirty="0" smtClean="0">
                <a:latin typeface="Comic Sans MS" panose="030F0702030302020204" pitchFamily="66" charset="0"/>
              </a:rPr>
              <a:t> = 3nR -&gt; the DP limit at 1480 K – Harmonic </a:t>
            </a:r>
            <a:r>
              <a:rPr lang="en-US" sz="1400" dirty="0" err="1" smtClean="0">
                <a:latin typeface="Comic Sans MS" panose="030F0702030302020204" pitchFamily="66" charset="0"/>
              </a:rPr>
              <a:t>Os</a:t>
            </a:r>
            <a:endParaRPr lang="en-US" sz="1400" dirty="0" smtClean="0">
              <a:latin typeface="Comic Sans MS" panose="030F0702030302020204" pitchFamily="66" charset="0"/>
            </a:endParaRPr>
          </a:p>
          <a:p>
            <a:endParaRPr lang="en-US" sz="1400" dirty="0" smtClean="0">
              <a:latin typeface="Comic Sans MS" panose="030F0702030302020204" pitchFamily="66" charset="0"/>
            </a:endParaRPr>
          </a:p>
          <a:p>
            <a:r>
              <a:rPr lang="en-US" sz="1400" dirty="0" smtClean="0">
                <a:latin typeface="Comic Sans MS" panose="030F0702030302020204" pitchFamily="66" charset="0"/>
              </a:rPr>
              <a:t>Almost no difference in properties between Cristobalite and Melt,</a:t>
            </a:r>
          </a:p>
          <a:p>
            <a:r>
              <a:rPr lang="en-US" sz="1400" dirty="0" smtClean="0">
                <a:latin typeface="Comic Sans MS" panose="030F0702030302020204" pitchFamily="66" charset="0"/>
              </a:rPr>
              <a:t> Si is </a:t>
            </a:r>
            <a:r>
              <a:rPr lang="en-US" sz="1400" dirty="0" err="1" smtClean="0">
                <a:latin typeface="Comic Sans MS" panose="030F0702030302020204" pitchFamily="66" charset="0"/>
              </a:rPr>
              <a:t>tetrahedrally</a:t>
            </a:r>
            <a:r>
              <a:rPr lang="en-US" sz="1400" dirty="0" smtClean="0">
                <a:latin typeface="Comic Sans MS" panose="030F0702030302020204" pitchFamily="66" charset="0"/>
              </a:rPr>
              <a:t> coordinated, the Melt must be ionic! </a:t>
            </a:r>
          </a:p>
          <a:p>
            <a:r>
              <a:rPr lang="en-US" sz="1400" dirty="0" err="1" smtClean="0">
                <a:latin typeface="Comic Sans MS" panose="030F0702030302020204" pitchFamily="66" charset="0"/>
              </a:rPr>
              <a:t>Ottonello</a:t>
            </a:r>
            <a:r>
              <a:rPr lang="en-US" sz="1400" dirty="0" smtClean="0">
                <a:latin typeface="Comic Sans MS" panose="030F0702030302020204" pitchFamily="66" charset="0"/>
              </a:rPr>
              <a:t> et al (2010) explain these observations with a model in which a crystal-like network of Si4O8 units is </a:t>
            </a:r>
            <a:r>
              <a:rPr lang="en-US" sz="1400" dirty="0" err="1" smtClean="0">
                <a:latin typeface="Comic Sans MS" panose="030F0702030302020204" pitchFamily="66" charset="0"/>
              </a:rPr>
              <a:t>interpersed</a:t>
            </a:r>
            <a:r>
              <a:rPr lang="en-US" sz="1400" dirty="0" smtClean="0">
                <a:latin typeface="Comic Sans MS" panose="030F0702030302020204" pitchFamily="66" charset="0"/>
              </a:rPr>
              <a:t> with liquid like SiO4= in 2:1 proportions. The 1R </a:t>
            </a:r>
            <a:r>
              <a:rPr lang="en-US" sz="1400" dirty="0" err="1" smtClean="0">
                <a:latin typeface="Comic Sans MS" panose="030F0702030302020204" pitchFamily="66" charset="0"/>
              </a:rPr>
              <a:t>Cp_glass-Cp_liq</a:t>
            </a:r>
            <a:r>
              <a:rPr lang="en-US" sz="1400" dirty="0" smtClean="0">
                <a:latin typeface="Comic Sans MS" panose="030F0702030302020204" pitchFamily="66" charset="0"/>
              </a:rPr>
              <a:t> jump is due to rotational-translational degrees of freedom. Flat </a:t>
            </a:r>
            <a:r>
              <a:rPr lang="en-US" sz="1400" dirty="0" err="1" smtClean="0">
                <a:latin typeface="Comic Sans MS" panose="030F0702030302020204" pitchFamily="66" charset="0"/>
              </a:rPr>
              <a:t>Cp</a:t>
            </a:r>
            <a:r>
              <a:rPr lang="en-US" sz="1400" dirty="0" smtClean="0">
                <a:latin typeface="Comic Sans MS" panose="030F0702030302020204" pitchFamily="66" charset="0"/>
              </a:rPr>
              <a:t> justified by partial molar </a:t>
            </a:r>
            <a:r>
              <a:rPr lang="en-US" sz="1400" dirty="0" err="1" smtClean="0">
                <a:latin typeface="Comic Sans MS" panose="030F0702030302020204" pitchFamily="66" charset="0"/>
              </a:rPr>
              <a:t>Cp</a:t>
            </a:r>
            <a:r>
              <a:rPr lang="en-US" sz="1400" dirty="0" smtClean="0">
                <a:latin typeface="Comic Sans MS" panose="030F0702030302020204" pitchFamily="66" charset="0"/>
              </a:rPr>
              <a:t> to ~1800 K</a:t>
            </a:r>
          </a:p>
          <a:p>
            <a:r>
              <a:rPr lang="en-US" sz="1400" dirty="0" smtClean="0">
                <a:latin typeface="Comic Sans MS" panose="030F0702030302020204" pitchFamily="66" charset="0"/>
              </a:rPr>
              <a:t>Many other models, but any model with Si CN &gt; 2 implies ionic species</a:t>
            </a:r>
          </a:p>
          <a:p>
            <a:r>
              <a:rPr lang="en-US" sz="1400" dirty="0" smtClean="0">
                <a:latin typeface="Comic Sans MS" panose="030F0702030302020204" pitchFamily="66" charset="0"/>
              </a:rPr>
              <a:t>Ab-Initio MD study (Karki et al 2007): </a:t>
            </a:r>
          </a:p>
          <a:p>
            <a:pPr marL="342900" indent="-342900">
              <a:buAutoNum type="arabicParenR"/>
            </a:pPr>
            <a:r>
              <a:rPr lang="en-US" sz="1400" dirty="0" smtClean="0">
                <a:latin typeface="Comic Sans MS" panose="030F0702030302020204" pitchFamily="66" charset="0"/>
              </a:rPr>
              <a:t>CN decreases with increasing volume (temperature)</a:t>
            </a:r>
          </a:p>
          <a:p>
            <a:pPr marL="342900" indent="-342900">
              <a:buAutoNum type="arabicParenR"/>
            </a:pPr>
            <a:r>
              <a:rPr lang="en-US" sz="1400" dirty="0" err="1" smtClean="0">
                <a:latin typeface="Comic Sans MS" panose="030F0702030302020204" pitchFamily="66" charset="0"/>
              </a:rPr>
              <a:t>Cp</a:t>
            </a:r>
            <a:r>
              <a:rPr lang="en-US" sz="1400" dirty="0" smtClean="0">
                <a:latin typeface="Comic Sans MS" panose="030F0702030302020204" pitchFamily="66" charset="0"/>
              </a:rPr>
              <a:t> is 150% of the DP limit</a:t>
            </a:r>
          </a:p>
          <a:p>
            <a:pPr marL="342900" indent="-342900">
              <a:buAutoNum type="arabicParenR"/>
            </a:pPr>
            <a:r>
              <a:rPr lang="en-US" sz="1400" dirty="0" smtClean="0">
                <a:latin typeface="Comic Sans MS" panose="030F0702030302020204" pitchFamily="66" charset="0"/>
              </a:rPr>
              <a:t>Calculations at high T, but only at high density (rho&gt;</a:t>
            </a:r>
            <a:r>
              <a:rPr lang="en-US" sz="1400" dirty="0" err="1" smtClean="0">
                <a:latin typeface="Comic Sans MS" panose="030F0702030302020204" pitchFamily="66" charset="0"/>
              </a:rPr>
              <a:t>rhomeltingpt</a:t>
            </a:r>
            <a:r>
              <a:rPr lang="en-US" sz="1400" dirty="0" smtClean="0">
                <a:latin typeface="Comic Sans MS" panose="030F0702030302020204" pitchFamily="66" charset="0"/>
              </a:rPr>
              <a:t>)</a:t>
            </a:r>
          </a:p>
          <a:p>
            <a:pPr marL="342900" indent="-342900">
              <a:buAutoNum type="arabicParenR"/>
            </a:pPr>
            <a:endParaRPr lang="en-US" sz="1400" dirty="0" smtClean="0">
              <a:latin typeface="Comic Sans MS" panose="030F0702030302020204" pitchFamily="66" charset="0"/>
            </a:endParaRPr>
          </a:p>
          <a:p>
            <a:endParaRPr lang="en-US" sz="1400" dirty="0" smtClean="0">
              <a:latin typeface="Comic Sans MS" panose="030F0702030302020204" pitchFamily="66" charset="0"/>
            </a:endParaRPr>
          </a:p>
        </p:txBody>
      </p:sp>
    </p:spTree>
    <p:extLst>
      <p:ext uri="{BB962C8B-B14F-4D97-AF65-F5344CB8AC3E}">
        <p14:creationId xmlns:p14="http://schemas.microsoft.com/office/powerpoint/2010/main" val="1158930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57732"/>
            <a:ext cx="9144000" cy="818732"/>
          </a:xfrm>
        </p:spPr>
        <p:txBody>
          <a:bodyPr>
            <a:normAutofit/>
          </a:bodyPr>
          <a:lstStyle/>
          <a:p>
            <a:r>
              <a:rPr lang="en-US" sz="1600" dirty="0" smtClean="0">
                <a:latin typeface="Comic Sans MS" panose="030F0702030302020204" pitchFamily="66" charset="0"/>
              </a:rPr>
              <a:t>Impact phase relations</a:t>
            </a:r>
            <a:endParaRPr lang="en-US" sz="1600" dirty="0">
              <a:latin typeface="Comic Sans MS" panose="030F0702030302020204" pitchFamily="66" charset="0"/>
            </a:endParaRPr>
          </a:p>
        </p:txBody>
      </p:sp>
      <p:pic>
        <p:nvPicPr>
          <p:cNvPr id="1026" name="Picture 2" descr="C:\jamie\talks\sio2\schematic_pt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509" y="658351"/>
            <a:ext cx="5438776"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jamie\talks\sio2\schematic_p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09" y="658350"/>
            <a:ext cx="5511800"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jamie\talks\sio2\schematic_ts_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1004" y="1591801"/>
            <a:ext cx="2895600" cy="31146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jamie\talks\sio2\schematic_pt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513" y="658351"/>
            <a:ext cx="5638801"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jamie\talks\sio2\schematic_pt_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6514" y="658349"/>
            <a:ext cx="5511801" cy="4048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jamie\talks\sio2\schematic_ts_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1004" y="1521478"/>
            <a:ext cx="3041650" cy="32734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80883" y="6208796"/>
            <a:ext cx="1321806" cy="584775"/>
          </a:xfrm>
          <a:prstGeom prst="rect">
            <a:avLst/>
          </a:prstGeom>
          <a:noFill/>
        </p:spPr>
        <p:txBody>
          <a:bodyPr wrap="square" rtlCol="0">
            <a:spAutoFit/>
          </a:bodyPr>
          <a:lstStyle/>
          <a:p>
            <a:r>
              <a:rPr lang="en-US" sz="1600" dirty="0" smtClean="0">
                <a:solidFill>
                  <a:srgbClr val="FF0000"/>
                </a:solidFill>
                <a:latin typeface="Comic Sans MS" pitchFamily="66" charset="0"/>
              </a:rPr>
              <a:t>s =&gt; entropy</a:t>
            </a:r>
          </a:p>
          <a:p>
            <a:r>
              <a:rPr lang="en-US" sz="1600" dirty="0" smtClean="0">
                <a:solidFill>
                  <a:srgbClr val="00B0F0"/>
                </a:solidFill>
                <a:latin typeface="Comic Sans MS" pitchFamily="66" charset="0"/>
              </a:rPr>
              <a:t>v =&gt; volume</a:t>
            </a:r>
            <a:endParaRPr lang="en-US" sz="1600" dirty="0">
              <a:solidFill>
                <a:srgbClr val="00B0F0"/>
              </a:solidFill>
              <a:latin typeface="Comic Sans MS" pitchFamily="66" charset="0"/>
            </a:endParaRPr>
          </a:p>
        </p:txBody>
      </p:sp>
      <p:sp>
        <p:nvSpPr>
          <p:cNvPr id="12" name="TextBox 11"/>
          <p:cNvSpPr txBox="1"/>
          <p:nvPr/>
        </p:nvSpPr>
        <p:spPr>
          <a:xfrm>
            <a:off x="7818482" y="3505939"/>
            <a:ext cx="1321806" cy="307777"/>
          </a:xfrm>
          <a:prstGeom prst="rect">
            <a:avLst/>
          </a:prstGeom>
          <a:noFill/>
        </p:spPr>
        <p:txBody>
          <a:bodyPr wrap="square" rtlCol="0">
            <a:spAutoFit/>
          </a:bodyPr>
          <a:lstStyle/>
          <a:p>
            <a:r>
              <a:rPr lang="en-US" sz="1400" dirty="0" err="1" smtClean="0">
                <a:latin typeface="Comic Sans MS" pitchFamily="66" charset="0"/>
              </a:rPr>
              <a:t>Liq</a:t>
            </a:r>
            <a:endParaRPr lang="en-US" sz="1400" dirty="0">
              <a:latin typeface="Comic Sans MS" pitchFamily="66" charset="0"/>
            </a:endParaRPr>
          </a:p>
        </p:txBody>
      </p:sp>
      <p:sp>
        <p:nvSpPr>
          <p:cNvPr id="13" name="TextBox 12"/>
          <p:cNvSpPr txBox="1"/>
          <p:nvPr/>
        </p:nvSpPr>
        <p:spPr>
          <a:xfrm>
            <a:off x="9500916" y="3350562"/>
            <a:ext cx="1321806" cy="307777"/>
          </a:xfrm>
          <a:prstGeom prst="rect">
            <a:avLst/>
          </a:prstGeom>
          <a:noFill/>
        </p:spPr>
        <p:txBody>
          <a:bodyPr wrap="square" rtlCol="0">
            <a:spAutoFit/>
          </a:bodyPr>
          <a:lstStyle/>
          <a:p>
            <a:r>
              <a:rPr lang="en-US" sz="1400" dirty="0" err="1" smtClean="0">
                <a:latin typeface="Comic Sans MS" pitchFamily="66" charset="0"/>
              </a:rPr>
              <a:t>Vap</a:t>
            </a:r>
            <a:endParaRPr lang="en-US" sz="1400" dirty="0">
              <a:latin typeface="Comic Sans MS" pitchFamily="66" charset="0"/>
            </a:endParaRPr>
          </a:p>
        </p:txBody>
      </p:sp>
      <p:sp>
        <p:nvSpPr>
          <p:cNvPr id="14" name="TextBox 13"/>
          <p:cNvSpPr txBox="1"/>
          <p:nvPr/>
        </p:nvSpPr>
        <p:spPr>
          <a:xfrm>
            <a:off x="4728231" y="2528524"/>
            <a:ext cx="1321806" cy="523220"/>
          </a:xfrm>
          <a:prstGeom prst="rect">
            <a:avLst/>
          </a:prstGeom>
          <a:noFill/>
        </p:spPr>
        <p:txBody>
          <a:bodyPr wrap="square" rtlCol="0">
            <a:spAutoFit/>
          </a:bodyPr>
          <a:lstStyle/>
          <a:p>
            <a:pPr algn="ctr"/>
            <a:r>
              <a:rPr lang="en-US" sz="1400" dirty="0" smtClean="0">
                <a:latin typeface="Comic Sans MS" pitchFamily="66" charset="0"/>
              </a:rPr>
              <a:t>Supercritical </a:t>
            </a:r>
          </a:p>
          <a:p>
            <a:pPr algn="ctr"/>
            <a:r>
              <a:rPr lang="en-US" sz="1400" dirty="0" smtClean="0">
                <a:latin typeface="Comic Sans MS" pitchFamily="66" charset="0"/>
              </a:rPr>
              <a:t>Fluid</a:t>
            </a:r>
            <a:endParaRPr lang="en-US" sz="1400" dirty="0">
              <a:latin typeface="Comic Sans MS" pitchFamily="66" charset="0"/>
            </a:endParaRPr>
          </a:p>
        </p:txBody>
      </p:sp>
    </p:spTree>
    <p:extLst>
      <p:ext uri="{BB962C8B-B14F-4D97-AF65-F5344CB8AC3E}">
        <p14:creationId xmlns:p14="http://schemas.microsoft.com/office/powerpoint/2010/main" val="328332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3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874" y="769437"/>
            <a:ext cx="9144000" cy="818732"/>
          </a:xfrm>
        </p:spPr>
        <p:txBody>
          <a:bodyPr>
            <a:normAutofit/>
          </a:bodyPr>
          <a:lstStyle/>
          <a:p>
            <a:r>
              <a:rPr lang="en-US" sz="1600" dirty="0" smtClean="0">
                <a:latin typeface="Comic Sans MS" panose="030F0702030302020204" pitchFamily="66" charset="0"/>
              </a:rPr>
              <a:t>The Microscopic Structure of the Liquid II</a:t>
            </a:r>
            <a:endParaRPr lang="en-US" sz="1600" dirty="0">
              <a:latin typeface="Comic Sans MS" panose="030F0702030302020204" pitchFamily="66" charset="0"/>
            </a:endParaRPr>
          </a:p>
        </p:txBody>
      </p:sp>
      <p:sp>
        <p:nvSpPr>
          <p:cNvPr id="3" name="Subtitle 2"/>
          <p:cNvSpPr>
            <a:spLocks noGrp="1"/>
          </p:cNvSpPr>
          <p:nvPr>
            <p:ph type="subTitle" idx="1"/>
          </p:nvPr>
        </p:nvSpPr>
        <p:spPr>
          <a:xfrm>
            <a:off x="1556084" y="1860884"/>
            <a:ext cx="9144000" cy="3689684"/>
          </a:xfrm>
        </p:spPr>
        <p:txBody>
          <a:bodyPr>
            <a:normAutofit/>
          </a:bodyPr>
          <a:lstStyle/>
          <a:p>
            <a:r>
              <a:rPr lang="en-US" sz="1400" dirty="0" smtClean="0">
                <a:latin typeface="Comic Sans MS" panose="030F0702030302020204" pitchFamily="66" charset="0"/>
              </a:rPr>
              <a:t>Shock wave </a:t>
            </a:r>
            <a:r>
              <a:rPr lang="en-US" sz="1400" dirty="0" err="1" smtClean="0">
                <a:latin typeface="Comic Sans MS" panose="030F0702030302020204" pitchFamily="66" charset="0"/>
              </a:rPr>
              <a:t>expts</a:t>
            </a:r>
            <a:r>
              <a:rPr lang="en-US" sz="1400" dirty="0" smtClean="0">
                <a:latin typeface="Comic Sans MS" panose="030F0702030302020204" pitchFamily="66" charset="0"/>
              </a:rPr>
              <a:t> (Hicks et al 2006) indicate a strongly anomalous heat capacity that starts at the onset of melting (~4500 K on the </a:t>
            </a:r>
            <a:r>
              <a:rPr lang="en-US" sz="1400" dirty="0" err="1" smtClean="0">
                <a:latin typeface="Comic Sans MS" panose="030F0702030302020204" pitchFamily="66" charset="0"/>
              </a:rPr>
              <a:t>qtz</a:t>
            </a:r>
            <a:r>
              <a:rPr lang="en-US" sz="1400" dirty="0" smtClean="0">
                <a:latin typeface="Comic Sans MS" panose="030F0702030302020204" pitchFamily="66" charset="0"/>
              </a:rPr>
              <a:t> Hugoniot)</a:t>
            </a:r>
          </a:p>
          <a:p>
            <a:r>
              <a:rPr lang="en-US" sz="1400" dirty="0" smtClean="0">
                <a:latin typeface="Comic Sans MS" panose="030F0702030302020204" pitchFamily="66" charset="0"/>
              </a:rPr>
              <a:t>Primarily temperature dependent, conductivity evidence for a rapid disorder from 4500-8000 K (far below the plasma transition at ~30000 K)</a:t>
            </a:r>
          </a:p>
          <a:p>
            <a:r>
              <a:rPr lang="en-US" sz="1400" dirty="0" smtClean="0">
                <a:latin typeface="Comic Sans MS" panose="030F0702030302020204" pitchFamily="66" charset="0"/>
              </a:rPr>
              <a:t>=&gt;</a:t>
            </a:r>
          </a:p>
          <a:p>
            <a:r>
              <a:rPr lang="en-US" sz="1400" dirty="0" smtClean="0">
                <a:latin typeface="Comic Sans MS" panose="030F0702030302020204" pitchFamily="66" charset="0"/>
              </a:rPr>
              <a:t>Low T silica melt is ionic, CN &gt; 4</a:t>
            </a:r>
          </a:p>
          <a:p>
            <a:r>
              <a:rPr lang="en-US" sz="1400" dirty="0" smtClean="0">
                <a:latin typeface="Comic Sans MS" panose="030F0702030302020204" pitchFamily="66" charset="0"/>
              </a:rPr>
              <a:t>It has strongly anomalous </a:t>
            </a:r>
            <a:r>
              <a:rPr lang="en-US" sz="1400" dirty="0" err="1" smtClean="0">
                <a:latin typeface="Comic Sans MS" panose="030F0702030302020204" pitchFamily="66" charset="0"/>
              </a:rPr>
              <a:t>Cp</a:t>
            </a:r>
            <a:r>
              <a:rPr lang="en-US" sz="1400" dirty="0" smtClean="0">
                <a:latin typeface="Comic Sans MS" panose="030F0702030302020204" pitchFamily="66" charset="0"/>
              </a:rPr>
              <a:t> (150% CDP) that is probably associated with both bond breaking, at low pressure increase in T correlates inversely with CN, suggesting the possibility that the melt becomes more molecular.</a:t>
            </a:r>
          </a:p>
          <a:p>
            <a:r>
              <a:rPr lang="en-US" sz="1400" dirty="0" smtClean="0">
                <a:latin typeface="Comic Sans MS" panose="030F0702030302020204" pitchFamily="66" charset="0"/>
              </a:rPr>
              <a:t>There is no data for </a:t>
            </a:r>
            <a:r>
              <a:rPr lang="en-US" sz="1400" dirty="0" err="1" smtClean="0">
                <a:latin typeface="Comic Sans MS" panose="030F0702030302020204" pitchFamily="66" charset="0"/>
              </a:rPr>
              <a:t>Cv</a:t>
            </a:r>
            <a:r>
              <a:rPr lang="en-US" sz="1400" dirty="0" smtClean="0">
                <a:latin typeface="Comic Sans MS" panose="030F0702030302020204" pitchFamily="66" charset="0"/>
              </a:rPr>
              <a:t> on low density liquid, it is improbable that it is constant as assumed in </a:t>
            </a:r>
            <a:r>
              <a:rPr lang="en-US" sz="1400" dirty="0" err="1" smtClean="0">
                <a:latin typeface="Comic Sans MS" panose="030F0702030302020204" pitchFamily="66" charset="0"/>
              </a:rPr>
              <a:t>petrological</a:t>
            </a:r>
            <a:r>
              <a:rPr lang="en-US" sz="1400" dirty="0" smtClean="0">
                <a:latin typeface="Comic Sans MS" panose="030F0702030302020204" pitchFamily="66" charset="0"/>
              </a:rPr>
              <a:t> and hydrocode models</a:t>
            </a:r>
          </a:p>
          <a:p>
            <a:endParaRPr lang="en-US" sz="1400" dirty="0" smtClean="0">
              <a:latin typeface="Comic Sans MS" panose="030F0702030302020204" pitchFamily="66" charset="0"/>
            </a:endParaRPr>
          </a:p>
        </p:txBody>
      </p:sp>
      <p:sp>
        <p:nvSpPr>
          <p:cNvPr id="4" name="AutoShape 2" descr="data:image/jpeg;base64,/9j/4AAQSkZJRgABAQAAAQABAAD/2wCEAAkGBhAGDxUSEBEQEhIQFRQUEBESGRYQEA8WFBYZFBUaFBYZGyYfGRojGhQSHzIgIycpLC4tGB4xNTwtNSYtLCkBCQoKDgwOGQ8PGjUiHiUyLDI1NTU0NCs0MzIwKjQsNDAsNDEvKTUvKTQuLCw1LiwsKS4sLCo0KSksLCwsKSwpLP/AABEIALQBGAMBIgACEQEDEQH/xAAcAAEAAwEAAwEAAAAAAAAAAAAABQYHBAECAwj/xABDEAACAgEDAQYCBAoIBgMAAAABAgADBAUREiEGEzFBUWEHIhQyQnEXI0NScoGCkZKTMzVTVKGy0tMVFmJjscEkNET/xAAbAQEAAgMBAQAAAAAAAAAAAAAABAUCAwYBB//EADMRAQACAgEBBAcGBwEAAAAAAAABAgMEERIFITFBE1FhcYGRoRQysdHh8AYVFiJCwfEz/9oADAMBAAIRAxEAPwDcYiICIiAiIgIiICIiAiIgIiICIiAiIgIiICIiAiIgIiICJE5uuFbTTjVG+5du8693RRuNx31mx4kgg8VVm2IO2xBnyGNqb9TkYSE/YFFtoHtz+kLv9/EQJuJBPrGRo43zKkNQ8cnG5MlY/Ouqb5kX3UuB1J2HWTddgtAKkEEbgjqCD4EHzED2iIgIiICIiAiIgIiICIiAiIgIiICIkbrupPgIq0qrX3sK6FbfhyILFn268EVWc7dTx2HUiB9tR1ijSADdYqcjsinq9h9EQfM59gDOH/m2gdTXmAebNiZYUe5Jq6D3M6NJ0OvS933Nl9m3fZFmxutPufsqPJF2UeQkjtAjPpP/AB1FbGvqah+S2uhY2dRsO6sRhwcHfxBI9p8+yOFdp+DTXkcu+RNrOTd42+58X3PI+HXeNW0PvW+kYxWrKUdH6iu8DwryAPrp5b9WXfdfQ9mkakNWpW0KyFtw9bfXqdSUsRtunJXVlO3TpA7IiICIiAiIgIiICRvaHPfT6Ca9u9sZKaN+oFlrCtWI81XlzI9FMkpTfihm3aViVZFO3KjJrbcjkAGSyoEg9D81i/r2PlM8dJyXikeMzwxtbpiZlZtK01NIpWpNyF3LM3V7GY8ndz5uzEsT6mdkw38Kmp/2lf8ALWPwqan/AGlf8tZef0/teuPnP5IP8wxe1uMgtIQaLlPiDpU6nIxR9mocgt9a+iq71uB5d6VGwUCZX+FTU/7Sv+WsnewPajL7UamnfsjCjHvO6qEI5vSux28dyB0/6faaNnsfY18c5bzHEe39GzHuY8lorXnlpOr6rVodFmRe3GqlS7t47Aeg8yegA8yRK3gfETvraUyMLLxEzCFxLru7KWMw5KrhWJrdh4A+M7fiHoFnajS8jGqI7yxVNe/QM1braqknw3Kbb+8rOp5eV29fDxxp+Zi9xk05OXbkIK6axRuStLcj3hZjsCB4dT7U6Ylu1ul52oW1cEsdQ7FbsZxS2KnKtgTXZcotuPEgP9VQX+Vt+JuYiICIiAiIgIiICIiAiIgIiICUvtL2qx+zmp1nJ57Lit3XBeZ3ttHeE9Rt0or/AHnw87pM3+MuhtkU1ZaDf6PyS7byrsK7MfZWUb+zk+UladMeTPWmX7sy1ZptWkzTxSP4XtO9Mj+Af6o/C9p3pkfwD/VMWidj/T+r65+f6Kb+YZfY2n8L2nemR/AP9U6+w2uVa5ZmPRy7o3o4DDiQzUoH6bnxKct/Vj+vCmYKNydgOpJ6AAes3L4X6C2iaeDYCtmSxvdWGzIGVVRSPI8ETceRJHlKftbs7W08cTSZ6pnzny+XuTNTYyZrT1eELfEROcWRERAREQEREBOHW9Ir13Gsos+rcpUkeKnxVl91IDD3AndE9ieJ5gfmvWNGv7P3tRkLxsXqCPqWr4B6z5qf8D0PUTjn6R1jQsfXq+7yaktXy5D5kPqjD5lPuCDKhb8GMF23W7MQfmh62H73qZv8Z12t/ENYpEZ6zz648/wU+Xs6ZtzSe5jv7ySQAACSxPQAAdST6DrNs+GfZBuzlDWXrtkZHEsviakXfghI89yzH3bbrx3kn2f7CYPZs86at7R+WtJttHkeJPRP2QJYZWdp9rTuR6OkcV+spWrqRh/umeZIiJRpxERAREQEREBERAREQEREBERAT0tqW9SrAMrAhlI3VgehBB8Rt5T3iBlXaP4OurF8B04k7/R7SV4e1dmx3HorD9cqON2F1HLvsoXH/GU8DbysqCILNyh3DkkHi3gCek/Qcrejf1rn/oYX+S2W2LtjbxV6Itz7+9Evp4bzzMK32W+FVekut+fYljIQUpX/AOurbjiWZgDYd9thsBvt0J2mkSI1fQzqQ6vyItosrDhCtPd2KzcCF5bsqsOpPj5CS4ldm2Mue83yzzKXXFjx0iKfvwIiJqCIiAiIgIiICIiAnLqOp06SnO6xa13ABb7THwVR4sx8gNyZ1SmZR+nahez9Ti8KaAfCsPUltjL6M5sCk+lQHrvC39yNPBOaY54bMdOu3SmE7ZYbEBnsq5EANfVdj1knwHOxFXc+QJ6yb8ZU3rFgKsAQwIYEAqwPQgg9CPadfYu0imyrclca56aiSSe7CpYq7nx4d53f7HXrvK3sntj7da1LV4mO/wCDbmwejjmJWGJUPibi5mZiIuGHf8fW2RTVb9GuyKFDF0rs8iTx8Ou2/j4GgXa5VpGFnJUupUOn0Rzp+Y9qGgNelbPRer8yjFhv1G59pfozS9YwtTvyGONkUV1GixUD1sxS08eJJ7zYkHkQeOwHQg77z69iNJu0PCWm8KGSzIK7M1vyPfY9e7t1J4sPHr4b9d5OieYCIiAiIgIiICIiAiIgIiICIiAlb0b+tc/9DC/yWyySt6N/Wuf+hhf5LYFkiIgIiICIiAiIgIiICIiAkDregWZFovxmRbuISxLN+6yEUkqGI3KMpZtnAPRiCD04z0TVlxUzUmmSOYl7W01nmFQGm6hk/KKsejyNrWG/j7pWEXn+0y/+pY9J0xNHpWpORC7lmY7vYzEs7ufNmYsx8uvTYdJ2RI+poYNSJ9DXjn4/izvktf7yJ7R9mKO1FSpfzBrcWVW1MarqXXwatx1B6mQw+F+FZVclz5V7ZPdC6++02ZDLS4srQPtsqhgDsB18/KW+JNayIiAiIgIiICIiAiIgIiICIiAiIgJW9G/rXP8A0ML/ACWz31nXrVuNGKK+aBWuusBdKeXVVCAgvYQCdtwACCd9wDC46Zek3W5KWJkvcKxbVYq08xUGCip06IfnP1gwPTcjxFbn7U1cGX0WS/Fvw97bXDe0dUQvW8A7ytJTka+GuoyQlGRUgrUoS1Z5NzDAOOLgHiSDvv06cZJ9m9Os0nEqps4cq14nhvx8Tttv7bSfFpmfB7bHWKdXVzPd3fD9wk4iJm0kREBERAREQEREBERAREQEREBERAREQEREBERARODVNYTSgoId7LDxqprHK20jqeIJAAHmzEKPMiZ12v8AiLqeiZBpFWNR8qsOQfJYhhv9bki+O4OwPUHqfGSNfWybN+jFHM/JryZa446reDVImO6X8ZMzHYfSaaLk8+6DUWge3JmUn2+X75p2gdoqO09He477jwZWG1lTbb8bF8j1HsR1BIIMz2dLPrf+tePwY481Mv3JSm8SGTTLVy6rnYPxquS1l5Im7PUa+NRdgOivuQevT2286z2txNCYJbbvc31MeoNdk2enGlAWP37bSHE8pN6xHHE8/wDUxOXUdTp0ms2X211Vr4vYwRR+s+ftK99M1btB/Q1V6dUfymRtkZhBHitCnu6z+m7fdOrT+w+Li2C67vMvIHhkZbd/YnXf8WpHCodfBFWesFe0rWatSyckpz432C6h7Eer6RWKaqmarmoLqrVkbjyK+slL70xkZ3ZVRASzMdlUDxJPkJYtS0mnV0CXVhwDyUncMjDwZGGzK3uCDKsOz1WHq9KN3ttT411taX2WZCV20XUgOosc7Nxv8dvIbTld3+H/ALRsTlrfiJ8f0TMez016eHy0DtWnZ6rjnUZWKlll1teRYnLGK33Pagd0J7ptnG62BdjvLpiZleegsqdLEbqrowdGHswOxn1I3lcyuwWMXNuKbcG5upswz3Kuf+5VsarP2lJ951FKxSsVjyRJnmeVkiVX6bq2hf01NWoVD8pjbY+WB6tQ7d25/QdfunfpHbLD1l+6S3hePrY14bHyV9d6rAGP3jcTJ4m4nzvdkUlFDMB8qk8QT6E7Hb90h6s59PuvsyrOFC00WAvxWmlibe8UPsOW21fU9eo9RPOe/hnWnMTPPgnImc6p8aMfHYrjY9t4H5RyMetv0dwz/vQT20P4vrqdq1WYVys52XuWGT5EndeKMegJ+UEyb9h2Yp6Tonj3I3p8fV09UctEic2n6jVqtYspdXU7jceRHQhgeqsD0KnYg+M6ZDbiIiAiIgIiICIiAiIgIiICIiAiJ88hDajAdCykA+hI2ECG7NVDUOWcw3fK/od/yeMD+JVfTkPxp/6rNvBV2rHxh0L6TQmUo+ag8LPdHPQn7n2/jMtvZBxZp2Lt5Y9I2/NK1qpH3ggj9U7dUwE1Siyl/q2oyN7chtuPceP6pK09idfPXLHlP08/o1ZsfpKTV+aZLdlu01vZTJW6sc1bau6rkEW1W6Lux6KVYhgx8By9TI/Nw30+16rBs9TMjD3U7H9XSc1tJyRwX61myL68nIRf8SJ9E26Uza1ot4THP055c7hm1MscePLeBo2pa91zMoYtZ/8AzYBIsI332synHL2Pdqn3yY0Xs3idnlK41KV8vrsPmssPrZY27OfdiZJKNp5nzF05ERASt6+O51LTrPzmyqD4flKO++/xxx4SySt9tCaThWf2Wfj7+XS4Pjen/fgWSJ4E8wE4NX0HG15OGTRXco8A6hip9VPip9wQZ3xAqp7MZmi9dPzWZBvti5/LKp9gl2/fIPvLj2mYdu+1uR2iu7m5FqTFYo1Vb97W9yEh35cV5AH5VBHTZvM9N5M/MVxYu/Pfn3lnPfx5c25b/tby+7BwUy7E2t/jHPxQN/JNMfEeb0mi/B3RfpF1mSw6VDu6/wBN+rEfcvT9uZ1P0F2I0T/gOBVWRs5HO315v8xB+7ov7Mvu3tn0Wv0R427vh5q/Qx9eTq9TxrVQ0SwZtfyruq5y/ZsqOyi0gfbq6Hl5oHB32XjPyN7TBTg5PP6v0e7l4/V7tt/D23nTppc0V8/r92nPfx5cRy8PfecGv3TERAREQEREBERAREQEREBERAREQK8mQOytrrb8uJe5eq3wTGssO9ldp+yrOS6uem7sp2+TlYN95z6jeMesk1vaD0NaKHZg3Q/KSAR16yqdn9HfIsykF1mL9Gye6RMRyKAhx6bhtVcHRT+OP1VUe3nAqHxe0T6FlLkKPlyF2f0FlYA/xTj/AAmevws7IPqt65lqbY9J5UFvC+0dFZfVE6nl4FuO31TNHs7G0ZpU5T35fBuSrkPyqDDoCaUC1k9T4qZOqoQbAbAeAHQCW9u1cs6ka0e6Z9nqQ41KxlnK8xESoTCIiAlb+ITGnTrLB+QfHv8ATYUZFVx8vRDLDdctClmIVVBLMxAVQBuSSfAAecyztv8AFGnVMe/Exajat9dlTZDk1IOaleVa7Fn23368QfLcTfh18ue3TirzLC+SuOObTwvfaPMyaKbTQrK1a8ls4raLPVVTfcN7kEffJoTHsX4zZlRHeY+NYvmFaypv4iX/APE0Dsr24xe1gK1FktUcnos2FgHhyXYkOu5A3B8xvsTtNmfQ2Nb+7LWYj5x9Cm1iyxFaccxz7/L8vqsUREiMyYb8TOzDaFmNcqnuMti6t5Ja3zWIfQk8nHryYfZm5Tnz9Pq1SpqrkWyuwbOjDdWHj/52PttJmlt21MsZK/GPXDTmwxlp0ywfsHov/HNQqQjdEPe2enGvY7H724L+ub+JUdM7B/8ALFtlmBclYtADJko2SqBSTsjixHA6/aLeAnsmZk52WMS3KK71PdzxaO5SxEZEYC+2yzc72r9RQR6g7SR2nvfbMsWr3REd3+2vVwehpxPi7tdtGs2DBT5g3Fs0j6tVHjwY/nW7cAv5pdvIbz85dO0urSU4UoFXcsepZnY/WZ2YlnY+bMSTOqVaUREQEREBERAREQEREBERAREQEREBPAG08xAREQEREBERAyn4xdo2Z0wUYhQotydvt7k90h9hxZiP0Jms1PWfh8e1mpZdn0gVFWpAQp3hKHHr2YHmOnIWjw+yZ8fwJt/fF/lH/cnY9l7+lq68Vtbi3jPdPj8lNtYM2XJMxHd5Myn1xMuzT7FtpYpbUwatx9kj19VI3BHmCR5zSPwJt/fF/lH/AHI/Ao398X+Uf9yWF+1tDJWa2vzE+yfyR66mxWeYj6w0Ps/q669i1ZCDYXIG4+aHwZT7hgw/VJCVr4d4J0zTxVy5iu7KVX8A4XJtAIG52B2J8fOWWcBeIi0xXwdBHPHeRETF68MocEEAg9CD1BHvOGnQ6Ma1La61Rqq7KqwnyIqWOljgIOnVq0O+3r6zviAiIgIiICIiAiIgIiICIiAiIgIiICIiAiIgIiICIiAiIgQero2lXrlopZOIqzEUFnNQJauxVHVjWzWbqOpWx9tyoBl8bJTMRXrZXRwGR0IZHB6gqR0I9xPrIe/szWHL49l2K7ks5oKhLGbxZ6nVqyx8248j6wJiQ2u6s1f/AMfGIOXcPkH1hjqTsbrR5IvXYH67AKPMj0Og5NvSzUMkr5itMekn1+YVFh+yQZ1J2eopqausWVh2DWPW7pfYw83tDc3PQDdienSA0CzGFIqxbEsTF2oPBg/BkVSVZh4tsyk+5klI/S9IGmWZDht/pVwu47cRX+Jqp28ev9Dy36fW9tzIQEREBERAREQEREBERAREQEREBERAREQEREBERAREQEREBERAREQEREBERAREQEREBERAREQEREBERAREQEREBERAREQ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AGDxUSEBEQEhIQFRQUEBESGRYQEA8WFBYZFBUaFBYZGyYfGRojGhQSHzIgIycpLC4tGB4xNTwtNSYtLCkBCQoKDgwOGQ8PGjUiHiUyLDI1NTU0NCs0MzIwKjQsNDAsNDEvKTUvKTQuLCw1LiwsKS4sLCo0KSksLCwsKSwpLP/AABEIALQBGAMBIgACEQEDEQH/xAAcAAEAAwEAAwEAAAAAAAAAAAAABQYHBAECAwj/xABDEAACAgEDAQYCBAoIBgMAAAABAgADBAUREiEGEzFBUWEHIhQyQnEXI0NScoGCkZKTMzVTVKGy0tMVFmJjscEkNET/xAAbAQEAAgMBAQAAAAAAAAAAAAAABAUCAwYBB//EADMRAQACAgEBBAcGBwEAAAAAAAABAgMEERIFITFBE1FhcYGRoRQysdHh8AYVFiJCwfEz/9oADAMBAAIRAxEAPwDcYiICIiAiIgIiICIiAiIgIiICIiAiIgIiICIiAiIgIiICJE5uuFbTTjVG+5du8693RRuNx31mx4kgg8VVm2IO2xBnyGNqb9TkYSE/YFFtoHtz+kLv9/EQJuJBPrGRo43zKkNQ8cnG5MlY/Ouqb5kX3UuB1J2HWTddgtAKkEEbgjqCD4EHzED2iIgIiICIiAiIgIiICIiAiIgIiICIkbrupPgIq0qrX3sK6FbfhyILFn268EVWc7dTx2HUiB9tR1ijSADdYqcjsinq9h9EQfM59gDOH/m2gdTXmAebNiZYUe5Jq6D3M6NJ0OvS933Nl9m3fZFmxutPufsqPJF2UeQkjtAjPpP/AB1FbGvqah+S2uhY2dRsO6sRhwcHfxBI9p8+yOFdp+DTXkcu+RNrOTd42+58X3PI+HXeNW0PvW+kYxWrKUdH6iu8DwryAPrp5b9WXfdfQ9mkakNWpW0KyFtw9bfXqdSUsRtunJXVlO3TpA7IiICIiAiIgIiICRvaHPfT6Ca9u9sZKaN+oFlrCtWI81XlzI9FMkpTfihm3aViVZFO3KjJrbcjkAGSyoEg9D81i/r2PlM8dJyXikeMzwxtbpiZlZtK01NIpWpNyF3LM3V7GY8ndz5uzEsT6mdkw38Kmp/2lf8ALWPwqan/AGlf8tZef0/teuPnP5IP8wxe1uMgtIQaLlPiDpU6nIxR9mocgt9a+iq71uB5d6VGwUCZX+FTU/7Sv+WsnewPajL7UamnfsjCjHvO6qEI5vSux28dyB0/6faaNnsfY18c5bzHEe39GzHuY8lorXnlpOr6rVodFmRe3GqlS7t47Aeg8yegA8yRK3gfETvraUyMLLxEzCFxLru7KWMw5KrhWJrdh4A+M7fiHoFnajS8jGqI7yxVNe/QM1braqknw3Kbb+8rOp5eV29fDxxp+Zi9xk05OXbkIK6axRuStLcj3hZjsCB4dT7U6Ylu1ul52oW1cEsdQ7FbsZxS2KnKtgTXZcotuPEgP9VQX+Vt+JuYiICIiAiIgIiICIiAiIgIiICUvtL2qx+zmp1nJ57Lit3XBeZ3ttHeE9Rt0or/AHnw87pM3+MuhtkU1ZaDf6PyS7byrsK7MfZWUb+zk+UladMeTPWmX7sy1ZptWkzTxSP4XtO9Mj+Af6o/C9p3pkfwD/VMWidj/T+r65+f6Kb+YZfY2n8L2nemR/AP9U6+w2uVa5ZmPRy7o3o4DDiQzUoH6bnxKct/Vj+vCmYKNydgOpJ6AAes3L4X6C2iaeDYCtmSxvdWGzIGVVRSPI8ETceRJHlKftbs7W08cTSZ6pnzny+XuTNTYyZrT1eELfEROcWRERAREQEREBOHW9Ir13Gsos+rcpUkeKnxVl91IDD3AndE9ieJ5gfmvWNGv7P3tRkLxsXqCPqWr4B6z5qf8D0PUTjn6R1jQsfXq+7yaktXy5D5kPqjD5lPuCDKhb8GMF23W7MQfmh62H73qZv8Z12t/ENYpEZ6zz648/wU+Xs6ZtzSe5jv7ySQAACSxPQAAdST6DrNs+GfZBuzlDWXrtkZHEsviakXfghI89yzH3bbrx3kn2f7CYPZs86at7R+WtJttHkeJPRP2QJYZWdp9rTuR6OkcV+spWrqRh/umeZIiJRpxERAREQEREBERAREQEREBERAT0tqW9SrAMrAhlI3VgehBB8Rt5T3iBlXaP4OurF8B04k7/R7SV4e1dmx3HorD9cqON2F1HLvsoXH/GU8DbysqCILNyh3DkkHi3gCek/Qcrejf1rn/oYX+S2W2LtjbxV6Itz7+9Evp4bzzMK32W+FVekut+fYljIQUpX/AOurbjiWZgDYd9thsBvt0J2mkSI1fQzqQ6vyItosrDhCtPd2KzcCF5bsqsOpPj5CS4ldm2Mue83yzzKXXFjx0iKfvwIiJqCIiAiIgIiICIiAnLqOp06SnO6xa13ABb7THwVR4sx8gNyZ1SmZR+nahez9Ti8KaAfCsPUltjL6M5sCk+lQHrvC39yNPBOaY54bMdOu3SmE7ZYbEBnsq5EANfVdj1knwHOxFXc+QJ6yb8ZU3rFgKsAQwIYEAqwPQgg9CPadfYu0imyrclca56aiSSe7CpYq7nx4d53f7HXrvK3sntj7da1LV4mO/wCDbmwejjmJWGJUPibi5mZiIuGHf8fW2RTVb9GuyKFDF0rs8iTx8Ou2/j4GgXa5VpGFnJUupUOn0Rzp+Y9qGgNelbPRer8yjFhv1G59pfozS9YwtTvyGONkUV1GixUD1sxS08eJJ7zYkHkQeOwHQg77z69iNJu0PCWm8KGSzIK7M1vyPfY9e7t1J4sPHr4b9d5OieYCIiAiIgIiICIiAiIgIiICIiAlb0b+tc/9DC/yWyySt6N/Wuf+hhf5LYFkiIgIiICIiAiIgIiICIiAkDregWZFovxmRbuISxLN+6yEUkqGI3KMpZtnAPRiCD04z0TVlxUzUmmSOYl7W01nmFQGm6hk/KKsejyNrWG/j7pWEXn+0y/+pY9J0xNHpWpORC7lmY7vYzEs7ufNmYsx8uvTYdJ2RI+poYNSJ9DXjn4/izvktf7yJ7R9mKO1FSpfzBrcWVW1MarqXXwatx1B6mQw+F+FZVclz5V7ZPdC6++02ZDLS4srQPtsqhgDsB18/KW+JNayIiAiIgIiICIiAiIgIiICIiAiIgJW9G/rXP8A0ML/ACWz31nXrVuNGKK+aBWuusBdKeXVVCAgvYQCdtwACCd9wDC46Zek3W5KWJkvcKxbVYq08xUGCip06IfnP1gwPTcjxFbn7U1cGX0WS/Fvw97bXDe0dUQvW8A7ytJTka+GuoyQlGRUgrUoS1Z5NzDAOOLgHiSDvv06cZJ9m9Os0nEqps4cq14nhvx8Tttv7bSfFpmfB7bHWKdXVzPd3fD9wk4iJm0kREBERAREQEREBERAREQEREBERAREQEREBERARODVNYTSgoId7LDxqprHK20jqeIJAAHmzEKPMiZ12v8AiLqeiZBpFWNR8qsOQfJYhhv9bki+O4OwPUHqfGSNfWybN+jFHM/JryZa446reDVImO6X8ZMzHYfSaaLk8+6DUWge3JmUn2+X75p2gdoqO09He477jwZWG1lTbb8bF8j1HsR1BIIMz2dLPrf+tePwY481Mv3JSm8SGTTLVy6rnYPxquS1l5Im7PUa+NRdgOivuQevT2286z2txNCYJbbvc31MeoNdk2enGlAWP37bSHE8pN6xHHE8/wDUxOXUdTp0ms2X211Vr4vYwRR+s+ftK99M1btB/Q1V6dUfymRtkZhBHitCnu6z+m7fdOrT+w+Li2C67vMvIHhkZbd/YnXf8WpHCodfBFWesFe0rWatSyckpz432C6h7Eer6RWKaqmarmoLqrVkbjyK+slL70xkZ3ZVRASzMdlUDxJPkJYtS0mnV0CXVhwDyUncMjDwZGGzK3uCDKsOz1WHq9KN3ttT411taX2WZCV20XUgOosc7Nxv8dvIbTld3+H/ALRsTlrfiJ8f0TMez016eHy0DtWnZ6rjnUZWKlll1teRYnLGK33Pagd0J7ptnG62BdjvLpiZleegsqdLEbqrowdGHswOxn1I3lcyuwWMXNuKbcG5upswz3Kuf+5VsarP2lJ951FKxSsVjyRJnmeVkiVX6bq2hf01NWoVD8pjbY+WB6tQ7d25/QdfunfpHbLD1l+6S3hePrY14bHyV9d6rAGP3jcTJ4m4nzvdkUlFDMB8qk8QT6E7Hb90h6s59PuvsyrOFC00WAvxWmlibe8UPsOW21fU9eo9RPOe/hnWnMTPPgnImc6p8aMfHYrjY9t4H5RyMetv0dwz/vQT20P4vrqdq1WYVys52XuWGT5EndeKMegJ+UEyb9h2Yp6Tonj3I3p8fV09UctEic2n6jVqtYspdXU7jceRHQhgeqsD0KnYg+M6ZDbiIiAiIgIiICIiAiIgIiICIiAiJ88hDajAdCykA+hI2ECG7NVDUOWcw3fK/od/yeMD+JVfTkPxp/6rNvBV2rHxh0L6TQmUo+ag8LPdHPQn7n2/jMtvZBxZp2Lt5Y9I2/NK1qpH3ggj9U7dUwE1Siyl/q2oyN7chtuPceP6pK09idfPXLHlP08/o1ZsfpKTV+aZLdlu01vZTJW6sc1bau6rkEW1W6Lux6KVYhgx8By9TI/Nw30+16rBs9TMjD3U7H9XSc1tJyRwX61myL68nIRf8SJ9E26Uza1ot4THP055c7hm1MscePLeBo2pa91zMoYtZ/8AzYBIsI332synHL2Pdqn3yY0Xs3idnlK41KV8vrsPmssPrZY27OfdiZJKNp5nzF05ERASt6+O51LTrPzmyqD4flKO++/xxx4SySt9tCaThWf2Wfj7+XS4Pjen/fgWSJ4E8wE4NX0HG15OGTRXco8A6hip9VPip9wQZ3xAqp7MZmi9dPzWZBvti5/LKp9gl2/fIPvLj2mYdu+1uR2iu7m5FqTFYo1Vb97W9yEh35cV5AH5VBHTZvM9N5M/MVxYu/Pfn3lnPfx5c25b/tby+7BwUy7E2t/jHPxQN/JNMfEeb0mi/B3RfpF1mSw6VDu6/wBN+rEfcvT9uZ1P0F2I0T/gOBVWRs5HO315v8xB+7ov7Mvu3tn0Wv0R427vh5q/Qx9eTq9TxrVQ0SwZtfyruq5y/ZsqOyi0gfbq6Hl5oHB32XjPyN7TBTg5PP6v0e7l4/V7tt/D23nTppc0V8/r92nPfx5cRy8PfecGv3TERAREQEREBERAREQEREBERAREQK8mQOytrrb8uJe5eq3wTGssO9ldp+yrOS6uem7sp2+TlYN95z6jeMesk1vaD0NaKHZg3Q/KSAR16yqdn9HfIsykF1mL9Gye6RMRyKAhx6bhtVcHRT+OP1VUe3nAqHxe0T6FlLkKPlyF2f0FlYA/xTj/AAmevws7IPqt65lqbY9J5UFvC+0dFZfVE6nl4FuO31TNHs7G0ZpU5T35fBuSrkPyqDDoCaUC1k9T4qZOqoQbAbAeAHQCW9u1cs6ka0e6Z9nqQ41KxlnK8xESoTCIiAlb+ITGnTrLB+QfHv8ATYUZFVx8vRDLDdctClmIVVBLMxAVQBuSSfAAecyztv8AFGnVMe/Exajat9dlTZDk1IOaleVa7Fn23368QfLcTfh18ue3TirzLC+SuOObTwvfaPMyaKbTQrK1a8ls4raLPVVTfcN7kEffJoTHsX4zZlRHeY+NYvmFaypv4iX/APE0Dsr24xe1gK1FktUcnos2FgHhyXYkOu5A3B8xvsTtNmfQ2Nb+7LWYj5x9Cm1iyxFaccxz7/L8vqsUREiMyYb8TOzDaFmNcqnuMti6t5Ja3zWIfQk8nHryYfZm5Tnz9Pq1SpqrkWyuwbOjDdWHj/52PttJmlt21MsZK/GPXDTmwxlp0ywfsHov/HNQqQjdEPe2enGvY7H724L+ub+JUdM7B/8ALFtlmBclYtADJko2SqBSTsjixHA6/aLeAnsmZk52WMS3KK71PdzxaO5SxEZEYC+2yzc72r9RQR6g7SR2nvfbMsWr3REd3+2vVwehpxPi7tdtGs2DBT5g3Fs0j6tVHjwY/nW7cAv5pdvIbz85dO0urSU4UoFXcsepZnY/WZ2YlnY+bMSTOqVaUREQEREBERAREQEREBERAREQEREBPAG08xAREQEREBERAyn4xdo2Z0wUYhQotydvt7k90h9hxZiP0Jms1PWfh8e1mpZdn0gVFWpAQp3hKHHr2YHmOnIWjw+yZ8fwJt/fF/lH/cnY9l7+lq68Vtbi3jPdPj8lNtYM2XJMxHd5Myn1xMuzT7FtpYpbUwatx9kj19VI3BHmCR5zSPwJt/fF/lH/AHI/Ao398X+Uf9yWF+1tDJWa2vzE+yfyR66mxWeYj6w0Ps/q669i1ZCDYXIG4+aHwZT7hgw/VJCVr4d4J0zTxVy5iu7KVX8A4XJtAIG52B2J8fOWWcBeIi0xXwdBHPHeRETF68MocEEAg9CD1BHvOGnQ6Ma1La61Rqq7KqwnyIqWOljgIOnVq0O+3r6zviAiIgIiICIiAiIgIiICIiAiIgIiICIiAiIgIiICIiAiIgQero2lXrlopZOIqzEUFnNQJauxVHVjWzWbqOpWx9tyoBl8bJTMRXrZXRwGR0IZHB6gqR0I9xPrIe/szWHL49l2K7ks5oKhLGbxZ6nVqyx8248j6wJiQ2u6s1f/AMfGIOXcPkH1hjqTsbrR5IvXYH67AKPMj0Og5NvSzUMkr5itMekn1+YVFh+yQZ1J2eopqausWVh2DWPW7pfYw83tDc3PQDdienSA0CzGFIqxbEsTF2oPBg/BkVSVZh4tsyk+5klI/S9IGmWZDht/pVwu47cRX+Jqp28ev9Dy36fW9tzIQEREBERAREQEREBERAREQEREBERAREQEREBERAREQEREBERAREQEREBERAREQEREBERAREQEREBERAREQEREBERAREQ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93553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18732"/>
          </a:xfrm>
        </p:spPr>
        <p:txBody>
          <a:bodyPr>
            <a:normAutofit/>
          </a:bodyPr>
          <a:lstStyle/>
          <a:p>
            <a:r>
              <a:rPr lang="en-US" sz="1600" dirty="0" smtClean="0">
                <a:latin typeface="Comic Sans MS" panose="030F0702030302020204" pitchFamily="66" charset="0"/>
              </a:rPr>
              <a:t>Shock and release experiments</a:t>
            </a:r>
            <a:endParaRPr lang="en-US" sz="1600" dirty="0">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US" sz="1400" dirty="0" smtClean="0">
                <a:latin typeface="Comic Sans MS" panose="030F0702030302020204" pitchFamily="66" charset="0"/>
              </a:rPr>
              <a:t>Shock sample by shooting it out of a cannon or hitting it with a laser beam</a:t>
            </a:r>
          </a:p>
          <a:p>
            <a:r>
              <a:rPr lang="en-US" sz="1400" dirty="0" smtClean="0">
                <a:latin typeface="Comic Sans MS" panose="030F0702030302020204" pitchFamily="66" charset="0"/>
              </a:rPr>
              <a:t>For a given initial state the final state is solely a function of the impact energy</a:t>
            </a:r>
          </a:p>
          <a:p>
            <a:r>
              <a:rPr lang="en-US" sz="1400" dirty="0" smtClean="0">
                <a:latin typeface="Comic Sans MS" panose="030F0702030302020204" pitchFamily="66" charset="0"/>
              </a:rPr>
              <a:t>Decompression is fast (~5 ns) nearly elastic</a:t>
            </a:r>
          </a:p>
          <a:p>
            <a:r>
              <a:rPr lang="en-US" sz="1400" dirty="0" smtClean="0">
                <a:latin typeface="Comic Sans MS" panose="030F0702030302020204" pitchFamily="66" charset="0"/>
              </a:rPr>
              <a:t>Low entropy (&lt; </a:t>
            </a:r>
            <a:r>
              <a:rPr lang="en-US" sz="1400" dirty="0" err="1" smtClean="0">
                <a:latin typeface="Comic Sans MS" panose="030F0702030302020204" pitchFamily="66" charset="0"/>
              </a:rPr>
              <a:t>Scrit</a:t>
            </a:r>
            <a:r>
              <a:rPr lang="en-US" sz="1400" dirty="0" smtClean="0">
                <a:latin typeface="Comic Sans MS" panose="030F0702030302020204" pitchFamily="66" charset="0"/>
              </a:rPr>
              <a:t>) experiments record T &lt;= </a:t>
            </a:r>
            <a:r>
              <a:rPr lang="en-US" sz="1400" dirty="0" err="1" smtClean="0">
                <a:latin typeface="Comic Sans MS" panose="030F0702030302020204" pitchFamily="66" charset="0"/>
              </a:rPr>
              <a:t>Tboil</a:t>
            </a:r>
            <a:r>
              <a:rPr lang="en-US" sz="1400" dirty="0" smtClean="0">
                <a:latin typeface="Comic Sans MS" panose="030F0702030302020204" pitchFamily="66" charset="0"/>
              </a:rPr>
              <a:t>, high entropy experiments</a:t>
            </a:r>
            <a:endParaRPr lang="en-US" sz="1400" dirty="0">
              <a:latin typeface="Comic Sans MS" panose="030F0702030302020204" pitchFamily="66" charset="0"/>
            </a:endParaRPr>
          </a:p>
        </p:txBody>
      </p:sp>
      <p:sp>
        <p:nvSpPr>
          <p:cNvPr id="4" name="AutoShape 2" descr="data:image/jpeg;base64,/9j/4AAQSkZJRgABAQAAAQABAAD/2wCEAAkGBhMSERIUERQSEhUQFBAVFRQYGBQYEBgQFRAWFBMXFhIYGyYfFxwlHBQUHy8gJScpLDgtFR80NTAsNSYrLikBCQoKBQUFDQUFDSkYEhgpKSkpKSkpKSkpKSkpKSkpKSkpKSkpKSkpKSkpKSkpKSkpKSkpKSkpKSkpKSkpKSkpKf/AABEIAKAA0wMBIgACEQEDEQH/xAAcAAACAgMBAQAAAAAAAAAAAAAABgEFAwQIAgf/xABNEAABAwIDAQoLAwgHCQAAAAABAAIDBBEFEiExBgcTFzVBUVRhkSIyM3Fyc6Kys9HSIzSBFEJSYoOhscIVJENTgpTTFmOEkpPB4ePw/8QAFAEBAAAAAAAAAAAAAAAAAAAAAP/EABQRAQAAAAAAAAAAAAAAAAAAAAD/2gAMAwEAAhEDEQA/ALne13tcOqcMpZp6ZkkkjHFzyX3JzuHMegBM/FDhPU4+9/1I3oORqL0HfEcnFAncUOE9Tj73/Ujihwnqcfe/6k4oQJ3FDhPU4+9/1I4ocJ6nH3v+pOKgoE/ihwnqcfe/6kcUOE9Tj73/AFJopsQjeXta4F0Zs5ux46LtOtjzHYVsXQJ/FDhPU4+9/wBSOKHCepx97/qTihAncUOE9Tj73/Ujihwnqcfe/wCpOKglAn8UOE9Tj73/AFI4ocJ6nH3v+pMceLscAWiQhwuCGPsQdhGi9f0m39GX/pv+SBa4ocJ6nH3v+pHFDhPU4+9/1K/qN0ETCA/hGl17XY/W23m7VmoMVjmzcGScmXMCCCLi42oFrihwnqcfe/6kcUOE9Tj73/UnFCBO4ocJ6nH3v+pHFDhPU4+9/wBScUIE7ihwnqcfe/6kcUOE9Tj73/UnFCBO4ocJ6nH3v+pHFDhPU4+9/wBScUIE7ihwnqcfe/6lB3ocJ6nH3v8AqTkhByBvh4bHT4nVwwtDI45SGtF7AZQbaoWxvq8sV3rj7rVKDoXeg5GovQd8RycUnb0HI1F6DviOTigEIQgFBUoQalXhjJLFw8Jt8rwbSNvtyvGo82xaodPDtBqWDYRZtQPONGyecWPYdqtVFkGvR4jHKCY3A20cNQ9p6HMOrT2ELYWnWYVHIcxBa8bJGnLIP8Q2jsNx2Knx7G6ihgfI5hqg3xeDaeGJ22dG0Hbr4Tey7UDKoctDA8ajqoWzQklrxsIs9rudr2/muHQt8oNPBPu8Hqo/cC3VpYJ93g9VH7gW6gW91flKfzTfyI3KeUqf+H+GUbqvKU/mm/kRuT8pU/sPhlAyIQoJQF0XS1ukjz1VGwE/aNqrt4WSNrssYLblmulydirKCslpZJonzcLII8PjDn5i10zmTEnJcakNHOL5dSgeUJNh3bSuYxxja0SQ52u1dEZhTulcwvabsIy6Bw1Bvde27rJw4ZhAWh9AHWzh2Sr0bYk6Fp7x0IG9CXNz+6g1E8kfgFgijmje24ux8skdiCf93e+m3Z0saAQhCDkjfV5YrvXH3WqVG+ryxXeuPutUoOhd6Dkai9B3xHJxSdvQcjUXoO+I5OKAQhCAQhCAQhCAUFShBoVmEse7OM0cgFhIw2ktzAnY4djgQsBrJofLN4Vn97GDmHa+Hb+Lb+YK2XlwQV+52pa+mgLHNcODjFwQRfINNOdWSosNwhroYZGF0UnBR3ezTN4I0e0+C8ecX7QthtfLFpO3M0f20YJbb9eLVzD5rjzINDdX5Sn8038iNynlKn9h8MrHujqGvdTOY4Pa5sxDmkFpHgbCFk3K+Uqf2HwygYyqip/rEhiHkYyOGP6bxqIvNsLvwHSsuI1Ti5sMJtJILl393FexeRznaGjp7AVuUdI2JjWMFmtFgP4knnJNzftQenU7SQ4taXN2OIGYeY7QvL6JhJJYwklpJLWkkt8W5tzcyzXUoNcUEevgM1BB8FuoPNs2KfyJmvgM1tfwW83i9yzoQYYqRjTdrGtOuwAHU3Owc5N1mQhAIQhByRvq8sV3rj7rVKjfV5YrvXH3WqUHQu9ByNReg74jk4pO3oORqL0HfEcnFBBRdQ/t2JApd0E0VK3gXRnJSV1R4QL3OfBUABt8w0IcR2WQfQUJQqN1r/tnNdE3gJRG6Ei8vBudGBOTmvkAfn0FrDboVixDdLUslMTHQ2/rWWQtuHCKmZM3TMBoXFptpp0oHMlSkWPdXK8xCQRHO/CpG2ztsyrD8zdHeFlLNCdDm1CyHdZUNYXngXgw1z2tAy2dTVTIvGLtbsfmtpq3bqgdkKrwGskkY90jo3faPDCyx+zHi57EgOO0hWiAUOUqHINLBfu0Hqo/cCSd8nfSFCeApw19SRdxdrHE0jQkDxnHaB3pupqwQ0LZXbIqcPPmbFm/7LlbEK9080k0hLnzOc9xPS43+Q/BBaS7tKx8hlM7w91ybZWtudpyAWvs1tfRP29rvpESPiqhnln4NsTxZodKBlYx/M29/G2dnT8lBC8x9Ow83SP/ACg67wyg4MEuOaSQ5pH9LrWAHQ0DQDo7SVkxOQthlLTYtjkIPOCGEgqp3B42avD6aZxu5zAHnn4RpyuP4kE/irTGPu83qpfhlAp0lVJmgPCym8kAN3EghxGYEfindIlN41P66m95qenbNUE3QF89ja4UEUngAGakAka93CE/0my4dfTxe3p5lZy7pqiMVOdrSaN5ElmkAskkZwDwb6ARuc93onYgcEJUpscqH1EMQfTZZBO/MPDc6KOWOwGV1g4te4aE+LfsTUEEoQhByRvq8sV3rj7rVKjfV5YrvXH3WqUHQu9ByNReg74jk4pO3oORqL0HfEcnFBX4zifANY7LmzzQRbbW4WQMv22uNF5ZjUOTO98bBd4uXtIsyTgyS4G22w7L2XrGsLM7GNDsmSaCW9r34KQPttG21rpVxLc/IwlrWCa0dW8EseY5HS1InbA4NfpZwvc6a+dBfUO6RjpKiOQxsdDK9jAHeE9jYWSkgHns/YOhbdHjUMkEc+ZrI5WsLS4hvj2yg359QLKrbuVJfwjngF1UaktDdmak4BzM19bbb9mxY8RwiSLDooGnhXwupGNcGG2WOZli5lydGtudUF1HjEDgCJYzfhLeEP7Pymn6vP0Ktq8QhqDNA85WNbSyNla8eHwhc9mS23WK9tbjzrzUbky5zZGyBry+oc85LtPDQiJ2VubwSA1tjc7NbrWZuG0Ac9rwIqOMeC9rgaZj2te17HhzXHPfTo7UFvhrYI3vySNdJUOzuN25nuEbQLAWGjGt0HMrVL2EblOAkzGQTDNwgL2kzCYxCN7g/NbW36N9SLphQChylQ5Aq7oYy7BJw3aaF/wbkd11zICF1phkIfSRNdsfCxp8xjsf4rl/dPgD6Kqlp5ARwbvBPM6M+I4ecfvugqiAVIt/951AKzUVG+WRkcTS98jg1rRtLidAg6F3lGEYTFfnkqCPR4U2Vxi9DWcFMfymHLklNvybXLkOmbhv32VhuZwYUlLBTi32MbWkjYX2u895K2MY+7zeql+GUHzynpaq8H9Yi8rT2+w2G7bf2qc/6Prutwf5Y/66X6bxqf11N7zU+BBRnDq7rUH+VP8ArrBSYJWszf1yJznm7nOphmJtYbJgLAAD8ExoQUf9HV3WoP8AK/8AvVNuYwbFY55H1NVGadz3FkGTNIGX0s/N9n02zOsnVCAQhCDkjfV5YrvXH3WqVG+ryxXeuPutUoOhd6Dkai9B3xHJxSdvQcjUXoO+I5OKAUWUoQFlFlKEAhCEAhCEAocpWOaUNaS4hoA1JIAA7SdiDVwX7tB6qP3QqLd3uLpK6K9QRE6MHJOLBzL8xvo5t/zT+C2sGxCSSnhEDLDgo/tZARH4o8VnjSfuHarCmwdodnkJmkH5z7Wb6DNjOfZrrtKD4FU709S2QBr4zHJmySOa9hcBa54IjMNo2r6LvXbhoaSSZ5+1mYIwJCLBoey7gxvNs27Uy7qvKU/mm/kRuU8pU/sPhlAx2WCvgL4pGDa9j2jou5pA/ithCBRpcAqA6LM2MBj4nEh5JswgmwyjoTcEIQCEIQCEIQCEIQckb6vLFd64+61So31eWK71x91qlB0LvQcjUXoO+I5OKTt6Dkai9B3xHJxQCEIQCEIQCEKCUE3WnieLRU8Zkne2NjdrnXyjzrXdjPCaUzeG1I4S9qcdJMn53+EH8FhqtzTahhbVuM4cNWatg230jB16LuJQRS4/+UtDqNpkY4XEzw5kFultxmk/AW7VsR4MCQ+Zxne3VuYARsPMWRbGntNz2qxjjDQAAABYADQADYAOZS5BpYJ93g9VH7gWzPUNblzG2dwa3tcbkD9xWtgn3aD1UfuBYpvDqoxzQMdIfTeeDZ7Il/cgrd1XlKfzTfyLDuZrWNnnY42c/gC29wD9mdA7YT2bVn3VeUp/NN/IsW56lbI6qa9oc0/k9wRceTKBoupVRllp7WzTxdG2oYOwnyrew+F51YUlayVuaNwcLkXHMRtBG0EdB1QZ0IQgEIQgEIQgEIQg5I31eWK71x91qlRvq8sV3rj7rVKDoXeg5GovQd8RycUnb0HI1F6DviOTigEIQgFBKlCCtlxi7iyBpmc3QkaQtd0Ol2X7Bc9i8DCDJrUu4W9vshpTjsybX/4r+YbFaNYBs0UoPLWWFhpbm5l6QhAKHKUIKrBq+MU8IMkYPBRi2Zt75RzXWLC8Rjc6eQyR2dIWN8NviRgM6f0g9btdDHHG95ZH4DXO8Vu0C/QseGYSxkMbCxhLWNBOVurrXcdnTdBS7qK6MyQWew2Ev5zehvasu5GUF9SWkEXg1BBHkzzhX/5DH+gz/lb8lkjga3xQG36AB/BB6stCswu7jJE4xSm13jUOtsEjNjxzcx6CFYIQVtNipDmxzt4OR3ikXMTz+o+23S+U2Pn2qyC8lgVVFjt6t1OW2GQujffR7mODZm2/Vzx956EFuhL8m6jJQCqe0XORuUXLc75xC3ttdwJ51B3TkSRM8BwdNPDIRnu10VOZicpGh08XXQjUoGFCpId2FK7LaQ2dwJByPAyzG0LySNGuOgdsvortAIQhByRvq8sV3rj7rVKjfV5YrvXH3WqUHQu9ByNReg74jk4pO3oORqL0HfEcnFAIQhAIQhAIQhAKmx/HPycwg5WiZzmmV+YQx2YXDMRznYLkDtVyVqVdK5+UtkdHa9wA0tcCLWII5kGnBujhLRmkZmBp2uylzo89RpDlfbwg47D2rVw/dfEWfbuET/triz8hEc5iOR5FnG+W4GvhLw3cRE2wjfIxo/JDlGUgupZOEjJJHOdo5+xZo9ybA3K55e0GbIHNYWtE0meQFtrPB1GvMT50EVe6mBr3MlDgxsAmc9zHZA3hTGQ4W0sWraG6ODNG3M4Ga+TMyRt3C5y6t0dZrjY6myr37iIsjmNe9jXwuhIFiMhmMoy38Wxc4AbLFbVTuYa+dszpHktkikA8GwdGwssDa4aQ4kjp1QeMM3XwSwxSEmPhmxnK4G7RJIY48xtoHOGUHnKvgl3DdxrIHMLHuOVkcZDmxuDo43vdFtFwRnIuNth0JhCCUIQg8vGmmh6VSt3KsBgc0lskDy8yhsfCyFwcHiR2XUOzG9ugdCvEIKOTcwDSNpuEfla6N2ezM5LJxMNLZfGaObYsf+yY4ThOFkvw809rR2zy0/AEeLewbr03TAhAsx7iGBmThZbCCigBtHfLSTGWJ3i6uJJvzdgTKFKEAhCEHJG+ryxXeuPutUqN9Xliu9cfdapQdC70HI1F6DviOTivlW9pvi4dT4XSxT1UcckbHBzDmuDwjjrp0EJo42MK67D7XyQNqEpcbGFddh9r5I42MK67D7XyQNqEpcbGFddh9r5I42MK67D7XyQNqEpcbGFddh9r5I42MK67D7XyQNqEpcbGFddh9r5I42MK67D7XyQNqEpcbGFddh9r5I42MK67D7XyQNqEpcbGFddh9r5I42MK67D7XyQNqEpcbGFddh9r5I42MK67D7XyQNqEpcbGFddh9r5I42MK67D7XyQNqEpcbGFddh9r5I42MK67D7XyQNqEpcbGFddh9r5I42MK67D7XyQNqEpcbGFddh9r5I42MK67D7XyQNqEpcbGFddh9r5KONjCuuw+18kHO2+ryxXeuPutUrW3xMRjnxOslhcHxySktcNhGUahC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MSERIUERQSEhUQFBAVFRQYGBQYEBgQFRAWFBMXFhIYGyYfFxwlHBQUHy8gJScpLDgtFR80NTAsNSYrLikBCQoKBQUFDQUFDSkYEhgpKSkpKSkpKSkpKSkpKSkpKSkpKSkpKSkpKSkpKSkpKSkpKSkpKSkpKSkpKSkpKSkpKf/AABEIAKAA0wMBIgACEQEDEQH/xAAcAAACAgMBAQAAAAAAAAAAAAAABgEFAwQIAgf/xABNEAABAwIDAQoLAwgHCQAAAAABAAIDBBEFEiExBgcTFzVBUVRhkSIyM3Fyc6Kys9HSIzSBFEJSYoOhscIVJENTgpTTFmOEkpPB4ePw/8QAFAEBAAAAAAAAAAAAAAAAAAAAAP/EABQRAQAAAAAAAAAAAAAAAAAAAAD/2gAMAwEAAhEDEQA/ALne13tcOqcMpZp6ZkkkjHFzyX3JzuHMegBM/FDhPU4+9/1I3oORqL0HfEcnFAncUOE9Tj73/Ujihwnqcfe/6k4oQJ3FDhPU4+9/1I4ocJ6nH3v+pOKgoE/ihwnqcfe/6kcUOE9Tj73/AFJopsQjeXta4F0Zs5ux46LtOtjzHYVsXQJ/FDhPU4+9/wBSOKHCepx97/qTihAncUOE9Tj73/Ujihwnqcfe/wCpOKglAn8UOE9Tj73/AFI4ocJ6nH3v+pMceLscAWiQhwuCGPsQdhGi9f0m39GX/pv+SBa4ocJ6nH3v+pHFDhPU4+9/1K/qN0ETCA/hGl17XY/W23m7VmoMVjmzcGScmXMCCCLi42oFrihwnqcfe/6kcUOE9Tj73/UnFCBO4ocJ6nH3v+pHFDhPU4+9/wBScUIE7ihwnqcfe/6kcUOE9Tj73/UnFCBO4ocJ6nH3v+pHFDhPU4+9/wBScUIE7ihwnqcfe/6lB3ocJ6nH3v8AqTkhByBvh4bHT4nVwwtDI45SGtF7AZQbaoWxvq8sV3rj7rVKDoXeg5GovQd8RycUnb0HI1F6DviOTigEIQgFBUoQalXhjJLFw8Jt8rwbSNvtyvGo82xaodPDtBqWDYRZtQPONGyecWPYdqtVFkGvR4jHKCY3A20cNQ9p6HMOrT2ELYWnWYVHIcxBa8bJGnLIP8Q2jsNx2Knx7G6ihgfI5hqg3xeDaeGJ22dG0Hbr4Tey7UDKoctDA8ajqoWzQklrxsIs9rudr2/muHQt8oNPBPu8Hqo/cC3VpYJ93g9VH7gW6gW91flKfzTfyI3KeUqf+H+GUbqvKU/mm/kRuT8pU/sPhlAyIQoJQF0XS1ukjz1VGwE/aNqrt4WSNrssYLblmulydirKCslpZJonzcLII8PjDn5i10zmTEnJcakNHOL5dSgeUJNh3bSuYxxja0SQ52u1dEZhTulcwvabsIy6Bw1Bvde27rJw4ZhAWh9AHWzh2Sr0bYk6Fp7x0IG9CXNz+6g1E8kfgFgijmje24ux8skdiCf93e+m3Z0saAQhCDkjfV5YrvXH3WqVG+ryxXeuPutUoOhd6Dkai9B3xHJxSdvQcjUXoO+I5OKAQhCAQhCAQhCAUFShBoVmEse7OM0cgFhIw2ktzAnY4djgQsBrJofLN4Vn97GDmHa+Hb+Lb+YK2XlwQV+52pa+mgLHNcODjFwQRfINNOdWSosNwhroYZGF0UnBR3ezTN4I0e0+C8ecX7QthtfLFpO3M0f20YJbb9eLVzD5rjzINDdX5Sn8038iNynlKn9h8MrHujqGvdTOY4Pa5sxDmkFpHgbCFk3K+Uqf2HwygYyqip/rEhiHkYyOGP6bxqIvNsLvwHSsuI1Ti5sMJtJILl393FexeRznaGjp7AVuUdI2JjWMFmtFgP4knnJNzftQenU7SQ4taXN2OIGYeY7QvL6JhJJYwklpJLWkkt8W5tzcyzXUoNcUEevgM1BB8FuoPNs2KfyJmvgM1tfwW83i9yzoQYYqRjTdrGtOuwAHU3Owc5N1mQhAIQhByRvq8sV3rj7rVKjfV5YrvXH3WqUHQu9ByNReg74jk4pO3oORqL0HfEcnFBBRdQ/t2JApd0E0VK3gXRnJSV1R4QL3OfBUABt8w0IcR2WQfQUJQqN1r/tnNdE3gJRG6Ei8vBudGBOTmvkAfn0FrDboVixDdLUslMTHQ2/rWWQtuHCKmZM3TMBoXFptpp0oHMlSkWPdXK8xCQRHO/CpG2ztsyrD8zdHeFlLNCdDm1CyHdZUNYXngXgw1z2tAy2dTVTIvGLtbsfmtpq3bqgdkKrwGskkY90jo3faPDCyx+zHi57EgOO0hWiAUOUqHINLBfu0Hqo/cCSd8nfSFCeApw19SRdxdrHE0jQkDxnHaB3pupqwQ0LZXbIqcPPmbFm/7LlbEK9080k0hLnzOc9xPS43+Q/BBaS7tKx8hlM7w91ybZWtudpyAWvs1tfRP29rvpESPiqhnln4NsTxZodKBlYx/M29/G2dnT8lBC8x9Ow83SP/ACg67wyg4MEuOaSQ5pH9LrWAHQ0DQDo7SVkxOQthlLTYtjkIPOCGEgqp3B42avD6aZxu5zAHnn4RpyuP4kE/irTGPu83qpfhlAp0lVJmgPCym8kAN3EghxGYEfindIlN41P66m95qenbNUE3QF89ja4UEUngAGakAka93CE/0my4dfTxe3p5lZy7pqiMVOdrSaN5ElmkAskkZwDwb6ARuc93onYgcEJUpscqH1EMQfTZZBO/MPDc6KOWOwGV1g4te4aE+LfsTUEEoQhByRvq8sV3rj7rVKjfV5YrvXH3WqUHQu9ByNReg74jk4pO3oORqL0HfEcnFBX4zifANY7LmzzQRbbW4WQMv22uNF5ZjUOTO98bBd4uXtIsyTgyS4G22w7L2XrGsLM7GNDsmSaCW9r34KQPttG21rpVxLc/IwlrWCa0dW8EseY5HS1InbA4NfpZwvc6a+dBfUO6RjpKiOQxsdDK9jAHeE9jYWSkgHns/YOhbdHjUMkEc+ZrI5WsLS4hvj2yg359QLKrbuVJfwjngF1UaktDdmak4BzM19bbb9mxY8RwiSLDooGnhXwupGNcGG2WOZli5lydGtudUF1HjEDgCJYzfhLeEP7Pymn6vP0Ktq8QhqDNA85WNbSyNla8eHwhc9mS23WK9tbjzrzUbky5zZGyBry+oc85LtPDQiJ2VubwSA1tjc7NbrWZuG0Ac9rwIqOMeC9rgaZj2te17HhzXHPfTo7UFvhrYI3vySNdJUOzuN25nuEbQLAWGjGt0HMrVL2EblOAkzGQTDNwgL2kzCYxCN7g/NbW36N9SLphQChylQ5Aq7oYy7BJw3aaF/wbkd11zICF1phkIfSRNdsfCxp8xjsf4rl/dPgD6Kqlp5ARwbvBPM6M+I4ecfvugqiAVIt/951AKzUVG+WRkcTS98jg1rRtLidAg6F3lGEYTFfnkqCPR4U2Vxi9DWcFMfymHLklNvybXLkOmbhv32VhuZwYUlLBTi32MbWkjYX2u895K2MY+7zeql+GUHzynpaq8H9Yi8rT2+w2G7bf2qc/6Prutwf5Y/66X6bxqf11N7zU+BBRnDq7rUH+VP8ArrBSYJWszf1yJznm7nOphmJtYbJgLAAD8ExoQUf9HV3WoP8AK/8AvVNuYwbFY55H1NVGadz3FkGTNIGX0s/N9n02zOsnVCAQhCDkjfV5YrvXH3WqVG+ryxXeuPutUoOhd6Dkai9B3xHJxSdvQcjUXoO+I5OKAUWUoQFlFlKEAhCEAhCEAocpWOaUNaS4hoA1JIAA7SdiDVwX7tB6qP3QqLd3uLpK6K9QRE6MHJOLBzL8xvo5t/zT+C2sGxCSSnhEDLDgo/tZARH4o8VnjSfuHarCmwdodnkJmkH5z7Wb6DNjOfZrrtKD4FU709S2QBr4zHJmySOa9hcBa54IjMNo2r6LvXbhoaSSZ5+1mYIwJCLBoey7gxvNs27Uy7qvKU/mm/kRuU8pU/sPhlAx2WCvgL4pGDa9j2jou5pA/ithCBRpcAqA6LM2MBj4nEh5JswgmwyjoTcEIQCEIQCEIQCEIQckb6vLFd64+61So31eWK71x91qlB0LvQcjUXoO+I5OKTt6Dkai9B3xHJxQCEIQCEIQCEKCUE3WnieLRU8Zkne2NjdrnXyjzrXdjPCaUzeG1I4S9qcdJMn53+EH8FhqtzTahhbVuM4cNWatg230jB16LuJQRS4/+UtDqNpkY4XEzw5kFultxmk/AW7VsR4MCQ+Zxne3VuYARsPMWRbGntNz2qxjjDQAAABYADQADYAOZS5BpYJ93g9VH7gWzPUNblzG2dwa3tcbkD9xWtgn3aD1UfuBYpvDqoxzQMdIfTeeDZ7Il/cgrd1XlKfzTfyLDuZrWNnnY42c/gC29wD9mdA7YT2bVn3VeUp/NN/IsW56lbI6qa9oc0/k9wRceTKBoupVRllp7WzTxdG2oYOwnyrew+F51YUlayVuaNwcLkXHMRtBG0EdB1QZ0IQgEIQgEIQgEIQg5I31eWK71x91qlRvq8sV3rj7rVKDoXeg5GovQd8RycUnb0HI1F6DviOTigEIQgFBKlCCtlxi7iyBpmc3QkaQtd0Ol2X7Bc9i8DCDJrUu4W9vshpTjsybX/4r+YbFaNYBs0UoPLWWFhpbm5l6QhAKHKUIKrBq+MU8IMkYPBRi2Zt75RzXWLC8Rjc6eQyR2dIWN8NviRgM6f0g9btdDHHG95ZH4DXO8Vu0C/QseGYSxkMbCxhLWNBOVurrXcdnTdBS7qK6MyQWew2Ev5zehvasu5GUF9SWkEXg1BBHkzzhX/5DH+gz/lb8lkjga3xQG36AB/BB6stCswu7jJE4xSm13jUOtsEjNjxzcx6CFYIQVtNipDmxzt4OR3ikXMTz+o+23S+U2Pn2qyC8lgVVFjt6t1OW2GQujffR7mODZm2/Vzx956EFuhL8m6jJQCqe0XORuUXLc75xC3ttdwJ51B3TkSRM8BwdNPDIRnu10VOZicpGh08XXQjUoGFCpId2FK7LaQ2dwJByPAyzG0LySNGuOgdsvortAIQhByRvq8sV3rj7rVKjfV5YrvXH3WqUHQu9ByNReg74jk4pO3oORqL0HfEcnFAIQhAIQhAIQhAKmx/HPycwg5WiZzmmV+YQx2YXDMRznYLkDtVyVqVdK5+UtkdHa9wA0tcCLWII5kGnBujhLRmkZmBp2uylzo89RpDlfbwg47D2rVw/dfEWfbuET/triz8hEc5iOR5FnG+W4GvhLw3cRE2wjfIxo/JDlGUgupZOEjJJHOdo5+xZo9ybA3K55e0GbIHNYWtE0meQFtrPB1GvMT50EVe6mBr3MlDgxsAmc9zHZA3hTGQ4W0sWraG6ODNG3M4Ga+TMyRt3C5y6t0dZrjY6myr37iIsjmNe9jXwuhIFiMhmMoy38Wxc4AbLFbVTuYa+dszpHktkikA8GwdGwssDa4aQ4kjp1QeMM3XwSwxSEmPhmxnK4G7RJIY48xtoHOGUHnKvgl3DdxrIHMLHuOVkcZDmxuDo43vdFtFwRnIuNth0JhCCUIQg8vGmmh6VSt3KsBgc0lskDy8yhsfCyFwcHiR2XUOzG9ugdCvEIKOTcwDSNpuEfla6N2ezM5LJxMNLZfGaObYsf+yY4ThOFkvw809rR2zy0/AEeLewbr03TAhAsx7iGBmThZbCCigBtHfLSTGWJ3i6uJJvzdgTKFKEAhCEHJG+ryxXeuPutUqN9Xliu9cfdapQdC70HI1F6DviOTivlW9pvi4dT4XSxT1UcckbHBzDmuDwjjrp0EJo42MK67D7XyQNqEpcbGFddh9r5I42MK67D7XyQNqEpcbGFddh9r5I42MK67D7XyQNqEpcbGFddh9r5I42MK67D7XyQNqEpcbGFddh9r5I42MK67D7XyQNqEpcbGFddh9r5I42MK67D7XyQNqEpcbGFddh9r5I42MK67D7XyQNqEpcbGFddh9r5I42MK67D7XyQNqEpcbGFddh9r5I42MK67D7XyQNqEpcbGFddh9r5I42MK67D7XyQNqEpcbGFddh9r5I42MK67D7XyQNqEpcbGFddh9r5I42MK67D7XyQNqEpcbGFddh9r5KONjCuuw+18kHO2+ryxXeuPutUrW3xMRjnxOslhcHxySktcNhGUahC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smf.phy.cam.ac.uk/fsp/photos/research/laserflyers/Laserfly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0060" y="1002632"/>
            <a:ext cx="25146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930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18732"/>
          </a:xfrm>
        </p:spPr>
        <p:txBody>
          <a:bodyPr>
            <a:normAutofit/>
          </a:bodyPr>
          <a:lstStyle/>
          <a:p>
            <a:r>
              <a:rPr lang="en-US" sz="1600" dirty="0" smtClean="0">
                <a:latin typeface="Comic Sans MS" panose="030F0702030302020204" pitchFamily="66" charset="0"/>
              </a:rPr>
              <a:t>Hydrocode EoS</a:t>
            </a:r>
            <a:endParaRPr lang="en-US" sz="1600" dirty="0">
              <a:latin typeface="Comic Sans MS" panose="030F0702030302020204" pitchFamily="66" charset="0"/>
            </a:endParaRPr>
          </a:p>
        </p:txBody>
      </p:sp>
      <p:sp>
        <p:nvSpPr>
          <p:cNvPr id="3" name="Subtitle 2"/>
          <p:cNvSpPr>
            <a:spLocks noGrp="1"/>
          </p:cNvSpPr>
          <p:nvPr>
            <p:ph type="subTitle" idx="1"/>
          </p:nvPr>
        </p:nvSpPr>
        <p:spPr>
          <a:xfrm>
            <a:off x="1556084" y="2197767"/>
            <a:ext cx="9144000" cy="3842085"/>
          </a:xfrm>
        </p:spPr>
        <p:txBody>
          <a:bodyPr>
            <a:normAutofit/>
          </a:bodyPr>
          <a:lstStyle/>
          <a:p>
            <a:r>
              <a:rPr lang="en-US" sz="1400" dirty="0" smtClean="0">
                <a:latin typeface="Comic Sans MS" panose="030F0702030302020204" pitchFamily="66" charset="0"/>
              </a:rPr>
              <a:t>ANEOS – Mie </a:t>
            </a:r>
            <a:r>
              <a:rPr lang="en-US" sz="1400" dirty="0" err="1" smtClean="0">
                <a:latin typeface="Comic Sans MS" panose="030F0702030302020204" pitchFamily="66" charset="0"/>
              </a:rPr>
              <a:t>Gruneisen</a:t>
            </a:r>
            <a:r>
              <a:rPr lang="en-US" sz="1400" dirty="0" smtClean="0">
                <a:latin typeface="Comic Sans MS" panose="030F0702030302020204" pitchFamily="66" charset="0"/>
              </a:rPr>
              <a:t> model (Thompson 1973)</a:t>
            </a:r>
            <a:endParaRPr lang="en-US" sz="1400" dirty="0">
              <a:latin typeface="Comic Sans MS" panose="030F0702030302020204" pitchFamily="66" charset="0"/>
            </a:endParaRPr>
          </a:p>
          <a:p>
            <a:r>
              <a:rPr lang="en-US" sz="1400" dirty="0" smtClean="0">
                <a:latin typeface="Comic Sans MS" panose="030F0702030302020204" pitchFamily="66" charset="0"/>
              </a:rPr>
              <a:t>A = </a:t>
            </a:r>
            <a:r>
              <a:rPr lang="en-US" sz="1400" dirty="0" err="1" smtClean="0">
                <a:latin typeface="Comic Sans MS" panose="030F0702030302020204" pitchFamily="66" charset="0"/>
              </a:rPr>
              <a:t>Acold</a:t>
            </a:r>
            <a:r>
              <a:rPr lang="en-US" sz="1400" dirty="0" smtClean="0">
                <a:latin typeface="Comic Sans MS" panose="030F0702030302020204" pitchFamily="66" charset="0"/>
              </a:rPr>
              <a:t> + </a:t>
            </a:r>
            <a:r>
              <a:rPr lang="en-US" sz="1400" dirty="0" err="1" smtClean="0">
                <a:latin typeface="Comic Sans MS" panose="030F0702030302020204" pitchFamily="66" charset="0"/>
              </a:rPr>
              <a:t>Athermal</a:t>
            </a:r>
            <a:endParaRPr lang="en-US" sz="1400" dirty="0" smtClean="0">
              <a:latin typeface="Comic Sans MS" panose="030F0702030302020204" pitchFamily="66" charset="0"/>
            </a:endParaRPr>
          </a:p>
          <a:p>
            <a:r>
              <a:rPr lang="en-US" sz="1400" dirty="0" err="1" smtClean="0">
                <a:latin typeface="Comic Sans MS" panose="030F0702030302020204" pitchFamily="66" charset="0"/>
              </a:rPr>
              <a:t>Acold</a:t>
            </a:r>
            <a:r>
              <a:rPr lang="en-US" sz="1400" dirty="0" smtClean="0">
                <a:latin typeface="Comic Sans MS" panose="030F0702030302020204" pitchFamily="66" charset="0"/>
              </a:rPr>
              <a:t> =&gt; </a:t>
            </a:r>
            <a:r>
              <a:rPr lang="en-US" sz="1400" dirty="0" err="1" smtClean="0">
                <a:latin typeface="Comic Sans MS" panose="030F0702030302020204" pitchFamily="66" charset="0"/>
              </a:rPr>
              <a:t>Pcold</a:t>
            </a:r>
            <a:r>
              <a:rPr lang="en-US" sz="1400" dirty="0" smtClean="0">
                <a:latin typeface="Comic Sans MS" panose="030F0702030302020204" pitchFamily="66" charset="0"/>
              </a:rPr>
              <a:t> = C(</a:t>
            </a:r>
            <a:r>
              <a:rPr lang="en-US" sz="1400" dirty="0" err="1" smtClean="0">
                <a:latin typeface="Comic Sans MS" panose="030F0702030302020204" pitchFamily="66" charset="0"/>
              </a:rPr>
              <a:t>f^m</a:t>
            </a:r>
            <a:r>
              <a:rPr lang="en-US" sz="1400" dirty="0" smtClean="0">
                <a:latin typeface="Comic Sans MS" panose="030F0702030302020204" pitchFamily="66" charset="0"/>
              </a:rPr>
              <a:t> – </a:t>
            </a:r>
            <a:r>
              <a:rPr lang="en-US" sz="1400" dirty="0" err="1" smtClean="0">
                <a:latin typeface="Comic Sans MS" panose="030F0702030302020204" pitchFamily="66" charset="0"/>
              </a:rPr>
              <a:t>f^n</a:t>
            </a:r>
            <a:r>
              <a:rPr lang="en-US" sz="1400" dirty="0" smtClean="0">
                <a:latin typeface="Comic Sans MS" panose="030F0702030302020204" pitchFamily="66" charset="0"/>
              </a:rPr>
              <a:t>),  f = rho/rho0 =&gt; </a:t>
            </a:r>
            <a:r>
              <a:rPr lang="en-US" sz="1400" dirty="0" err="1" smtClean="0">
                <a:latin typeface="Comic Sans MS" panose="030F0702030302020204" pitchFamily="66" charset="0"/>
              </a:rPr>
              <a:t>Zharkob</a:t>
            </a:r>
            <a:r>
              <a:rPr lang="en-US" sz="1400" dirty="0" smtClean="0">
                <a:latin typeface="Comic Sans MS" panose="030F0702030302020204" pitchFamily="66" charset="0"/>
              </a:rPr>
              <a:t> &amp; Kalinin 1971</a:t>
            </a:r>
          </a:p>
          <a:p>
            <a:r>
              <a:rPr lang="en-US" sz="1400" dirty="0" err="1" smtClean="0">
                <a:latin typeface="Comic Sans MS" panose="030F0702030302020204" pitchFamily="66" charset="0"/>
              </a:rPr>
              <a:t>Athermal</a:t>
            </a:r>
            <a:r>
              <a:rPr lang="en-US" sz="1400" dirty="0" smtClean="0">
                <a:latin typeface="Comic Sans MS" panose="030F0702030302020204" pitchFamily="66" charset="0"/>
              </a:rPr>
              <a:t> = Debye Model + f(Y(</a:t>
            </a:r>
            <a:r>
              <a:rPr lang="en-US" sz="1400" dirty="0" err="1" smtClean="0">
                <a:latin typeface="Comic Sans MS" panose="030F0702030302020204" pitchFamily="66" charset="0"/>
              </a:rPr>
              <a:t>rho,T</a:t>
            </a:r>
            <a:r>
              <a:rPr lang="en-US" sz="1400" dirty="0" smtClean="0">
                <a:latin typeface="Comic Sans MS" panose="030F0702030302020204" pitchFamily="66" charset="0"/>
              </a:rPr>
              <a:t>)) =&gt; </a:t>
            </a:r>
            <a:r>
              <a:rPr lang="en-US" sz="1400" dirty="0" err="1" smtClean="0">
                <a:latin typeface="Comic Sans MS" panose="030F0702030302020204" pitchFamily="66" charset="0"/>
              </a:rPr>
              <a:t>Korner</a:t>
            </a:r>
            <a:r>
              <a:rPr lang="en-US" sz="1400" dirty="0" smtClean="0">
                <a:latin typeface="Comic Sans MS" panose="030F0702030302020204" pitchFamily="66" charset="0"/>
              </a:rPr>
              <a:t> et al 1962</a:t>
            </a:r>
          </a:p>
          <a:p>
            <a:r>
              <a:rPr lang="en-US" sz="1400" dirty="0" smtClean="0">
                <a:latin typeface="Comic Sans MS" panose="030F0702030302020204" pitchFamily="66" charset="0"/>
              </a:rPr>
              <a:t>Y = 0 =&gt; solid Y=1 gas </a:t>
            </a:r>
          </a:p>
          <a:p>
            <a:r>
              <a:rPr lang="en-US" sz="1400" dirty="0" smtClean="0">
                <a:latin typeface="Comic Sans MS" panose="030F0702030302020204" pitchFamily="66" charset="0"/>
              </a:rPr>
              <a:t>Parameterized by fitting the theoretical energy for a monatomic gas in the infinite T limit</a:t>
            </a:r>
          </a:p>
          <a:p>
            <a:r>
              <a:rPr lang="en-US" sz="1400" dirty="0" smtClean="0">
                <a:latin typeface="Comic Sans MS" panose="030F0702030302020204" pitchFamily="66" charset="0"/>
              </a:rPr>
              <a:t>Underestimates the extent of vaporization because in most cases much less energy is required to vaporize a solid to diatomic or more complex molecules</a:t>
            </a:r>
          </a:p>
        </p:txBody>
      </p:sp>
    </p:spTree>
    <p:extLst>
      <p:ext uri="{BB962C8B-B14F-4D97-AF65-F5344CB8AC3E}">
        <p14:creationId xmlns:p14="http://schemas.microsoft.com/office/powerpoint/2010/main" val="60537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818732"/>
          </a:xfrm>
        </p:spPr>
        <p:txBody>
          <a:bodyPr>
            <a:normAutofit/>
          </a:bodyPr>
          <a:lstStyle/>
          <a:p>
            <a:r>
              <a:rPr lang="en-US" sz="1600" dirty="0" smtClean="0">
                <a:latin typeface="Comic Sans MS" panose="030F0702030302020204" pitchFamily="66" charset="0"/>
              </a:rPr>
              <a:t>So What’s the Deal</a:t>
            </a:r>
            <a:endParaRPr lang="en-US" sz="1600" dirty="0">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US" sz="1400" dirty="0" smtClean="0">
                <a:latin typeface="Comic Sans MS" panose="030F0702030302020204" pitchFamily="66" charset="0"/>
              </a:rPr>
              <a:t>The ionic liquid model and the molecular gas model, both of which are supported by experimental evidence, must converge at the critical point</a:t>
            </a:r>
          </a:p>
          <a:p>
            <a:r>
              <a:rPr lang="en-US" sz="1400" dirty="0" smtClean="0">
                <a:latin typeface="Comic Sans MS" panose="030F0702030302020204" pitchFamily="66" charset="0"/>
              </a:rPr>
              <a:t>Modeling the ionic limit would require introducing new gas phase species for the gas phase, there is no experimental evidence for such species, ergo the simplest limit is the molecular limit, i.e., to assume that the melt becomes increasingly molecular along the boiling curve</a:t>
            </a:r>
          </a:p>
          <a:p>
            <a:r>
              <a:rPr lang="en-US" sz="1400" dirty="0" smtClean="0">
                <a:latin typeface="Comic Sans MS" panose="030F0702030302020204" pitchFamily="66" charset="0"/>
              </a:rPr>
              <a:t>In this case, we have 5 species possible in both phases and the speciation in </a:t>
            </a:r>
            <a:endParaRPr lang="en-US" sz="1400" dirty="0">
              <a:latin typeface="Comic Sans MS" panose="030F0702030302020204" pitchFamily="66" charset="0"/>
            </a:endParaRPr>
          </a:p>
        </p:txBody>
      </p:sp>
    </p:spTree>
    <p:extLst>
      <p:ext uri="{BB962C8B-B14F-4D97-AF65-F5344CB8AC3E}">
        <p14:creationId xmlns:p14="http://schemas.microsoft.com/office/powerpoint/2010/main" val="1158930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2519" y="180827"/>
            <a:ext cx="9144000" cy="818732"/>
          </a:xfrm>
        </p:spPr>
        <p:txBody>
          <a:bodyPr>
            <a:normAutofit/>
          </a:bodyPr>
          <a:lstStyle/>
          <a:p>
            <a:r>
              <a:rPr lang="en-US" sz="1600" dirty="0" smtClean="0">
                <a:latin typeface="Comic Sans MS" panose="030F0702030302020204" pitchFamily="66" charset="0"/>
              </a:rPr>
              <a:t>The Standard Impact Model (pre-2013, e.g., Canup 2004)</a:t>
            </a:r>
            <a:endParaRPr lang="en-US" sz="1600" dirty="0">
              <a:latin typeface="Comic Sans MS" panose="030F0702030302020204" pitchFamily="66" charset="0"/>
            </a:endParaRPr>
          </a:p>
        </p:txBody>
      </p:sp>
      <p:sp>
        <p:nvSpPr>
          <p:cNvPr id="3" name="Subtitle 2"/>
          <p:cNvSpPr>
            <a:spLocks noGrp="1"/>
          </p:cNvSpPr>
          <p:nvPr>
            <p:ph type="subTitle" idx="1"/>
          </p:nvPr>
        </p:nvSpPr>
        <p:spPr>
          <a:xfrm>
            <a:off x="337996" y="2008628"/>
            <a:ext cx="4804372" cy="2056378"/>
          </a:xfrm>
        </p:spPr>
        <p:txBody>
          <a:bodyPr>
            <a:normAutofit/>
          </a:bodyPr>
          <a:lstStyle/>
          <a:p>
            <a:pPr marL="285750" indent="-285750">
              <a:buFont typeface="Arial" pitchFamily="34" charset="0"/>
              <a:buChar char="•"/>
            </a:pPr>
            <a:r>
              <a:rPr lang="en-US" sz="1600" dirty="0" smtClean="0">
                <a:latin typeface="Comic Sans MS" panose="030F0702030302020204" pitchFamily="66" charset="0"/>
              </a:rPr>
              <a:t>Small (mar-sized), low velocity impactor needed to reproduce the angular momentum of the Earth-Moon system</a:t>
            </a:r>
          </a:p>
          <a:p>
            <a:pPr marL="285750" indent="-285750">
              <a:buFont typeface="Arial" pitchFamily="34" charset="0"/>
              <a:buChar char="•"/>
            </a:pPr>
            <a:r>
              <a:rPr lang="en-US" sz="1600" dirty="0">
                <a:latin typeface="Comic Sans MS" panose="030F0702030302020204" pitchFamily="66" charset="0"/>
              </a:rPr>
              <a:t>O</a:t>
            </a:r>
            <a:r>
              <a:rPr lang="en-US" sz="1600" dirty="0" smtClean="0">
                <a:latin typeface="Comic Sans MS" panose="030F0702030302020204" pitchFamily="66" charset="0"/>
              </a:rPr>
              <a:t>bliquity constrained by lunar mass</a:t>
            </a:r>
          </a:p>
          <a:p>
            <a:endParaRPr lang="en-US" sz="1400" dirty="0">
              <a:latin typeface="Comic Sans MS" panose="030F0702030302020204"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1117" y="1400170"/>
            <a:ext cx="4854575"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6414116" y="1380500"/>
            <a:ext cx="4038600" cy="4663809"/>
            <a:chOff x="12852902" y="3280290"/>
            <a:chExt cx="4038600" cy="4663809"/>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2902" y="3688012"/>
              <a:ext cx="4038600" cy="4256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65330" y="3920467"/>
              <a:ext cx="1321806" cy="584775"/>
            </a:xfrm>
            <a:prstGeom prst="rect">
              <a:avLst/>
            </a:prstGeom>
            <a:noFill/>
          </p:spPr>
          <p:txBody>
            <a:bodyPr wrap="square" rtlCol="0">
              <a:spAutoFit/>
            </a:bodyPr>
            <a:lstStyle/>
            <a:p>
              <a:pPr algn="ctr"/>
              <a:r>
                <a:rPr lang="en-US" sz="1600" dirty="0" smtClean="0">
                  <a:solidFill>
                    <a:srgbClr val="FF0000"/>
                  </a:solidFill>
                  <a:latin typeface="Comic Sans MS" pitchFamily="66" charset="0"/>
                </a:rPr>
                <a:t>impactor</a:t>
              </a:r>
            </a:p>
            <a:p>
              <a:pPr algn="ctr"/>
              <a:r>
                <a:rPr lang="en-US" sz="1600" dirty="0" smtClean="0">
                  <a:solidFill>
                    <a:srgbClr val="00B0F0"/>
                  </a:solidFill>
                  <a:latin typeface="Comic Sans MS" pitchFamily="66" charset="0"/>
                </a:rPr>
                <a:t>earth</a:t>
              </a:r>
              <a:endParaRPr lang="en-US" sz="1600" dirty="0">
                <a:solidFill>
                  <a:srgbClr val="00B0F0"/>
                </a:solidFill>
                <a:latin typeface="Comic Sans MS" pitchFamily="66" charset="0"/>
              </a:endParaRPr>
            </a:p>
          </p:txBody>
        </p:sp>
        <p:sp>
          <p:nvSpPr>
            <p:cNvPr id="8" name="TextBox 7"/>
            <p:cNvSpPr txBox="1"/>
            <p:nvPr/>
          </p:nvSpPr>
          <p:spPr>
            <a:xfrm>
              <a:off x="13458674" y="3280290"/>
              <a:ext cx="3128461" cy="338554"/>
            </a:xfrm>
            <a:prstGeom prst="rect">
              <a:avLst/>
            </a:prstGeom>
            <a:noFill/>
          </p:spPr>
          <p:txBody>
            <a:bodyPr wrap="square" rtlCol="0">
              <a:spAutoFit/>
            </a:bodyPr>
            <a:lstStyle/>
            <a:p>
              <a:pPr algn="ctr"/>
              <a:r>
                <a:rPr lang="en-US" sz="1600" dirty="0" smtClean="0">
                  <a:latin typeface="Comic Sans MS" pitchFamily="66" charset="0"/>
                </a:rPr>
                <a:t>Provenance, in the disk plane</a:t>
              </a:r>
              <a:endParaRPr lang="en-US" sz="1600" dirty="0">
                <a:latin typeface="Comic Sans MS" pitchFamily="66" charset="0"/>
              </a:endParaRPr>
            </a:p>
          </p:txBody>
        </p:sp>
      </p:grpSp>
      <p:grpSp>
        <p:nvGrpSpPr>
          <p:cNvPr id="9" name="Group 8"/>
          <p:cNvGrpSpPr/>
          <p:nvPr/>
        </p:nvGrpSpPr>
        <p:grpSpPr>
          <a:xfrm>
            <a:off x="5748360" y="1380500"/>
            <a:ext cx="6156367" cy="4886945"/>
            <a:chOff x="6273784" y="1437311"/>
            <a:chExt cx="6156367" cy="4886945"/>
          </a:xfrm>
        </p:grpSpPr>
        <p:grpSp>
          <p:nvGrpSpPr>
            <p:cNvPr id="6" name="Group 5"/>
            <p:cNvGrpSpPr/>
            <p:nvPr/>
          </p:nvGrpSpPr>
          <p:grpSpPr>
            <a:xfrm>
              <a:off x="11090326" y="2029940"/>
              <a:ext cx="1339825" cy="3665901"/>
              <a:chOff x="23602154" y="346725"/>
              <a:chExt cx="1339825" cy="3665901"/>
            </a:xfrm>
          </p:grpSpPr>
          <p:sp>
            <p:nvSpPr>
              <p:cNvPr id="12" name="TextBox 11"/>
              <p:cNvSpPr txBox="1"/>
              <p:nvPr/>
            </p:nvSpPr>
            <p:spPr>
              <a:xfrm>
                <a:off x="23620173" y="346725"/>
                <a:ext cx="1321806" cy="338554"/>
              </a:xfrm>
              <a:prstGeom prst="rect">
                <a:avLst/>
              </a:prstGeom>
              <a:noFill/>
            </p:spPr>
            <p:txBody>
              <a:bodyPr wrap="square" rtlCol="0">
                <a:spAutoFit/>
              </a:bodyPr>
              <a:lstStyle/>
              <a:p>
                <a:pPr algn="ctr"/>
                <a:r>
                  <a:rPr lang="en-US" sz="1600" dirty="0" smtClean="0">
                    <a:solidFill>
                      <a:srgbClr val="FF0000"/>
                    </a:solidFill>
                    <a:latin typeface="Comic Sans MS" pitchFamily="66" charset="0"/>
                  </a:rPr>
                  <a:t>10000 K</a:t>
                </a:r>
              </a:p>
            </p:txBody>
          </p:sp>
          <p:sp>
            <p:nvSpPr>
              <p:cNvPr id="13" name="TextBox 12"/>
              <p:cNvSpPr txBox="1"/>
              <p:nvPr/>
            </p:nvSpPr>
            <p:spPr>
              <a:xfrm>
                <a:off x="23602154" y="3674072"/>
                <a:ext cx="1321806" cy="338554"/>
              </a:xfrm>
              <a:prstGeom prst="rect">
                <a:avLst/>
              </a:prstGeom>
              <a:noFill/>
            </p:spPr>
            <p:txBody>
              <a:bodyPr wrap="square" rtlCol="0">
                <a:spAutoFit/>
              </a:bodyPr>
              <a:lstStyle/>
              <a:p>
                <a:pPr algn="ctr"/>
                <a:r>
                  <a:rPr lang="en-US" sz="1600" dirty="0" smtClean="0">
                    <a:solidFill>
                      <a:srgbClr val="00B0F0"/>
                    </a:solidFill>
                    <a:latin typeface="Comic Sans MS" pitchFamily="66" charset="0"/>
                  </a:rPr>
                  <a:t>2000 K</a:t>
                </a:r>
                <a:endParaRPr lang="en-US" sz="1600" dirty="0">
                  <a:solidFill>
                    <a:srgbClr val="00B0F0"/>
                  </a:solidFill>
                  <a:latin typeface="Comic Sans MS" pitchFamily="66" charset="0"/>
                </a:endParaRPr>
              </a:p>
            </p:txBody>
          </p:sp>
        </p:grpSp>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6541" y="1966569"/>
              <a:ext cx="4905375"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273784" y="1437311"/>
              <a:ext cx="5703683" cy="338554"/>
            </a:xfrm>
            <a:prstGeom prst="rect">
              <a:avLst/>
            </a:prstGeom>
            <a:noFill/>
          </p:spPr>
          <p:txBody>
            <a:bodyPr wrap="square" rtlCol="0">
              <a:spAutoFit/>
            </a:bodyPr>
            <a:lstStyle/>
            <a:p>
              <a:pPr algn="ctr"/>
              <a:r>
                <a:rPr lang="en-US" sz="1600" dirty="0" smtClean="0">
                  <a:latin typeface="Comic Sans MS" pitchFamily="66" charset="0"/>
                </a:rPr>
                <a:t>The day after, temperature, orthogonal to the disk plane </a:t>
              </a:r>
              <a:endParaRPr lang="en-US" sz="1600" dirty="0">
                <a:latin typeface="Comic Sans MS" pitchFamily="66" charset="0"/>
              </a:endParaRPr>
            </a:p>
          </p:txBody>
        </p:sp>
      </p:grpSp>
      <p:sp>
        <p:nvSpPr>
          <p:cNvPr id="14" name="Rectangle 13"/>
          <p:cNvSpPr/>
          <p:nvPr/>
        </p:nvSpPr>
        <p:spPr>
          <a:xfrm>
            <a:off x="534155" y="4069083"/>
            <a:ext cx="5106154" cy="830997"/>
          </a:xfrm>
          <a:prstGeom prst="rect">
            <a:avLst/>
          </a:prstGeom>
        </p:spPr>
        <p:txBody>
          <a:bodyPr wrap="square">
            <a:spAutoFit/>
          </a:bodyPr>
          <a:lstStyle/>
          <a:p>
            <a:pPr algn="ctr"/>
            <a:r>
              <a:rPr lang="en-US" sz="1600" dirty="0">
                <a:latin typeface="Comic Sans MS" panose="030F0702030302020204" pitchFamily="66" charset="0"/>
              </a:rPr>
              <a:t>The ejected material originates primarily from the impactor, but the Moon’s isotopic composition is identical to that of the Earth’s Mantle</a:t>
            </a:r>
          </a:p>
        </p:txBody>
      </p:sp>
    </p:spTree>
    <p:extLst>
      <p:ext uri="{BB962C8B-B14F-4D97-AF65-F5344CB8AC3E}">
        <p14:creationId xmlns:p14="http://schemas.microsoft.com/office/powerpoint/2010/main" val="11721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034" y="501289"/>
            <a:ext cx="5917721" cy="601182"/>
          </a:xfrm>
        </p:spPr>
        <p:txBody>
          <a:bodyPr>
            <a:normAutofit/>
          </a:bodyPr>
          <a:lstStyle/>
          <a:p>
            <a:r>
              <a:rPr lang="en-US" sz="1600" dirty="0" smtClean="0">
                <a:latin typeface="Comic Sans MS" panose="030F0702030302020204" pitchFamily="66" charset="0"/>
              </a:rPr>
              <a:t>Stevenson’s (1987) solution: post-impact re-equilibration</a:t>
            </a:r>
            <a:endParaRPr lang="en-US" sz="1600" dirty="0">
              <a:latin typeface="Comic Sans MS" panose="030F0702030302020204" pitchFamily="66" charset="0"/>
            </a:endParaRPr>
          </a:p>
        </p:txBody>
      </p:sp>
      <p:sp>
        <p:nvSpPr>
          <p:cNvPr id="3" name="Subtitle 2"/>
          <p:cNvSpPr>
            <a:spLocks noGrp="1"/>
          </p:cNvSpPr>
          <p:nvPr>
            <p:ph type="subTitle" idx="1"/>
          </p:nvPr>
        </p:nvSpPr>
        <p:spPr>
          <a:xfrm>
            <a:off x="317540" y="1330859"/>
            <a:ext cx="5936826" cy="1140737"/>
          </a:xfrm>
        </p:spPr>
        <p:txBody>
          <a:bodyPr>
            <a:normAutofit/>
          </a:bodyPr>
          <a:lstStyle/>
          <a:p>
            <a:pPr>
              <a:lnSpc>
                <a:spcPct val="120000"/>
              </a:lnSpc>
            </a:pPr>
            <a:r>
              <a:rPr lang="en-US" sz="1400" dirty="0" smtClean="0">
                <a:latin typeface="Comic Sans MS" panose="030F0702030302020204" pitchFamily="66" charset="0"/>
              </a:rPr>
              <a:t>A week of post-impact turbulent convection homogenizes the earth-mantle proto-lunar disk system</a:t>
            </a:r>
          </a:p>
        </p:txBody>
      </p:sp>
      <p:pic>
        <p:nvPicPr>
          <p:cNvPr id="3074" name="Picture 2" descr="C:\jamie\talks\sio2\stevensons_model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066" y="3483038"/>
            <a:ext cx="4181475" cy="30908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jamie\talks\sio2\stevensons_model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110" y="3010254"/>
            <a:ext cx="4438650" cy="332898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jamie\talks\sio2\stevensons_model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977" y="347291"/>
            <a:ext cx="3550618" cy="26629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7362" y="2118511"/>
            <a:ext cx="4418091" cy="307777"/>
          </a:xfrm>
          <a:prstGeom prst="rect">
            <a:avLst/>
          </a:prstGeom>
          <a:noFill/>
        </p:spPr>
        <p:txBody>
          <a:bodyPr wrap="square" rtlCol="0">
            <a:spAutoFit/>
          </a:bodyPr>
          <a:lstStyle/>
          <a:p>
            <a:r>
              <a:rPr lang="en-US" sz="1400" dirty="0" smtClean="0">
                <a:latin typeface="Comic Sans MS" pitchFamily="66" charset="0"/>
              </a:rPr>
              <a:t>Pahlevan et al (2011) version of the solution:</a:t>
            </a:r>
            <a:endParaRPr lang="en-US" sz="1400" dirty="0">
              <a:latin typeface="Comic Sans MS" pitchFamily="66" charset="0"/>
            </a:endParaRPr>
          </a:p>
        </p:txBody>
      </p:sp>
      <p:sp>
        <p:nvSpPr>
          <p:cNvPr id="8" name="Subtitle 2"/>
          <p:cNvSpPr txBox="1">
            <a:spLocks/>
          </p:cNvSpPr>
          <p:nvPr/>
        </p:nvSpPr>
        <p:spPr>
          <a:xfrm>
            <a:off x="6702724" y="932379"/>
            <a:ext cx="4692769" cy="237226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pPr>
            <a:r>
              <a:rPr lang="en-US" sz="1400" dirty="0" smtClean="0">
                <a:latin typeface="Comic Sans MS" panose="030F0702030302020204" pitchFamily="66" charset="0"/>
              </a:rPr>
              <a:t>the rain-out model fails to reproduce Si isotopic composition</a:t>
            </a:r>
          </a:p>
          <a:p>
            <a:pPr>
              <a:lnSpc>
                <a:spcPct val="120000"/>
              </a:lnSpc>
            </a:pPr>
            <a:r>
              <a:rPr lang="en-US" sz="1400" dirty="0" smtClean="0">
                <a:latin typeface="Comic Sans MS" panose="030F0702030302020204" pitchFamily="66" charset="0"/>
              </a:rPr>
              <a:t>the model is too fancy for it’s own good, T can’t be raised because they want to fit highly uncertain chemistry (</a:t>
            </a:r>
            <a:r>
              <a:rPr lang="en-US" sz="1400" dirty="0" err="1" smtClean="0">
                <a:latin typeface="Comic Sans MS" panose="030F0702030302020204" pitchFamily="66" charset="0"/>
              </a:rPr>
              <a:t>X</a:t>
            </a:r>
            <a:r>
              <a:rPr lang="en-US" sz="1400" baseline="-25000" dirty="0" err="1" smtClean="0">
                <a:latin typeface="Comic Sans MS" panose="030F0702030302020204" pitchFamily="66" charset="0"/>
              </a:rPr>
              <a:t>Mg</a:t>
            </a:r>
            <a:r>
              <a:rPr lang="en-US" sz="1400" dirty="0" smtClean="0">
                <a:latin typeface="Comic Sans MS" panose="030F0702030302020204" pitchFamily="66" charset="0"/>
              </a:rPr>
              <a:t> from Khan et al. 2006) </a:t>
            </a:r>
          </a:p>
        </p:txBody>
      </p:sp>
    </p:spTree>
    <p:extLst>
      <p:ext uri="{BB962C8B-B14F-4D97-AF65-F5344CB8AC3E}">
        <p14:creationId xmlns:p14="http://schemas.microsoft.com/office/powerpoint/2010/main" val="11589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2550"/>
            <a:ext cx="9144000" cy="818732"/>
          </a:xfrm>
        </p:spPr>
        <p:txBody>
          <a:bodyPr>
            <a:normAutofit/>
          </a:bodyPr>
          <a:lstStyle/>
          <a:p>
            <a:r>
              <a:rPr lang="en-US" sz="1600" dirty="0" smtClean="0">
                <a:latin typeface="Comic Sans MS" panose="030F0702030302020204" pitchFamily="66" charset="0"/>
              </a:rPr>
              <a:t>What is known about silica boiling I</a:t>
            </a:r>
            <a:endParaRPr lang="en-US" sz="1600" dirty="0">
              <a:latin typeface="Comic Sans MS" panose="030F0702030302020204" pitchFamily="66" charset="0"/>
            </a:endParaRPr>
          </a:p>
        </p:txBody>
      </p:sp>
      <p:sp>
        <p:nvSpPr>
          <p:cNvPr id="5" name="Subtitle 2"/>
          <p:cNvSpPr txBox="1">
            <a:spLocks/>
          </p:cNvSpPr>
          <p:nvPr/>
        </p:nvSpPr>
        <p:spPr>
          <a:xfrm>
            <a:off x="434895" y="968828"/>
            <a:ext cx="5656576" cy="6916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pPr>
            <a:r>
              <a:rPr lang="en-US" sz="1400" dirty="0" smtClean="0">
                <a:latin typeface="Comic Sans MS" panose="030F0702030302020204" pitchFamily="66" charset="0"/>
              </a:rPr>
              <a:t>At 1 bar various mad scientists have located the boiling point somewhere between 2200-3200 K</a:t>
            </a:r>
          </a:p>
        </p:txBody>
      </p:sp>
      <p:sp>
        <p:nvSpPr>
          <p:cNvPr id="7" name="Subtitle 2"/>
          <p:cNvSpPr txBox="1">
            <a:spLocks/>
          </p:cNvSpPr>
          <p:nvPr/>
        </p:nvSpPr>
        <p:spPr>
          <a:xfrm>
            <a:off x="434895" y="1668937"/>
            <a:ext cx="5656576" cy="54016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pPr>
            <a:r>
              <a:rPr lang="en-US" sz="1400" dirty="0">
                <a:latin typeface="Comic Sans MS" panose="030F0702030302020204" pitchFamily="66" charset="0"/>
              </a:rPr>
              <a:t>More manageable temperatures (</a:t>
            </a:r>
            <a:r>
              <a:rPr lang="en-US" sz="1400" dirty="0" smtClean="0">
                <a:latin typeface="Comic Sans MS" panose="030F0702030302020204" pitchFamily="66" charset="0"/>
              </a:rPr>
              <a:t>1400-2000 </a:t>
            </a:r>
            <a:r>
              <a:rPr lang="en-US" sz="1400" dirty="0">
                <a:latin typeface="Comic Sans MS" panose="030F0702030302020204" pitchFamily="66" charset="0"/>
              </a:rPr>
              <a:t>K) by working in a low pressure Knudsen </a:t>
            </a:r>
            <a:r>
              <a:rPr lang="en-US" sz="1400" dirty="0" smtClean="0">
                <a:latin typeface="Comic Sans MS" panose="030F0702030302020204" pitchFamily="66" charset="0"/>
              </a:rPr>
              <a:t>effusion cell</a:t>
            </a:r>
            <a:endParaRPr lang="en-US" sz="1400" dirty="0">
              <a:latin typeface="Comic Sans MS" panose="030F0702030302020204" pitchFamily="66" charset="0"/>
            </a:endParaRPr>
          </a:p>
        </p:txBody>
      </p:sp>
      <p:pic>
        <p:nvPicPr>
          <p:cNvPr id="4098" name="Picture 2" descr="C:\jamie\talks\sio2\knudsen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5686" y="890475"/>
            <a:ext cx="2493963" cy="2097087"/>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txBox="1">
            <a:spLocks/>
          </p:cNvSpPr>
          <p:nvPr/>
        </p:nvSpPr>
        <p:spPr>
          <a:xfrm>
            <a:off x="434895" y="2636106"/>
            <a:ext cx="5656576" cy="17729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pPr>
            <a:r>
              <a:rPr lang="en-US" sz="1400" dirty="0" smtClean="0">
                <a:latin typeface="Comic Sans MS" panose="030F0702030302020204" pitchFamily="66" charset="0"/>
              </a:rPr>
              <a:t>Knudsen cell phase equilibria =&gt; </a:t>
            </a:r>
            <a:r>
              <a:rPr lang="en-US" sz="1400" dirty="0">
                <a:latin typeface="Comic Sans MS" panose="030F0702030302020204" pitchFamily="66" charset="0"/>
              </a:rPr>
              <a:t>Mysen &amp; Kushiro (1988</a:t>
            </a:r>
            <a:r>
              <a:rPr lang="en-US" sz="1400" dirty="0" smtClean="0">
                <a:latin typeface="Comic Sans MS" panose="030F0702030302020204" pitchFamily="66" charset="0"/>
              </a:rPr>
              <a:t>)</a:t>
            </a:r>
          </a:p>
          <a:p>
            <a:pPr marL="285750" indent="-285750">
              <a:lnSpc>
                <a:spcPct val="125000"/>
              </a:lnSpc>
              <a:buFont typeface="Arial" pitchFamily="34" charset="0"/>
              <a:buChar char="•"/>
            </a:pPr>
            <a:r>
              <a:rPr lang="en-US" sz="1400" dirty="0" smtClean="0">
                <a:latin typeface="Comic Sans MS" panose="030F0702030302020204" pitchFamily="66" charset="0"/>
              </a:rPr>
              <a:t> Locate boiling curve at 10</a:t>
            </a:r>
            <a:r>
              <a:rPr lang="en-US" sz="1400" baseline="30000" dirty="0" smtClean="0">
                <a:latin typeface="Comic Sans MS" panose="030F0702030302020204" pitchFamily="66" charset="0"/>
              </a:rPr>
              <a:t>-5</a:t>
            </a:r>
            <a:r>
              <a:rPr lang="en-US" sz="1400" dirty="0" smtClean="0">
                <a:latin typeface="Comic Sans MS" panose="030F0702030302020204" pitchFamily="66" charset="0"/>
              </a:rPr>
              <a:t>-10</a:t>
            </a:r>
            <a:r>
              <a:rPr lang="en-US" sz="1400" baseline="30000" dirty="0" smtClean="0">
                <a:latin typeface="Comic Sans MS" panose="030F0702030302020204" pitchFamily="66" charset="0"/>
              </a:rPr>
              <a:t>-4</a:t>
            </a:r>
            <a:r>
              <a:rPr lang="en-US" sz="1400" dirty="0" smtClean="0">
                <a:latin typeface="Comic Sans MS" panose="030F0702030302020204" pitchFamily="66" charset="0"/>
              </a:rPr>
              <a:t> bar</a:t>
            </a:r>
          </a:p>
          <a:p>
            <a:pPr marL="285750" indent="-285750">
              <a:lnSpc>
                <a:spcPct val="125000"/>
              </a:lnSpc>
              <a:buFont typeface="Arial" pitchFamily="34" charset="0"/>
              <a:buChar char="•"/>
            </a:pPr>
            <a:r>
              <a:rPr lang="en-US" sz="1400" dirty="0" smtClean="0">
                <a:latin typeface="Comic Sans MS" panose="030F0702030302020204" pitchFamily="66" charset="0"/>
              </a:rPr>
              <a:t>Extrapolates to 3100±150 K at 1 bar</a:t>
            </a:r>
          </a:p>
        </p:txBody>
      </p:sp>
      <p:pic>
        <p:nvPicPr>
          <p:cNvPr id="4099" name="Picture 3" descr="C:\jamie\talks\sio2\knudsen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4276" y="1314336"/>
            <a:ext cx="1249362" cy="12493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2842" y="843657"/>
            <a:ext cx="4536281" cy="535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Subtitle 2"/>
          <p:cNvSpPr txBox="1">
            <a:spLocks/>
          </p:cNvSpPr>
          <p:nvPr/>
        </p:nvSpPr>
        <p:spPr>
          <a:xfrm>
            <a:off x="560875" y="2636106"/>
            <a:ext cx="5656576" cy="29106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5000"/>
              </a:lnSpc>
            </a:pPr>
            <a:r>
              <a:rPr lang="en-US" sz="1400" dirty="0">
                <a:latin typeface="Comic Sans MS" panose="030F0702030302020204" pitchFamily="66" charset="0"/>
              </a:rPr>
              <a:t>Knudsen cell mass </a:t>
            </a:r>
            <a:r>
              <a:rPr lang="en-US" sz="1400" dirty="0" smtClean="0">
                <a:latin typeface="Comic Sans MS" panose="030F0702030302020204" pitchFamily="66" charset="0"/>
              </a:rPr>
              <a:t>spectrometry =&gt; Shornikov et al. (1998-2000)</a:t>
            </a:r>
          </a:p>
          <a:p>
            <a:pPr marL="285750" indent="-285750">
              <a:lnSpc>
                <a:spcPct val="125000"/>
              </a:lnSpc>
              <a:buFont typeface="Arial" pitchFamily="34" charset="0"/>
              <a:buChar char="•"/>
            </a:pPr>
            <a:r>
              <a:rPr lang="en-US" sz="1400" dirty="0" smtClean="0">
                <a:latin typeface="Comic Sans MS" panose="030F0702030302020204" pitchFamily="66" charset="0"/>
              </a:rPr>
              <a:t>The gas is molecular (SiO</a:t>
            </a:r>
            <a:r>
              <a:rPr lang="en-US" sz="1400" dirty="0">
                <a:latin typeface="Comic Sans MS" panose="030F0702030302020204" pitchFamily="66" charset="0"/>
              </a:rPr>
              <a:t>, O</a:t>
            </a:r>
            <a:r>
              <a:rPr lang="en-US" sz="1400" baseline="-25000" dirty="0">
                <a:latin typeface="Comic Sans MS" panose="030F0702030302020204" pitchFamily="66" charset="0"/>
              </a:rPr>
              <a:t>2</a:t>
            </a:r>
            <a:r>
              <a:rPr lang="en-US" sz="1400" dirty="0">
                <a:latin typeface="Comic Sans MS" panose="030F0702030302020204" pitchFamily="66" charset="0"/>
              </a:rPr>
              <a:t>, </a:t>
            </a:r>
            <a:r>
              <a:rPr lang="en-US" sz="1400" dirty="0" smtClean="0">
                <a:latin typeface="Comic Sans MS" panose="030F0702030302020204" pitchFamily="66" charset="0"/>
              </a:rPr>
              <a:t>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Si </a:t>
            </a:r>
            <a:r>
              <a:rPr lang="en-US" sz="1400" dirty="0">
                <a:latin typeface="Comic Sans MS" panose="030F0702030302020204" pitchFamily="66" charset="0"/>
              </a:rPr>
              <a:t>and </a:t>
            </a:r>
            <a:r>
              <a:rPr lang="en-US" sz="1400" dirty="0" smtClean="0">
                <a:latin typeface="Comic Sans MS" panose="030F0702030302020204" pitchFamily="66" charset="0"/>
              </a:rPr>
              <a:t>O)</a:t>
            </a:r>
          </a:p>
          <a:p>
            <a:pPr marL="285750" indent="-285750">
              <a:lnSpc>
                <a:spcPct val="125000"/>
              </a:lnSpc>
              <a:buFont typeface="Arial" pitchFamily="34" charset="0"/>
              <a:buChar char="•"/>
            </a:pPr>
            <a:r>
              <a:rPr lang="en-US" sz="1400" dirty="0" smtClean="0">
                <a:latin typeface="Comic Sans MS" panose="030F0702030302020204" pitchFamily="66" charset="0"/>
              </a:rPr>
              <a:t>Dominantly diatomic (</a:t>
            </a:r>
            <a:r>
              <a:rPr lang="en-US" sz="1400" dirty="0">
                <a:latin typeface="Comic Sans MS" panose="030F0702030302020204" pitchFamily="66" charset="0"/>
              </a:rPr>
              <a:t>O</a:t>
            </a:r>
            <a:r>
              <a:rPr lang="en-US" sz="1400" baseline="-25000" dirty="0">
                <a:latin typeface="Comic Sans MS" panose="030F0702030302020204" pitchFamily="66" charset="0"/>
              </a:rPr>
              <a:t>2</a:t>
            </a:r>
            <a:r>
              <a:rPr lang="en-US" sz="1400" dirty="0">
                <a:latin typeface="Comic Sans MS" panose="030F0702030302020204" pitchFamily="66" charset="0"/>
              </a:rPr>
              <a:t>, </a:t>
            </a:r>
            <a:r>
              <a:rPr lang="en-US" sz="1400" dirty="0" smtClean="0">
                <a:latin typeface="Comic Sans MS" panose="030F0702030302020204" pitchFamily="66" charset="0"/>
              </a:rPr>
              <a:t>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a:t>
            </a:r>
          </a:p>
          <a:p>
            <a:pPr marL="285750" indent="-285750">
              <a:lnSpc>
                <a:spcPct val="125000"/>
              </a:lnSpc>
              <a:buFont typeface="Arial" pitchFamily="34" charset="0"/>
              <a:buChar char="•"/>
            </a:pPr>
            <a:r>
              <a:rPr lang="en-US" sz="1400" dirty="0" smtClean="0">
                <a:latin typeface="Comic Sans MS" panose="030F0702030302020204" pitchFamily="66" charset="0"/>
              </a:rPr>
              <a:t>Equilibrium constants for gas phase speciation, i.e., for </a:t>
            </a:r>
          </a:p>
          <a:p>
            <a:pPr>
              <a:lnSpc>
                <a:spcPct val="125000"/>
              </a:lnSpc>
            </a:pPr>
            <a:r>
              <a:rPr lang="en-US" sz="1400" dirty="0" smtClean="0">
                <a:latin typeface="Comic Sans MS" panose="030F0702030302020204" pitchFamily="66" charset="0"/>
              </a:rPr>
              <a:t>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a:t>
            </a:r>
            <a:r>
              <a:rPr lang="en-US" sz="1400" dirty="0">
                <a:latin typeface="Comic Sans MS" panose="030F0702030302020204" pitchFamily="66" charset="0"/>
              </a:rPr>
              <a:t>= SiO + </a:t>
            </a:r>
            <a:r>
              <a:rPr lang="en-US" sz="1400" dirty="0" smtClean="0">
                <a:latin typeface="Comic Sans MS" panose="030F0702030302020204" pitchFamily="66" charset="0"/>
              </a:rPr>
              <a:t>O</a:t>
            </a:r>
            <a:r>
              <a:rPr lang="en-US" sz="1400" baseline="-25000" dirty="0" smtClean="0">
                <a:latin typeface="Comic Sans MS" panose="030F0702030302020204" pitchFamily="66" charset="0"/>
              </a:rPr>
              <a:t>2</a:t>
            </a:r>
            <a:endParaRPr lang="en-US" sz="1400" dirty="0" smtClean="0">
              <a:latin typeface="Comic Sans MS" panose="030F0702030302020204" pitchFamily="66" charset="0"/>
            </a:endParaRPr>
          </a:p>
          <a:p>
            <a:pPr>
              <a:lnSpc>
                <a:spcPct val="125000"/>
              </a:lnSpc>
            </a:pPr>
            <a:r>
              <a:rPr lang="en-US" sz="1400" dirty="0" smtClean="0">
                <a:latin typeface="Comic Sans MS" panose="030F0702030302020204" pitchFamily="66" charset="0"/>
              </a:rPr>
              <a:t>  </a:t>
            </a:r>
            <a:r>
              <a:rPr lang="en-US" sz="1400" dirty="0">
                <a:latin typeface="Comic Sans MS" panose="030F0702030302020204" pitchFamily="66" charset="0"/>
              </a:rPr>
              <a:t>SiO = Si + </a:t>
            </a:r>
            <a:r>
              <a:rPr lang="en-US" sz="1400" dirty="0" smtClean="0">
                <a:latin typeface="Comic Sans MS" panose="030F0702030302020204" pitchFamily="66" charset="0"/>
              </a:rPr>
              <a:t>O</a:t>
            </a:r>
            <a:r>
              <a:rPr lang="en-US" sz="1400" baseline="-25000" dirty="0" smtClean="0">
                <a:latin typeface="Comic Sans MS" panose="030F0702030302020204" pitchFamily="66" charset="0"/>
              </a:rPr>
              <a:t>2</a:t>
            </a:r>
            <a:endParaRPr lang="en-US" sz="1400" dirty="0">
              <a:latin typeface="Comic Sans MS" panose="030F0702030302020204" pitchFamily="66" charset="0"/>
            </a:endParaRPr>
          </a:p>
          <a:p>
            <a:pPr>
              <a:lnSpc>
                <a:spcPct val="125000"/>
              </a:lnSpc>
            </a:pPr>
            <a:r>
              <a:rPr lang="en-US" sz="1400" dirty="0" smtClean="0">
                <a:latin typeface="Comic Sans MS" panose="030F0702030302020204" pitchFamily="66" charset="0"/>
              </a:rPr>
              <a:t>  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a:t>
            </a:r>
            <a:r>
              <a:rPr lang="en-US" sz="1400" dirty="0">
                <a:latin typeface="Comic Sans MS" panose="030F0702030302020204" pitchFamily="66" charset="0"/>
              </a:rPr>
              <a:t>= 2O</a:t>
            </a:r>
          </a:p>
          <a:p>
            <a:pPr marL="285750" indent="-285750">
              <a:buFont typeface="Arial" pitchFamily="34" charset="0"/>
              <a:buChar char="•"/>
            </a:pPr>
            <a:endParaRPr lang="en-US" sz="1600" dirty="0">
              <a:latin typeface="Comic Sans MS" panose="030F0702030302020204" pitchFamily="66" charset="0"/>
            </a:endParaRPr>
          </a:p>
        </p:txBody>
      </p:sp>
    </p:spTree>
    <p:extLst>
      <p:ext uri="{BB962C8B-B14F-4D97-AF65-F5344CB8AC3E}">
        <p14:creationId xmlns:p14="http://schemas.microsoft.com/office/powerpoint/2010/main" val="115893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9"/>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9" grpId="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101" y="138113"/>
            <a:ext cx="5848288" cy="719036"/>
          </a:xfrm>
        </p:spPr>
        <p:txBody>
          <a:bodyPr>
            <a:normAutofit/>
          </a:bodyPr>
          <a:lstStyle/>
          <a:p>
            <a:r>
              <a:rPr lang="en-US" sz="1600" dirty="0" smtClean="0">
                <a:latin typeface="Comic Sans MS" panose="030F0702030302020204" pitchFamily="66" charset="0"/>
              </a:rPr>
              <a:t>Structure of the  Low T Liquid</a:t>
            </a:r>
            <a:endParaRPr lang="en-US" sz="1600" dirty="0">
              <a:latin typeface="Comic Sans MS" panose="030F0702030302020204" pitchFamily="66" charset="0"/>
            </a:endParaRPr>
          </a:p>
        </p:txBody>
      </p:sp>
      <p:sp>
        <p:nvSpPr>
          <p:cNvPr id="3" name="Subtitle 2"/>
          <p:cNvSpPr>
            <a:spLocks noGrp="1"/>
          </p:cNvSpPr>
          <p:nvPr>
            <p:ph type="subTitle" idx="1"/>
          </p:nvPr>
        </p:nvSpPr>
        <p:spPr>
          <a:xfrm>
            <a:off x="388187" y="1064189"/>
            <a:ext cx="6501500" cy="5463369"/>
          </a:xfrm>
        </p:spPr>
        <p:txBody>
          <a:bodyPr>
            <a:normAutofit/>
          </a:bodyPr>
          <a:lstStyle/>
          <a:p>
            <a:r>
              <a:rPr lang="en-US" sz="1400" dirty="0" smtClean="0">
                <a:latin typeface="Comic Sans MS" panose="030F0702030302020204" pitchFamily="66" charset="0"/>
              </a:rPr>
              <a:t>The 1 bar melting point is 2000 K, calorimetric and spectroscopic measurements are made on metastable glasses</a:t>
            </a:r>
          </a:p>
          <a:p>
            <a:endParaRPr lang="en-US" sz="1400" dirty="0" smtClean="0">
              <a:latin typeface="Comic Sans MS" panose="030F0702030302020204" pitchFamily="66" charset="0"/>
            </a:endParaRPr>
          </a:p>
          <a:p>
            <a:endParaRPr lang="en-US" sz="1400" dirty="0" smtClean="0">
              <a:latin typeface="Comic Sans MS" panose="030F0702030302020204" pitchFamily="66" charset="0"/>
            </a:endParaRPr>
          </a:p>
          <a:p>
            <a:r>
              <a:rPr lang="en-US" sz="1400" dirty="0" err="1" smtClean="0">
                <a:latin typeface="Comic Sans MS" panose="030F0702030302020204" pitchFamily="66" charset="0"/>
              </a:rPr>
              <a:t>Calorimetry</a:t>
            </a:r>
            <a:r>
              <a:rPr lang="en-US" sz="1400" dirty="0" smtClean="0">
                <a:latin typeface="Comic Sans MS" panose="030F0702030302020204" pitchFamily="66" charset="0"/>
              </a:rPr>
              <a:t> (</a:t>
            </a:r>
            <a:r>
              <a:rPr lang="en-US" sz="1400" dirty="0" err="1" smtClean="0">
                <a:latin typeface="Comic Sans MS" panose="030F0702030302020204" pitchFamily="66" charset="0"/>
              </a:rPr>
              <a:t>Tarasov</a:t>
            </a:r>
            <a:r>
              <a:rPr lang="en-US" sz="1400" dirty="0" smtClean="0">
                <a:latin typeface="Comic Sans MS" panose="030F0702030302020204" pitchFamily="66" charset="0"/>
              </a:rPr>
              <a:t> et al. 1973, </a:t>
            </a:r>
            <a:r>
              <a:rPr lang="en-US" sz="1400" dirty="0" err="1" smtClean="0">
                <a:latin typeface="Comic Sans MS" panose="030F0702030302020204" pitchFamily="66" charset="0"/>
              </a:rPr>
              <a:t>Bottinga</a:t>
            </a:r>
            <a:r>
              <a:rPr lang="en-US" sz="1400" dirty="0" smtClean="0">
                <a:latin typeface="Comic Sans MS" panose="030F0702030302020204" pitchFamily="66" charset="0"/>
              </a:rPr>
              <a:t> &amp; Richet 1982)</a:t>
            </a:r>
          </a:p>
          <a:p>
            <a:r>
              <a:rPr lang="en-US" sz="1400" dirty="0" smtClean="0">
                <a:latin typeface="Comic Sans MS" panose="030F0702030302020204" pitchFamily="66" charset="0"/>
              </a:rPr>
              <a:t> =&gt; </a:t>
            </a:r>
          </a:p>
          <a:p>
            <a:r>
              <a:rPr lang="en-US" sz="1400" dirty="0" smtClean="0">
                <a:latin typeface="Comic Sans MS" panose="030F0702030302020204" pitchFamily="66" charset="0"/>
              </a:rPr>
              <a:t>glass heat capacity at ~1480 K is at the Dulong-Petit limit (3nR) –&gt; harmonic oscillator</a:t>
            </a:r>
          </a:p>
          <a:p>
            <a:endParaRPr lang="en-US" sz="1400" dirty="0" smtClean="0">
              <a:latin typeface="Comic Sans MS" panose="030F0702030302020204" pitchFamily="66" charset="0"/>
            </a:endParaRPr>
          </a:p>
          <a:p>
            <a:endParaRPr lang="en-US" sz="1400" dirty="0" smtClean="0">
              <a:latin typeface="Comic Sans MS" panose="030F0702030302020204" pitchFamily="66" charset="0"/>
            </a:endParaRPr>
          </a:p>
          <a:p>
            <a:r>
              <a:rPr lang="en-US" sz="1400" dirty="0" smtClean="0">
                <a:latin typeface="Comic Sans MS" panose="030F0702030302020204" pitchFamily="66" charset="0"/>
              </a:rPr>
              <a:t>Almost no difference in properties between cristobalite and </a:t>
            </a:r>
            <a:r>
              <a:rPr lang="en-US" sz="1400" dirty="0">
                <a:latin typeface="Comic Sans MS" panose="030F0702030302020204" pitchFamily="66" charset="0"/>
              </a:rPr>
              <a:t>m</a:t>
            </a:r>
            <a:r>
              <a:rPr lang="en-US" sz="1400" dirty="0" smtClean="0">
                <a:latin typeface="Comic Sans MS" panose="030F0702030302020204" pitchFamily="66" charset="0"/>
              </a:rPr>
              <a:t>elt + spectroscopy </a:t>
            </a:r>
          </a:p>
          <a:p>
            <a:r>
              <a:rPr lang="en-US" sz="1400" dirty="0" smtClean="0">
                <a:latin typeface="Comic Sans MS" panose="030F0702030302020204" pitchFamily="66" charset="0"/>
              </a:rPr>
              <a:t>=&gt;</a:t>
            </a:r>
          </a:p>
          <a:p>
            <a:r>
              <a:rPr lang="en-US" sz="1400" dirty="0" smtClean="0">
                <a:latin typeface="Comic Sans MS" panose="030F0702030302020204" pitchFamily="66" charset="0"/>
              </a:rPr>
              <a:t>Si is </a:t>
            </a:r>
            <a:r>
              <a:rPr lang="en-US" sz="1400" dirty="0" err="1" smtClean="0">
                <a:latin typeface="Comic Sans MS" panose="030F0702030302020204" pitchFamily="66" charset="0"/>
              </a:rPr>
              <a:t>tetrahedrally</a:t>
            </a:r>
            <a:r>
              <a:rPr lang="en-US" sz="1400" dirty="0" smtClean="0">
                <a:latin typeface="Comic Sans MS" panose="030F0702030302020204" pitchFamily="66" charset="0"/>
              </a:rPr>
              <a:t> coordinated -&gt; melt cannot be molecular</a:t>
            </a:r>
          </a:p>
          <a:p>
            <a:endParaRPr lang="en-US" sz="1400" dirty="0">
              <a:latin typeface="Comic Sans MS" panose="030F0702030302020204" pitchFamily="66" charset="0"/>
            </a:endParaRPr>
          </a:p>
          <a:p>
            <a:r>
              <a:rPr lang="en-US" sz="1400" dirty="0" smtClean="0">
                <a:latin typeface="Comic Sans MS" panose="030F0702030302020204" pitchFamily="66" charset="0"/>
              </a:rPr>
              <a:t>If there is a critical point, the structure of the ionic melt and molecular gas must converge at that point</a:t>
            </a:r>
          </a:p>
          <a:p>
            <a:endParaRPr lang="en-US" sz="1400" dirty="0" smtClean="0">
              <a:latin typeface="Comic Sans MS" panose="030F0702030302020204" pitchFamily="66" charset="0"/>
            </a:endParaRPr>
          </a:p>
        </p:txBody>
      </p:sp>
      <p:cxnSp>
        <p:nvCxnSpPr>
          <p:cNvPr id="7" name="Straight Connector 6"/>
          <p:cNvCxnSpPr/>
          <p:nvPr/>
        </p:nvCxnSpPr>
        <p:spPr>
          <a:xfrm flipH="1">
            <a:off x="7097917" y="624689"/>
            <a:ext cx="9054" cy="5332491"/>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244969" y="845766"/>
            <a:ext cx="4352519" cy="4926521"/>
            <a:chOff x="7244969" y="845766"/>
            <a:chExt cx="4352519" cy="4926521"/>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0513" y="1173893"/>
              <a:ext cx="1012825"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a:xfrm>
              <a:off x="7244969" y="845766"/>
              <a:ext cx="4352519" cy="32249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smtClean="0">
                  <a:latin typeface="Comic Sans MS" panose="030F0702030302020204" pitchFamily="66" charset="0"/>
                </a:rPr>
                <a:t>SiO</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 in the vapor, molecular, 2-fold coordination</a:t>
              </a:r>
            </a:p>
          </p:txBody>
        </p:sp>
        <p:sp>
          <p:nvSpPr>
            <p:cNvPr id="4" name="Rectangle 3"/>
            <p:cNvSpPr/>
            <p:nvPr/>
          </p:nvSpPr>
          <p:spPr>
            <a:xfrm>
              <a:off x="7606455" y="2172445"/>
              <a:ext cx="3805850" cy="307777"/>
            </a:xfrm>
            <a:prstGeom prst="rect">
              <a:avLst/>
            </a:prstGeom>
          </p:spPr>
          <p:txBody>
            <a:bodyPr wrap="none">
              <a:spAutoFit/>
            </a:bodyPr>
            <a:lstStyle/>
            <a:p>
              <a:r>
                <a:rPr lang="en-US" sz="1400" dirty="0">
                  <a:latin typeface="Comic Sans MS" panose="030F0702030302020204" pitchFamily="66" charset="0"/>
                </a:rPr>
                <a:t>SiO</a:t>
              </a:r>
              <a:r>
                <a:rPr lang="en-US" sz="1400" baseline="-25000" dirty="0">
                  <a:latin typeface="Comic Sans MS" panose="030F0702030302020204" pitchFamily="66" charset="0"/>
                </a:rPr>
                <a:t>2</a:t>
              </a:r>
              <a:r>
                <a:rPr lang="en-US" sz="1400" dirty="0">
                  <a:latin typeface="Comic Sans MS" panose="030F0702030302020204" pitchFamily="66" charset="0"/>
                </a:rPr>
                <a:t> in the </a:t>
              </a:r>
              <a:r>
                <a:rPr lang="en-US" sz="1400" dirty="0" smtClean="0">
                  <a:latin typeface="Comic Sans MS" panose="030F0702030302020204" pitchFamily="66" charset="0"/>
                </a:rPr>
                <a:t>liquid, ionic, 4-fold </a:t>
              </a:r>
              <a:r>
                <a:rPr lang="en-US" sz="1400" dirty="0">
                  <a:latin typeface="Comic Sans MS" panose="030F0702030302020204" pitchFamily="66" charset="0"/>
                </a:rPr>
                <a:t>coordination</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597" y="2579813"/>
              <a:ext cx="1581511" cy="1105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1166" y="3954102"/>
              <a:ext cx="1816514" cy="120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9206734" y="5464510"/>
              <a:ext cx="460382" cy="307777"/>
            </a:xfrm>
            <a:prstGeom prst="rect">
              <a:avLst/>
            </a:prstGeom>
          </p:spPr>
          <p:txBody>
            <a:bodyPr wrap="none">
              <a:spAutoFit/>
            </a:bodyPr>
            <a:lstStyle/>
            <a:p>
              <a:r>
                <a:rPr lang="en-US" sz="1400" dirty="0" err="1" smtClean="0">
                  <a:latin typeface="Comic Sans MS" panose="030F0702030302020204" pitchFamily="66" charset="0"/>
                </a:rPr>
                <a:t>etc</a:t>
              </a:r>
              <a:endParaRPr lang="en-US" sz="1400" dirty="0">
                <a:latin typeface="Comic Sans MS" panose="030F0702030302020204" pitchFamily="66" charset="0"/>
              </a:endParaRPr>
            </a:p>
          </p:txBody>
        </p:sp>
        <p:sp>
          <p:nvSpPr>
            <p:cNvPr id="13" name="Rectangle 12"/>
            <p:cNvSpPr/>
            <p:nvPr/>
          </p:nvSpPr>
          <p:spPr>
            <a:xfrm>
              <a:off x="10227679" y="3014079"/>
              <a:ext cx="836313" cy="307777"/>
            </a:xfrm>
            <a:prstGeom prst="rect">
              <a:avLst/>
            </a:prstGeom>
          </p:spPr>
          <p:txBody>
            <a:bodyPr wrap="square">
              <a:spAutoFit/>
            </a:bodyPr>
            <a:lstStyle/>
            <a:p>
              <a:r>
                <a:rPr lang="en-US" sz="1400" dirty="0" smtClean="0">
                  <a:latin typeface="Comic Sans MS" panose="030F0702030302020204" pitchFamily="66" charset="0"/>
                </a:rPr>
                <a:t>SiO</a:t>
              </a:r>
              <a:r>
                <a:rPr lang="en-US" sz="1400" baseline="-25000" dirty="0" smtClean="0">
                  <a:latin typeface="Comic Sans MS" panose="030F0702030302020204" pitchFamily="66" charset="0"/>
                </a:rPr>
                <a:t>4</a:t>
              </a:r>
              <a:r>
                <a:rPr lang="en-US" sz="1400" baseline="30000" dirty="0" smtClean="0">
                  <a:latin typeface="Comic Sans MS" panose="030F0702030302020204" pitchFamily="66" charset="0"/>
                </a:rPr>
                <a:t>4-</a:t>
              </a:r>
              <a:endParaRPr lang="en-US" sz="1400" baseline="30000" dirty="0">
                <a:latin typeface="Comic Sans MS" panose="030F0702030302020204" pitchFamily="66" charset="0"/>
              </a:endParaRPr>
            </a:p>
          </p:txBody>
        </p:sp>
        <p:sp>
          <p:nvSpPr>
            <p:cNvPr id="14" name="Rectangle 13"/>
            <p:cNvSpPr/>
            <p:nvPr/>
          </p:nvSpPr>
          <p:spPr>
            <a:xfrm>
              <a:off x="10380079" y="4325323"/>
              <a:ext cx="836313" cy="307777"/>
            </a:xfrm>
            <a:prstGeom prst="rect">
              <a:avLst/>
            </a:prstGeom>
          </p:spPr>
          <p:txBody>
            <a:bodyPr wrap="square">
              <a:spAutoFit/>
            </a:bodyPr>
            <a:lstStyle/>
            <a:p>
              <a:r>
                <a:rPr lang="en-US" sz="1400" dirty="0" smtClean="0">
                  <a:latin typeface="Comic Sans MS" panose="030F0702030302020204" pitchFamily="66" charset="0"/>
                </a:rPr>
                <a:t>Si</a:t>
              </a:r>
              <a:r>
                <a:rPr lang="en-US" sz="1400" baseline="-25000" dirty="0" smtClean="0">
                  <a:latin typeface="Comic Sans MS" panose="030F0702030302020204" pitchFamily="66" charset="0"/>
                </a:rPr>
                <a:t>2</a:t>
              </a:r>
              <a:r>
                <a:rPr lang="en-US" sz="1400" dirty="0" smtClean="0">
                  <a:latin typeface="Comic Sans MS" panose="030F0702030302020204" pitchFamily="66" charset="0"/>
                </a:rPr>
                <a:t>O</a:t>
              </a:r>
              <a:r>
                <a:rPr lang="en-US" sz="1400" baseline="-25000" dirty="0" smtClean="0">
                  <a:latin typeface="Comic Sans MS" panose="030F0702030302020204" pitchFamily="66" charset="0"/>
                </a:rPr>
                <a:t>7</a:t>
              </a:r>
              <a:r>
                <a:rPr lang="en-US" sz="1400" baseline="30000" dirty="0">
                  <a:latin typeface="Comic Sans MS" panose="030F0702030302020204" pitchFamily="66" charset="0"/>
                </a:rPr>
                <a:t>2</a:t>
              </a:r>
              <a:r>
                <a:rPr lang="en-US" sz="1400" baseline="30000" dirty="0" smtClean="0">
                  <a:latin typeface="Comic Sans MS" panose="030F0702030302020204" pitchFamily="66" charset="0"/>
                </a:rPr>
                <a:t>-</a:t>
              </a:r>
              <a:endParaRPr lang="en-US" sz="1400" baseline="30000" dirty="0">
                <a:latin typeface="Comic Sans MS" panose="030F0702030302020204" pitchFamily="66" charset="0"/>
              </a:endParaRPr>
            </a:p>
          </p:txBody>
        </p:sp>
      </p:grpSp>
    </p:spTree>
    <p:extLst>
      <p:ext uri="{BB962C8B-B14F-4D97-AF65-F5344CB8AC3E}">
        <p14:creationId xmlns:p14="http://schemas.microsoft.com/office/powerpoint/2010/main" val="20341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2101" y="138113"/>
            <a:ext cx="5848288" cy="719036"/>
          </a:xfrm>
        </p:spPr>
        <p:txBody>
          <a:bodyPr>
            <a:normAutofit/>
          </a:bodyPr>
          <a:lstStyle/>
          <a:p>
            <a:r>
              <a:rPr lang="en-US" sz="1600" dirty="0" smtClean="0">
                <a:latin typeface="Comic Sans MS" panose="030F0702030302020204" pitchFamily="66" charset="0"/>
              </a:rPr>
              <a:t>Structure of the High T Liquid</a:t>
            </a:r>
            <a:endParaRPr lang="en-US" sz="1600" dirty="0">
              <a:latin typeface="Comic Sans MS" panose="030F0702030302020204" pitchFamily="66" charset="0"/>
            </a:endParaRPr>
          </a:p>
        </p:txBody>
      </p:sp>
      <p:sp>
        <p:nvSpPr>
          <p:cNvPr id="3" name="Subtitle 2"/>
          <p:cNvSpPr>
            <a:spLocks noGrp="1"/>
          </p:cNvSpPr>
          <p:nvPr>
            <p:ph type="subTitle" idx="1"/>
          </p:nvPr>
        </p:nvSpPr>
        <p:spPr>
          <a:xfrm>
            <a:off x="388187" y="1064190"/>
            <a:ext cx="6501500" cy="1896294"/>
          </a:xfrm>
        </p:spPr>
        <p:txBody>
          <a:bodyPr>
            <a:normAutofit/>
          </a:bodyPr>
          <a:lstStyle/>
          <a:p>
            <a:endParaRPr lang="en-US" sz="1400" dirty="0" smtClean="0">
              <a:latin typeface="Comic Sans MS" panose="030F0702030302020204" pitchFamily="66" charset="0"/>
            </a:endParaRPr>
          </a:p>
          <a:p>
            <a:pPr>
              <a:lnSpc>
                <a:spcPct val="125000"/>
              </a:lnSpc>
            </a:pPr>
            <a:r>
              <a:rPr lang="en-US" sz="1400" dirty="0" smtClean="0">
                <a:solidFill>
                  <a:srgbClr val="FF0000"/>
                </a:solidFill>
                <a:latin typeface="Comic Sans MS" panose="030F0702030302020204" pitchFamily="66" charset="0"/>
              </a:rPr>
              <a:t>Ab-initio molecular dynamics</a:t>
            </a:r>
            <a:r>
              <a:rPr lang="en-US" sz="1400" dirty="0" smtClean="0">
                <a:latin typeface="Comic Sans MS" panose="030F0702030302020204" pitchFamily="66" charset="0"/>
              </a:rPr>
              <a:t> (Karki et al. 2007) 3000-6000 K, density &gt; </a:t>
            </a:r>
            <a:r>
              <a:rPr lang="el-GR" sz="1400" dirty="0" smtClean="0">
                <a:latin typeface="Comic Sans MS"/>
              </a:rPr>
              <a:t>ρ</a:t>
            </a:r>
            <a:r>
              <a:rPr lang="en-US" sz="1400" baseline="-25000" dirty="0" smtClean="0">
                <a:latin typeface="Comic Sans MS"/>
              </a:rPr>
              <a:t>MP </a:t>
            </a:r>
            <a:r>
              <a:rPr lang="en-US" sz="1400" dirty="0" smtClean="0">
                <a:latin typeface="Comic Sans MS" panose="030F0702030302020204" pitchFamily="66" charset="0"/>
              </a:rPr>
              <a:t>=&gt; </a:t>
            </a:r>
            <a:endParaRPr lang="en-US" sz="1400" dirty="0">
              <a:latin typeface="Comic Sans MS" panose="030F0702030302020204" pitchFamily="66" charset="0"/>
            </a:endParaRPr>
          </a:p>
          <a:p>
            <a:pPr>
              <a:lnSpc>
                <a:spcPct val="125000"/>
              </a:lnSpc>
            </a:pPr>
            <a:r>
              <a:rPr lang="en-US" sz="1400" dirty="0" smtClean="0">
                <a:latin typeface="Comic Sans MS" panose="030F0702030302020204" pitchFamily="66" charset="0"/>
              </a:rPr>
              <a:t>Si coordination number decreases with increasing volume (temperature)</a:t>
            </a:r>
          </a:p>
          <a:p>
            <a:pPr>
              <a:lnSpc>
                <a:spcPct val="125000"/>
              </a:lnSpc>
            </a:pPr>
            <a:r>
              <a:rPr lang="en-US" sz="1400" dirty="0" err="1" smtClean="0">
                <a:latin typeface="Comic Sans MS" panose="030F0702030302020204" pitchFamily="66" charset="0"/>
              </a:rPr>
              <a:t>C</a:t>
            </a:r>
            <a:r>
              <a:rPr lang="en-US" sz="1400" baseline="-25000" dirty="0" err="1" smtClean="0">
                <a:latin typeface="Comic Sans MS" panose="030F0702030302020204" pitchFamily="66" charset="0"/>
              </a:rPr>
              <a:t>v</a:t>
            </a:r>
            <a:r>
              <a:rPr lang="en-US" sz="1400" dirty="0" smtClean="0">
                <a:latin typeface="Comic Sans MS" panose="030F0702030302020204" pitchFamily="66" charset="0"/>
              </a:rPr>
              <a:t> is ~150% of the Dulong-Petit limit</a:t>
            </a:r>
          </a:p>
          <a:p>
            <a:endParaRPr lang="en-US" sz="1400" dirty="0" smtClean="0">
              <a:latin typeface="Comic Sans MS" panose="030F0702030302020204" pitchFamily="66" charset="0"/>
            </a:endParaRPr>
          </a:p>
        </p:txBody>
      </p:sp>
      <p:grpSp>
        <p:nvGrpSpPr>
          <p:cNvPr id="18" name="Group 17"/>
          <p:cNvGrpSpPr/>
          <p:nvPr/>
        </p:nvGrpSpPr>
        <p:grpSpPr>
          <a:xfrm>
            <a:off x="7144552" y="138113"/>
            <a:ext cx="4950878" cy="6719887"/>
            <a:chOff x="7144552" y="138113"/>
            <a:chExt cx="4950878" cy="6719887"/>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4552" y="138113"/>
              <a:ext cx="4638675" cy="671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a:xfrm>
              <a:off x="9180214" y="2684593"/>
              <a:ext cx="2453489" cy="389299"/>
            </a:xfrm>
            <a:custGeom>
              <a:avLst/>
              <a:gdLst>
                <a:gd name="connsiteX0" fmla="*/ 0 w 2453489"/>
                <a:gd name="connsiteY0" fmla="*/ 389299 h 389299"/>
                <a:gd name="connsiteX1" fmla="*/ 615636 w 2453489"/>
                <a:gd name="connsiteY1" fmla="*/ 298764 h 389299"/>
                <a:gd name="connsiteX2" fmla="*/ 1222218 w 2453489"/>
                <a:gd name="connsiteY2" fmla="*/ 199176 h 389299"/>
                <a:gd name="connsiteX3" fmla="*/ 1837854 w 2453489"/>
                <a:gd name="connsiteY3" fmla="*/ 153908 h 389299"/>
                <a:gd name="connsiteX4" fmla="*/ 2453489 w 2453489"/>
                <a:gd name="connsiteY4" fmla="*/ 0 h 389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3489" h="389299">
                  <a:moveTo>
                    <a:pt x="0" y="389299"/>
                  </a:moveTo>
                  <a:lnTo>
                    <a:pt x="615636" y="298764"/>
                  </a:lnTo>
                  <a:cubicBezTo>
                    <a:pt x="819339" y="267077"/>
                    <a:pt x="1018515" y="223319"/>
                    <a:pt x="1222218" y="199176"/>
                  </a:cubicBezTo>
                  <a:cubicBezTo>
                    <a:pt x="1425921" y="175033"/>
                    <a:pt x="1632642" y="187104"/>
                    <a:pt x="1837854" y="153908"/>
                  </a:cubicBezTo>
                  <a:cubicBezTo>
                    <a:pt x="2043066" y="120712"/>
                    <a:pt x="2248277" y="60356"/>
                    <a:pt x="2453489"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7923060" y="907993"/>
              <a:ext cx="3710643" cy="2165899"/>
            </a:xfrm>
            <a:custGeom>
              <a:avLst/>
              <a:gdLst>
                <a:gd name="connsiteX0" fmla="*/ 3710643 w 3710643"/>
                <a:gd name="connsiteY0" fmla="*/ 91307 h 2165899"/>
                <a:gd name="connsiteX1" fmla="*/ 3122168 w 3710643"/>
                <a:gd name="connsiteY1" fmla="*/ 772 h 2165899"/>
                <a:gd name="connsiteX2" fmla="*/ 2497479 w 3710643"/>
                <a:gd name="connsiteY2" fmla="*/ 136574 h 2165899"/>
                <a:gd name="connsiteX3" fmla="*/ 1890896 w 3710643"/>
                <a:gd name="connsiteY3" fmla="*/ 598301 h 2165899"/>
                <a:gd name="connsiteX4" fmla="*/ 1275261 w 3710643"/>
                <a:gd name="connsiteY4" fmla="*/ 1304471 h 2165899"/>
                <a:gd name="connsiteX5" fmla="*/ 668679 w 3710643"/>
                <a:gd name="connsiteY5" fmla="*/ 2010641 h 2165899"/>
                <a:gd name="connsiteX6" fmla="*/ 43990 w 3710643"/>
                <a:gd name="connsiteY6" fmla="*/ 2155497 h 2165899"/>
                <a:gd name="connsiteX7" fmla="*/ 53043 w 3710643"/>
                <a:gd name="connsiteY7" fmla="*/ 2155497 h 2165899"/>
                <a:gd name="connsiteX8" fmla="*/ 62096 w 3710643"/>
                <a:gd name="connsiteY8" fmla="*/ 2164550 h 216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0643" h="2165899">
                  <a:moveTo>
                    <a:pt x="3710643" y="91307"/>
                  </a:moveTo>
                  <a:cubicBezTo>
                    <a:pt x="3517502" y="42267"/>
                    <a:pt x="3324362" y="-6773"/>
                    <a:pt x="3122168" y="772"/>
                  </a:cubicBezTo>
                  <a:cubicBezTo>
                    <a:pt x="2919974" y="8316"/>
                    <a:pt x="2702691" y="36986"/>
                    <a:pt x="2497479" y="136574"/>
                  </a:cubicBezTo>
                  <a:cubicBezTo>
                    <a:pt x="2292267" y="236162"/>
                    <a:pt x="2094599" y="403652"/>
                    <a:pt x="1890896" y="598301"/>
                  </a:cubicBezTo>
                  <a:cubicBezTo>
                    <a:pt x="1687193" y="792950"/>
                    <a:pt x="1275261" y="1304471"/>
                    <a:pt x="1275261" y="1304471"/>
                  </a:cubicBezTo>
                  <a:cubicBezTo>
                    <a:pt x="1071558" y="1539861"/>
                    <a:pt x="873891" y="1868803"/>
                    <a:pt x="668679" y="2010641"/>
                  </a:cubicBezTo>
                  <a:cubicBezTo>
                    <a:pt x="463467" y="2152479"/>
                    <a:pt x="146596" y="2131354"/>
                    <a:pt x="43990" y="2155497"/>
                  </a:cubicBezTo>
                  <a:cubicBezTo>
                    <a:pt x="-58616" y="2179640"/>
                    <a:pt x="50025" y="2153988"/>
                    <a:pt x="53043" y="2155497"/>
                  </a:cubicBezTo>
                  <a:cubicBezTo>
                    <a:pt x="56061" y="2157006"/>
                    <a:pt x="59078" y="2160778"/>
                    <a:pt x="62096" y="216455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650178" y="6364586"/>
              <a:ext cx="4445252" cy="493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506049" y="6364586"/>
              <a:ext cx="2544664" cy="307777"/>
              <a:chOff x="2072602" y="4885088"/>
              <a:chExt cx="2544664" cy="307777"/>
            </a:xfrm>
          </p:grpSpPr>
          <p:sp>
            <p:nvSpPr>
              <p:cNvPr id="12" name="Rectangle 11"/>
              <p:cNvSpPr/>
              <p:nvPr/>
            </p:nvSpPr>
            <p:spPr>
              <a:xfrm>
                <a:off x="2072602" y="4885088"/>
                <a:ext cx="2200633" cy="307777"/>
              </a:xfrm>
              <a:prstGeom prst="rect">
                <a:avLst/>
              </a:prstGeom>
            </p:spPr>
            <p:txBody>
              <a:bodyPr wrap="square">
                <a:spAutoFit/>
              </a:bodyPr>
              <a:lstStyle/>
              <a:p>
                <a:r>
                  <a:rPr lang="en-US" sz="1400" dirty="0" smtClean="0">
                    <a:latin typeface="Comic Sans MS" panose="030F0702030302020204" pitchFamily="66" charset="0"/>
                  </a:rPr>
                  <a:t>decreasing melt density</a:t>
                </a:r>
                <a:endParaRPr lang="en-US" sz="1400" dirty="0">
                  <a:latin typeface="Comic Sans MS" panose="030F0702030302020204" pitchFamily="66" charset="0"/>
                </a:endParaRPr>
              </a:p>
            </p:txBody>
          </p:sp>
          <p:cxnSp>
            <p:nvCxnSpPr>
              <p:cNvPr id="13" name="Straight Arrow Connector 12"/>
              <p:cNvCxnSpPr/>
              <p:nvPr/>
            </p:nvCxnSpPr>
            <p:spPr>
              <a:xfrm>
                <a:off x="4273235" y="5038976"/>
                <a:ext cx="34403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0" name="Rectangle 19"/>
          <p:cNvSpPr/>
          <p:nvPr/>
        </p:nvSpPr>
        <p:spPr>
          <a:xfrm>
            <a:off x="675992" y="1064190"/>
            <a:ext cx="6096000" cy="1673087"/>
          </a:xfrm>
          <a:prstGeom prst="rect">
            <a:avLst/>
          </a:prstGeom>
        </p:spPr>
        <p:txBody>
          <a:bodyPr>
            <a:spAutoFit/>
          </a:bodyPr>
          <a:lstStyle/>
          <a:p>
            <a:pPr lvl="0" algn="ctr">
              <a:lnSpc>
                <a:spcPct val="125000"/>
              </a:lnSpc>
              <a:spcBef>
                <a:spcPts val="1000"/>
              </a:spcBef>
            </a:pPr>
            <a:r>
              <a:rPr lang="en-US" sz="1400" dirty="0">
                <a:solidFill>
                  <a:srgbClr val="FF0000"/>
                </a:solidFill>
                <a:latin typeface="Comic Sans MS" panose="030F0702030302020204" pitchFamily="66" charset="0"/>
              </a:rPr>
              <a:t>Shock wave experiments </a:t>
            </a:r>
            <a:r>
              <a:rPr lang="en-US" sz="1400" dirty="0">
                <a:latin typeface="Comic Sans MS" panose="030F0702030302020204" pitchFamily="66" charset="0"/>
              </a:rPr>
              <a:t>(Hicks et </a:t>
            </a:r>
            <a:r>
              <a:rPr lang="en-US" sz="1400" dirty="0" smtClean="0">
                <a:latin typeface="Comic Sans MS" panose="030F0702030302020204" pitchFamily="66" charset="0"/>
              </a:rPr>
              <a:t>al. </a:t>
            </a:r>
            <a:r>
              <a:rPr lang="en-US" sz="1400" dirty="0">
                <a:latin typeface="Comic Sans MS" panose="030F0702030302020204" pitchFamily="66" charset="0"/>
              </a:rPr>
              <a:t>2006</a:t>
            </a:r>
            <a:r>
              <a:rPr lang="en-US" sz="1400" dirty="0" smtClean="0">
                <a:latin typeface="Comic Sans MS" panose="030F0702030302020204" pitchFamily="66" charset="0"/>
              </a:rPr>
              <a:t>) =&gt;</a:t>
            </a:r>
            <a:endParaRPr lang="en-US" sz="1400" dirty="0">
              <a:latin typeface="Comic Sans MS" panose="030F0702030302020204" pitchFamily="66" charset="0"/>
            </a:endParaRPr>
          </a:p>
          <a:p>
            <a:pPr lvl="0" algn="ctr">
              <a:lnSpc>
                <a:spcPct val="125000"/>
              </a:lnSpc>
              <a:spcBef>
                <a:spcPts val="1000"/>
              </a:spcBef>
            </a:pPr>
            <a:r>
              <a:rPr lang="en-US" sz="1400" dirty="0">
                <a:latin typeface="Comic Sans MS" panose="030F0702030302020204" pitchFamily="66" charset="0"/>
              </a:rPr>
              <a:t>strongly anomalous heat capacity that starts at the onset of melting (~4500 K on the </a:t>
            </a:r>
            <a:r>
              <a:rPr lang="en-US" sz="1400" dirty="0" smtClean="0">
                <a:latin typeface="Comic Sans MS" panose="030F0702030302020204" pitchFamily="66" charset="0"/>
              </a:rPr>
              <a:t>quartz </a:t>
            </a:r>
            <a:r>
              <a:rPr lang="en-US" sz="1400" dirty="0">
                <a:latin typeface="Comic Sans MS" panose="030F0702030302020204" pitchFamily="66" charset="0"/>
              </a:rPr>
              <a:t>Hugoniot)</a:t>
            </a:r>
          </a:p>
          <a:p>
            <a:pPr lvl="0" algn="ctr">
              <a:lnSpc>
                <a:spcPct val="125000"/>
              </a:lnSpc>
              <a:spcBef>
                <a:spcPts val="1000"/>
              </a:spcBef>
            </a:pPr>
            <a:r>
              <a:rPr lang="en-US" sz="1400" dirty="0">
                <a:latin typeface="Comic Sans MS" panose="030F0702030302020204" pitchFamily="66" charset="0"/>
              </a:rPr>
              <a:t>conductivity evidence for a rapid disorder from 4500-8000 K (far below the plasma transition at ~30000 K)</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014" y="1566250"/>
            <a:ext cx="4220734" cy="3429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745003" y="1064190"/>
            <a:ext cx="6096000" cy="1544846"/>
          </a:xfrm>
          <a:prstGeom prst="rect">
            <a:avLst/>
          </a:prstGeom>
        </p:spPr>
        <p:txBody>
          <a:bodyPr>
            <a:spAutoFit/>
          </a:bodyPr>
          <a:lstStyle/>
          <a:p>
            <a:pPr lvl="0" algn="ctr">
              <a:lnSpc>
                <a:spcPct val="125000"/>
              </a:lnSpc>
              <a:spcBef>
                <a:spcPts val="1000"/>
              </a:spcBef>
            </a:pPr>
            <a:r>
              <a:rPr lang="en-US" sz="1400" dirty="0" smtClean="0">
                <a:solidFill>
                  <a:prstClr val="black"/>
                </a:solidFill>
                <a:latin typeface="Comic Sans MS" panose="030F0702030302020204" pitchFamily="66" charset="0"/>
              </a:rPr>
              <a:t>anomalous heat capacity is </a:t>
            </a:r>
            <a:r>
              <a:rPr lang="en-US" sz="1400" dirty="0">
                <a:solidFill>
                  <a:prstClr val="black"/>
                </a:solidFill>
                <a:latin typeface="Comic Sans MS" panose="030F0702030302020204" pitchFamily="66" charset="0"/>
              </a:rPr>
              <a:t>probably associated with both bond </a:t>
            </a:r>
            <a:r>
              <a:rPr lang="en-US" sz="1400" dirty="0" smtClean="0">
                <a:solidFill>
                  <a:prstClr val="black"/>
                </a:solidFill>
                <a:latin typeface="Comic Sans MS" panose="030F0702030302020204" pitchFamily="66" charset="0"/>
              </a:rPr>
              <a:t>breaking suggesting </a:t>
            </a:r>
            <a:r>
              <a:rPr lang="en-US" sz="1400" dirty="0">
                <a:solidFill>
                  <a:prstClr val="black"/>
                </a:solidFill>
                <a:latin typeface="Comic Sans MS" panose="030F0702030302020204" pitchFamily="66" charset="0"/>
              </a:rPr>
              <a:t>the possibility that the melt becomes more </a:t>
            </a:r>
            <a:r>
              <a:rPr lang="en-US" sz="1400" dirty="0" smtClean="0">
                <a:solidFill>
                  <a:prstClr val="black"/>
                </a:solidFill>
                <a:latin typeface="Comic Sans MS" panose="030F0702030302020204" pitchFamily="66" charset="0"/>
              </a:rPr>
              <a:t>molecular with T</a:t>
            </a:r>
          </a:p>
          <a:p>
            <a:pPr lvl="0" algn="ctr">
              <a:lnSpc>
                <a:spcPct val="125000"/>
              </a:lnSpc>
              <a:spcBef>
                <a:spcPts val="1000"/>
              </a:spcBef>
            </a:pPr>
            <a:r>
              <a:rPr lang="en-US" sz="1400" dirty="0" smtClean="0">
                <a:solidFill>
                  <a:prstClr val="black"/>
                </a:solidFill>
                <a:latin typeface="Comic Sans MS" panose="030F0702030302020204" pitchFamily="66" charset="0"/>
              </a:rPr>
              <a:t>no </a:t>
            </a:r>
            <a:r>
              <a:rPr lang="en-US" sz="1400" dirty="0">
                <a:solidFill>
                  <a:prstClr val="black"/>
                </a:solidFill>
                <a:latin typeface="Comic Sans MS" panose="030F0702030302020204" pitchFamily="66" charset="0"/>
              </a:rPr>
              <a:t>data for </a:t>
            </a:r>
            <a:r>
              <a:rPr lang="en-US" sz="1400" dirty="0" err="1">
                <a:solidFill>
                  <a:prstClr val="black"/>
                </a:solidFill>
                <a:latin typeface="Comic Sans MS" panose="030F0702030302020204" pitchFamily="66" charset="0"/>
              </a:rPr>
              <a:t>Cv</a:t>
            </a:r>
            <a:r>
              <a:rPr lang="en-US" sz="1400" dirty="0">
                <a:solidFill>
                  <a:prstClr val="black"/>
                </a:solidFill>
                <a:latin typeface="Comic Sans MS" panose="030F0702030302020204" pitchFamily="66" charset="0"/>
              </a:rPr>
              <a:t> on low density liquid, it is improbable that it is constant as assumed in </a:t>
            </a:r>
            <a:r>
              <a:rPr lang="en-US" sz="1400" dirty="0" err="1">
                <a:solidFill>
                  <a:prstClr val="black"/>
                </a:solidFill>
                <a:latin typeface="Comic Sans MS" panose="030F0702030302020204" pitchFamily="66" charset="0"/>
              </a:rPr>
              <a:t>petrological</a:t>
            </a:r>
            <a:r>
              <a:rPr lang="en-US" sz="1400" dirty="0">
                <a:solidFill>
                  <a:prstClr val="black"/>
                </a:solidFill>
                <a:latin typeface="Comic Sans MS" panose="030F0702030302020204" pitchFamily="66" charset="0"/>
              </a:rPr>
              <a:t> and hydrocode models</a:t>
            </a:r>
          </a:p>
        </p:txBody>
      </p:sp>
    </p:spTree>
    <p:extLst>
      <p:ext uri="{BB962C8B-B14F-4D97-AF65-F5344CB8AC3E}">
        <p14:creationId xmlns:p14="http://schemas.microsoft.com/office/powerpoint/2010/main" val="73149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0">
                                            <p:txEl>
                                              <p:pRg st="1" end="1"/>
                                            </p:txEl>
                                          </p:spTgt>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0">
                                            <p:txEl>
                                              <p:pRg st="2" end="2"/>
                                            </p:txEl>
                                          </p:spTgt>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4589" y="802258"/>
            <a:ext cx="6023610"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066800" y="656536"/>
            <a:ext cx="4954438" cy="913471"/>
          </a:xfrm>
        </p:spPr>
        <p:txBody>
          <a:bodyPr>
            <a:normAutofit/>
          </a:bodyPr>
          <a:lstStyle/>
          <a:p>
            <a:r>
              <a:rPr lang="en-US" sz="1600" dirty="0" smtClean="0">
                <a:latin typeface="Comic Sans MS" panose="030F0702030302020204" pitchFamily="66" charset="0"/>
              </a:rPr>
              <a:t>High T Boiling: Shock and Release Experiments (</a:t>
            </a:r>
            <a:r>
              <a:rPr lang="en-US" sz="1600" dirty="0" err="1" smtClean="0">
                <a:latin typeface="Comic Sans MS" panose="030F0702030302020204" pitchFamily="66" charset="0"/>
              </a:rPr>
              <a:t>Boslough</a:t>
            </a:r>
            <a:r>
              <a:rPr lang="en-US" sz="1600" dirty="0" smtClean="0">
                <a:latin typeface="Comic Sans MS" panose="030F0702030302020204" pitchFamily="66" charset="0"/>
              </a:rPr>
              <a:t> 1988, Kraus et al 2012)</a:t>
            </a:r>
            <a:endParaRPr lang="en-US" sz="1600" dirty="0">
              <a:latin typeface="Comic Sans MS" panose="030F0702030302020204" pitchFamily="66" charset="0"/>
            </a:endParaRPr>
          </a:p>
        </p:txBody>
      </p:sp>
      <p:sp>
        <p:nvSpPr>
          <p:cNvPr id="3" name="Subtitle 2"/>
          <p:cNvSpPr>
            <a:spLocks noGrp="1"/>
          </p:cNvSpPr>
          <p:nvPr>
            <p:ph type="subTitle" idx="1"/>
          </p:nvPr>
        </p:nvSpPr>
        <p:spPr>
          <a:xfrm>
            <a:off x="854015" y="2225616"/>
            <a:ext cx="5201727" cy="2662868"/>
          </a:xfrm>
        </p:spPr>
        <p:txBody>
          <a:bodyPr>
            <a:normAutofit/>
          </a:bodyPr>
          <a:lstStyle/>
          <a:p>
            <a:r>
              <a:rPr lang="en-US" sz="1400" dirty="0" smtClean="0">
                <a:latin typeface="Comic Sans MS" panose="030F0702030302020204" pitchFamily="66" charset="0"/>
              </a:rPr>
              <a:t>Shock sample hitting it with a laser beam</a:t>
            </a:r>
          </a:p>
          <a:p>
            <a:r>
              <a:rPr lang="en-US" sz="1400" dirty="0" smtClean="0">
                <a:latin typeface="Comic Sans MS" panose="030F0702030302020204" pitchFamily="66" charset="0"/>
              </a:rPr>
              <a:t>Monitor T by phonon </a:t>
            </a:r>
            <a:r>
              <a:rPr lang="en-US" sz="1400" dirty="0" err="1" smtClean="0">
                <a:latin typeface="Comic Sans MS" panose="030F0702030302020204" pitchFamily="66" charset="0"/>
              </a:rPr>
              <a:t>pyrometry</a:t>
            </a:r>
            <a:r>
              <a:rPr lang="en-US" sz="1400" dirty="0" smtClean="0">
                <a:latin typeface="Comic Sans MS" panose="030F0702030302020204" pitchFamily="66" charset="0"/>
              </a:rPr>
              <a:t> during decompression once the sample begins to boil (~5 ns) </a:t>
            </a:r>
          </a:p>
          <a:p>
            <a:r>
              <a:rPr lang="en-US" sz="1400" dirty="0" smtClean="0">
                <a:latin typeface="Comic Sans MS" panose="030F0702030302020204" pitchFamily="66" charset="0"/>
              </a:rPr>
              <a:t>The liquid is relatively opaque so:</a:t>
            </a:r>
          </a:p>
          <a:p>
            <a:r>
              <a:rPr lang="en-US" sz="1400" dirty="0" smtClean="0">
                <a:latin typeface="Comic Sans MS" panose="030F0702030302020204" pitchFamily="66" charset="0"/>
              </a:rPr>
              <a:t> in liquid dominated (low T/s) experiments phonons come from the uncompressed state, indicate T &lt;= </a:t>
            </a:r>
            <a:r>
              <a:rPr lang="en-US" sz="1400" dirty="0" err="1" smtClean="0">
                <a:latin typeface="Comic Sans MS" panose="030F0702030302020204" pitchFamily="66" charset="0"/>
              </a:rPr>
              <a:t>T</a:t>
            </a:r>
            <a:r>
              <a:rPr lang="en-US" sz="1400" baseline="-25000" dirty="0" err="1" smtClean="0">
                <a:latin typeface="Comic Sans MS" panose="030F0702030302020204" pitchFamily="66" charset="0"/>
              </a:rPr>
              <a:t>boil</a:t>
            </a:r>
            <a:endParaRPr lang="en-US" sz="1400" baseline="-25000" dirty="0" smtClean="0">
              <a:latin typeface="Comic Sans MS" panose="030F0702030302020204" pitchFamily="66" charset="0"/>
            </a:endParaRPr>
          </a:p>
          <a:p>
            <a:r>
              <a:rPr lang="en-US" sz="1400" dirty="0" smtClean="0">
                <a:latin typeface="Comic Sans MS" panose="030F0702030302020204" pitchFamily="66" charset="0"/>
              </a:rPr>
              <a:t>in vapor dominated systems (high T/s), the pyrometer samples the compressed state, indicate </a:t>
            </a:r>
            <a:r>
              <a:rPr lang="en-US" sz="1400" dirty="0">
                <a:latin typeface="Comic Sans MS" panose="030F0702030302020204" pitchFamily="66" charset="0"/>
              </a:rPr>
              <a:t>T &gt;</a:t>
            </a:r>
            <a:r>
              <a:rPr lang="en-US" sz="1400" dirty="0" err="1">
                <a:latin typeface="Comic Sans MS" panose="030F0702030302020204" pitchFamily="66" charset="0"/>
              </a:rPr>
              <a:t>T</a:t>
            </a:r>
            <a:r>
              <a:rPr lang="en-US" sz="1400" baseline="-25000" dirty="0" err="1">
                <a:latin typeface="Comic Sans MS" panose="030F0702030302020204" pitchFamily="66" charset="0"/>
              </a:rPr>
              <a:t>boil</a:t>
            </a:r>
            <a:endParaRPr lang="en-US" sz="1400" baseline="-25000" dirty="0">
              <a:latin typeface="Comic Sans MS" panose="030F0702030302020204" pitchFamily="66" charset="0"/>
            </a:endParaRPr>
          </a:p>
          <a:p>
            <a:endParaRPr lang="en-US" sz="1400" dirty="0">
              <a:latin typeface="Comic Sans MS" panose="030F0702030302020204" pitchFamily="66" charset="0"/>
            </a:endParaRPr>
          </a:p>
        </p:txBody>
      </p:sp>
      <p:sp>
        <p:nvSpPr>
          <p:cNvPr id="4" name="AutoShape 2" descr="data:image/jpeg;base64,/9j/4AAQSkZJRgABAQAAAQABAAD/2wCEAAkGBhMSERIUERQSEhUQFBAVFRQYGBQYEBgQFRAWFBMXFhIYGyYfFxwlHBQUHy8gJScpLDgtFR80NTAsNSYrLikBCQoKBQUFDQUFDSkYEhgpKSkpKSkpKSkpKSkpKSkpKSkpKSkpKSkpKSkpKSkpKSkpKSkpKSkpKSkpKSkpKSkpKf/AABEIAKAA0wMBIgACEQEDEQH/xAAcAAACAgMBAQAAAAAAAAAAAAAABgEFAwQIAgf/xABNEAABAwIDAQoLAwgHCQAAAAABAAIDBBEFEiExBgcTFzVBUVRhkSIyM3Fyc6Kys9HSIzSBFEJSYoOhscIVJENTgpTTFmOEkpPB4ePw/8QAFAEBAAAAAAAAAAAAAAAAAAAAAP/EABQRAQAAAAAAAAAAAAAAAAAAAAD/2gAMAwEAAhEDEQA/ALne13tcOqcMpZp6ZkkkjHFzyX3JzuHMegBM/FDhPU4+9/1I3oORqL0HfEcnFAncUOE9Tj73/Ujihwnqcfe/6k4oQJ3FDhPU4+9/1I4ocJ6nH3v+pOKgoE/ihwnqcfe/6kcUOE9Tj73/AFJopsQjeXta4F0Zs5ux46LtOtjzHYVsXQJ/FDhPU4+9/wBSOKHCepx97/qTihAncUOE9Tj73/Ujihwnqcfe/wCpOKglAn8UOE9Tj73/AFI4ocJ6nH3v+pMceLscAWiQhwuCGPsQdhGi9f0m39GX/pv+SBa4ocJ6nH3v+pHFDhPU4+9/1K/qN0ETCA/hGl17XY/W23m7VmoMVjmzcGScmXMCCCLi42oFrihwnqcfe/6kcUOE9Tj73/UnFCBO4ocJ6nH3v+pHFDhPU4+9/wBScUIE7ihwnqcfe/6kcUOE9Tj73/UnFCBO4ocJ6nH3v+pHFDhPU4+9/wBScUIE7ihwnqcfe/6lB3ocJ6nH3v8AqTkhByBvh4bHT4nVwwtDI45SGtF7AZQbaoWxvq8sV3rj7rVKDoXeg5GovQd8RycUnb0HI1F6DviOTigEIQgFBUoQalXhjJLFw8Jt8rwbSNvtyvGo82xaodPDtBqWDYRZtQPONGyecWPYdqtVFkGvR4jHKCY3A20cNQ9p6HMOrT2ELYWnWYVHIcxBa8bJGnLIP8Q2jsNx2Knx7G6ihgfI5hqg3xeDaeGJ22dG0Hbr4Tey7UDKoctDA8ajqoWzQklrxsIs9rudr2/muHQt8oNPBPu8Hqo/cC3VpYJ93g9VH7gW6gW91flKfzTfyI3KeUqf+H+GUbqvKU/mm/kRuT8pU/sPhlAyIQoJQF0XS1ukjz1VGwE/aNqrt4WSNrssYLblmulydirKCslpZJonzcLII8PjDn5i10zmTEnJcakNHOL5dSgeUJNh3bSuYxxja0SQ52u1dEZhTulcwvabsIy6Bw1Bvde27rJw4ZhAWh9AHWzh2Sr0bYk6Fp7x0IG9CXNz+6g1E8kfgFgijmje24ux8skdiCf93e+m3Z0saAQhCDkjfV5YrvXH3WqVG+ryxXeuPutUoOhd6Dkai9B3xHJxSdvQcjUXoO+I5OKAQhCAQhCAQhCAUFShBoVmEse7OM0cgFhIw2ktzAnY4djgQsBrJofLN4Vn97GDmHa+Hb+Lb+YK2XlwQV+52pa+mgLHNcODjFwQRfINNOdWSosNwhroYZGF0UnBR3ezTN4I0e0+C8ecX7QthtfLFpO3M0f20YJbb9eLVzD5rjzINDdX5Sn8038iNynlKn9h8MrHujqGvdTOY4Pa5sxDmkFpHgbCFk3K+Uqf2HwygYyqip/rEhiHkYyOGP6bxqIvNsLvwHSsuI1Ti5sMJtJILl393FexeRznaGjp7AVuUdI2JjWMFmtFgP4knnJNzftQenU7SQ4taXN2OIGYeY7QvL6JhJJYwklpJLWkkt8W5tzcyzXUoNcUEevgM1BB8FuoPNs2KfyJmvgM1tfwW83i9yzoQYYqRjTdrGtOuwAHU3Owc5N1mQhAIQhByRvq8sV3rj7rVKjfV5YrvXH3WqUHQu9ByNReg74jk4pO3oORqL0HfEcnFBBRdQ/t2JApd0E0VK3gXRnJSV1R4QL3OfBUABt8w0IcR2WQfQUJQqN1r/tnNdE3gJRG6Ei8vBudGBOTmvkAfn0FrDboVixDdLUslMTHQ2/rWWQtuHCKmZM3TMBoXFptpp0oHMlSkWPdXK8xCQRHO/CpG2ztsyrD8zdHeFlLNCdDm1CyHdZUNYXngXgw1z2tAy2dTVTIvGLtbsfmtpq3bqgdkKrwGskkY90jo3faPDCyx+zHi57EgOO0hWiAUOUqHINLBfu0Hqo/cCSd8nfSFCeApw19SRdxdrHE0jQkDxnHaB3pupqwQ0LZXbIqcPPmbFm/7LlbEK9080k0hLnzOc9xPS43+Q/BBaS7tKx8hlM7w91ybZWtudpyAWvs1tfRP29rvpESPiqhnln4NsTxZodKBlYx/M29/G2dnT8lBC8x9Ow83SP/ACg67wyg4MEuOaSQ5pH9LrWAHQ0DQDo7SVkxOQthlLTYtjkIPOCGEgqp3B42avD6aZxu5zAHnn4RpyuP4kE/irTGPu83qpfhlAp0lVJmgPCym8kAN3EghxGYEfindIlN41P66m95qenbNUE3QF89ja4UEUngAGakAka93CE/0my4dfTxe3p5lZy7pqiMVOdrSaN5ElmkAskkZwDwb6ARuc93onYgcEJUpscqH1EMQfTZZBO/MPDc6KOWOwGV1g4te4aE+LfsTUEEoQhByRvq8sV3rj7rVKjfV5YrvXH3WqUHQu9ByNReg74jk4pO3oORqL0HfEcnFBX4zifANY7LmzzQRbbW4WQMv22uNF5ZjUOTO98bBd4uXtIsyTgyS4G22w7L2XrGsLM7GNDsmSaCW9r34KQPttG21rpVxLc/IwlrWCa0dW8EseY5HS1InbA4NfpZwvc6a+dBfUO6RjpKiOQxsdDK9jAHeE9jYWSkgHns/YOhbdHjUMkEc+ZrI5WsLS4hvj2yg359QLKrbuVJfwjngF1UaktDdmak4BzM19bbb9mxY8RwiSLDooGnhXwupGNcGG2WOZli5lydGtudUF1HjEDgCJYzfhLeEP7Pymn6vP0Ktq8QhqDNA85WNbSyNla8eHwhc9mS23WK9tbjzrzUbky5zZGyBry+oc85LtPDQiJ2VubwSA1tjc7NbrWZuG0Ac9rwIqOMeC9rgaZj2te17HhzXHPfTo7UFvhrYI3vySNdJUOzuN25nuEbQLAWGjGt0HMrVL2EblOAkzGQTDNwgL2kzCYxCN7g/NbW36N9SLphQChylQ5Aq7oYy7BJw3aaF/wbkd11zICF1phkIfSRNdsfCxp8xjsf4rl/dPgD6Kqlp5ARwbvBPM6M+I4ecfvugqiAVIt/951AKzUVG+WRkcTS98jg1rRtLidAg6F3lGEYTFfnkqCPR4U2Vxi9DWcFMfymHLklNvybXLkOmbhv32VhuZwYUlLBTi32MbWkjYX2u895K2MY+7zeql+GUHzynpaq8H9Yi8rT2+w2G7bf2qc/6Prutwf5Y/66X6bxqf11N7zU+BBRnDq7rUH+VP8ArrBSYJWszf1yJznm7nOphmJtYbJgLAAD8ExoQUf9HV3WoP8AK/8AvVNuYwbFY55H1NVGadz3FkGTNIGX0s/N9n02zOsnVCAQhCDkjfV5YrvXH3WqVG+ryxXeuPutUoOhd6Dkai9B3xHJxSdvQcjUXoO+I5OKAUWUoQFlFlKEAhCEAhCEAocpWOaUNaS4hoA1JIAA7SdiDVwX7tB6qP3QqLd3uLpK6K9QRE6MHJOLBzL8xvo5t/zT+C2sGxCSSnhEDLDgo/tZARH4o8VnjSfuHarCmwdodnkJmkH5z7Wb6DNjOfZrrtKD4FU709S2QBr4zHJmySOa9hcBa54IjMNo2r6LvXbhoaSSZ5+1mYIwJCLBoey7gxvNs27Uy7qvKU/mm/kRuU8pU/sPhlAx2WCvgL4pGDa9j2jou5pA/ithCBRpcAqA6LM2MBj4nEh5JswgmwyjoTcEIQCEIQCEIQCEIQckb6vLFd64+61So31eWK71x91qlB0LvQcjUXoO+I5OKTt6Dkai9B3xHJxQCEIQCEIQCEKCUE3WnieLRU8Zkne2NjdrnXyjzrXdjPCaUzeG1I4S9qcdJMn53+EH8FhqtzTahhbVuM4cNWatg230jB16LuJQRS4/+UtDqNpkY4XEzw5kFultxmk/AW7VsR4MCQ+Zxne3VuYARsPMWRbGntNz2qxjjDQAAABYADQADYAOZS5BpYJ93g9VH7gWzPUNblzG2dwa3tcbkD9xWtgn3aD1UfuBYpvDqoxzQMdIfTeeDZ7Il/cgrd1XlKfzTfyLDuZrWNnnY42c/gC29wD9mdA7YT2bVn3VeUp/NN/IsW56lbI6qa9oc0/k9wRceTKBoupVRllp7WzTxdG2oYOwnyrew+F51YUlayVuaNwcLkXHMRtBG0EdB1QZ0IQgEIQgEIQgEIQg5I31eWK71x91qlRvq8sV3rj7rVKDoXeg5GovQd8RycUnb0HI1F6DviOTigEIQgFBKlCCtlxi7iyBpmc3QkaQtd0Ol2X7Bc9i8DCDJrUu4W9vshpTjsybX/4r+YbFaNYBs0UoPLWWFhpbm5l6QhAKHKUIKrBq+MU8IMkYPBRi2Zt75RzXWLC8Rjc6eQyR2dIWN8NviRgM6f0g9btdDHHG95ZH4DXO8Vu0C/QseGYSxkMbCxhLWNBOVurrXcdnTdBS7qK6MyQWew2Ev5zehvasu5GUF9SWkEXg1BBHkzzhX/5DH+gz/lb8lkjga3xQG36AB/BB6stCswu7jJE4xSm13jUOtsEjNjxzcx6CFYIQVtNipDmxzt4OR3ikXMTz+o+23S+U2Pn2qyC8lgVVFjt6t1OW2GQujffR7mODZm2/Vzx956EFuhL8m6jJQCqe0XORuUXLc75xC3ttdwJ51B3TkSRM8BwdNPDIRnu10VOZicpGh08XXQjUoGFCpId2FK7LaQ2dwJByPAyzG0LySNGuOgdsvortAIQhByRvq8sV3rj7rVKjfV5YrvXH3WqUHQu9ByNReg74jk4pO3oORqL0HfEcnFAIQhAIQhAIQhAKmx/HPycwg5WiZzmmV+YQx2YXDMRznYLkDtVyVqVdK5+UtkdHa9wA0tcCLWII5kGnBujhLRmkZmBp2uylzo89RpDlfbwg47D2rVw/dfEWfbuET/triz8hEc5iOR5FnG+W4GvhLw3cRE2wjfIxo/JDlGUgupZOEjJJHOdo5+xZo9ybA3K55e0GbIHNYWtE0meQFtrPB1GvMT50EVe6mBr3MlDgxsAmc9zHZA3hTGQ4W0sWraG6ODNG3M4Ga+TMyRt3C5y6t0dZrjY6myr37iIsjmNe9jXwuhIFiMhmMoy38Wxc4AbLFbVTuYa+dszpHktkikA8GwdGwssDa4aQ4kjp1QeMM3XwSwxSEmPhmxnK4G7RJIY48xtoHOGUHnKvgl3DdxrIHMLHuOVkcZDmxuDo43vdFtFwRnIuNth0JhCCUIQg8vGmmh6VSt3KsBgc0lskDy8yhsfCyFwcHiR2XUOzG9ugdCvEIKOTcwDSNpuEfla6N2ezM5LJxMNLZfGaObYsf+yY4ThOFkvw809rR2zy0/AEeLewbr03TAhAsx7iGBmThZbCCigBtHfLSTGWJ3i6uJJvzdgTKFKEAhCEHJG+ryxXeuPutUqN9Xliu9cfdapQdC70HI1F6DviOTivlW9pvi4dT4XSxT1UcckbHBzDmuDwjjrp0EJo42MK67D7XyQNqEpcbGFddh9r5I42MK67D7XyQNqEpcbGFddh9r5I42MK67D7XyQNqEpcbGFddh9r5I42MK67D7XyQNqEpcbGFddh9r5I42MK67D7XyQNqEpcbGFddh9r5I42MK67D7XyQNqEpcbGFddh9r5I42MK67D7XyQNqEpcbGFddh9r5I42MK67D7XyQNqEpcbGFddh9r5I42MK67D7XyQNqEpcbGFddh9r5I42MK67D7XyQNqEpcbGFddh9r5I42MK67D7XyQNqEpcbGFddh9r5I42MK67D7XyQNqEpcbGFddh9r5KONjCuuw+18kHO2+ryxXeuPutUrW3xMRjnxOslhcHxySktcNhGUahC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MSERIUERQSEhUQFBAVFRQYGBQYEBgQFRAWFBMXFhIYGyYfFxwlHBQUHy8gJScpLDgtFR80NTAsNSYrLikBCQoKBQUFDQUFDSkYEhgpKSkpKSkpKSkpKSkpKSkpKSkpKSkpKSkpKSkpKSkpKSkpKSkpKSkpKSkpKSkpKSkpKf/AABEIAKAA0wMBIgACEQEDEQH/xAAcAAACAgMBAQAAAAAAAAAAAAAABgEFAwQIAgf/xABNEAABAwIDAQoLAwgHCQAAAAABAAIDBBEFEiExBgcTFzVBUVRhkSIyM3Fyc6Kys9HSIzSBFEJSYoOhscIVJENTgpTTFmOEkpPB4ePw/8QAFAEBAAAAAAAAAAAAAAAAAAAAAP/EABQRAQAAAAAAAAAAAAAAAAAAAAD/2gAMAwEAAhEDEQA/ALne13tcOqcMpZp6ZkkkjHFzyX3JzuHMegBM/FDhPU4+9/1I3oORqL0HfEcnFAncUOE9Tj73/Ujihwnqcfe/6k4oQJ3FDhPU4+9/1I4ocJ6nH3v+pOKgoE/ihwnqcfe/6kcUOE9Tj73/AFJopsQjeXta4F0Zs5ux46LtOtjzHYVsXQJ/FDhPU4+9/wBSOKHCepx97/qTihAncUOE9Tj73/Ujihwnqcfe/wCpOKglAn8UOE9Tj73/AFI4ocJ6nH3v+pMceLscAWiQhwuCGPsQdhGi9f0m39GX/pv+SBa4ocJ6nH3v+pHFDhPU4+9/1K/qN0ETCA/hGl17XY/W23m7VmoMVjmzcGScmXMCCCLi42oFrihwnqcfe/6kcUOE9Tj73/UnFCBO4ocJ6nH3v+pHFDhPU4+9/wBScUIE7ihwnqcfe/6kcUOE9Tj73/UnFCBO4ocJ6nH3v+pHFDhPU4+9/wBScUIE7ihwnqcfe/6lB3ocJ6nH3v8AqTkhByBvh4bHT4nVwwtDI45SGtF7AZQbaoWxvq8sV3rj7rVKDoXeg5GovQd8RycUnb0HI1F6DviOTigEIQgFBUoQalXhjJLFw8Jt8rwbSNvtyvGo82xaodPDtBqWDYRZtQPONGyecWPYdqtVFkGvR4jHKCY3A20cNQ9p6HMOrT2ELYWnWYVHIcxBa8bJGnLIP8Q2jsNx2Knx7G6ihgfI5hqg3xeDaeGJ22dG0Hbr4Tey7UDKoctDA8ajqoWzQklrxsIs9rudr2/muHQt8oNPBPu8Hqo/cC3VpYJ93g9VH7gW6gW91flKfzTfyI3KeUqf+H+GUbqvKU/mm/kRuT8pU/sPhlAyIQoJQF0XS1ukjz1VGwE/aNqrt4WSNrssYLblmulydirKCslpZJonzcLII8PjDn5i10zmTEnJcakNHOL5dSgeUJNh3bSuYxxja0SQ52u1dEZhTulcwvabsIy6Bw1Bvde27rJw4ZhAWh9AHWzh2Sr0bYk6Fp7x0IG9CXNz+6g1E8kfgFgijmje24ux8skdiCf93e+m3Z0saAQhCDkjfV5YrvXH3WqVG+ryxXeuPutUoOhd6Dkai9B3xHJxSdvQcjUXoO+I5OKAQhCAQhCAQhCAUFShBoVmEse7OM0cgFhIw2ktzAnY4djgQsBrJofLN4Vn97GDmHa+Hb+Lb+YK2XlwQV+52pa+mgLHNcODjFwQRfINNOdWSosNwhroYZGF0UnBR3ezTN4I0e0+C8ecX7QthtfLFpO3M0f20YJbb9eLVzD5rjzINDdX5Sn8038iNynlKn9h8MrHujqGvdTOY4Pa5sxDmkFpHgbCFk3K+Uqf2HwygYyqip/rEhiHkYyOGP6bxqIvNsLvwHSsuI1Ti5sMJtJILl393FexeRznaGjp7AVuUdI2JjWMFmtFgP4knnJNzftQenU7SQ4taXN2OIGYeY7QvL6JhJJYwklpJLWkkt8W5tzcyzXUoNcUEevgM1BB8FuoPNs2KfyJmvgM1tfwW83i9yzoQYYqRjTdrGtOuwAHU3Owc5N1mQhAIQhByRvq8sV3rj7rVKjfV5YrvXH3WqUHQu9ByNReg74jk4pO3oORqL0HfEcnFBBRdQ/t2JApd0E0VK3gXRnJSV1R4QL3OfBUABt8w0IcR2WQfQUJQqN1r/tnNdE3gJRG6Ei8vBudGBOTmvkAfn0FrDboVixDdLUslMTHQ2/rWWQtuHCKmZM3TMBoXFptpp0oHMlSkWPdXK8xCQRHO/CpG2ztsyrD8zdHeFlLNCdDm1CyHdZUNYXngXgw1z2tAy2dTVTIvGLtbsfmtpq3bqgdkKrwGskkY90jo3faPDCyx+zHi57EgOO0hWiAUOUqHINLBfu0Hqo/cCSd8nfSFCeApw19SRdxdrHE0jQkDxnHaB3pupqwQ0LZXbIqcPPmbFm/7LlbEK9080k0hLnzOc9xPS43+Q/BBaS7tKx8hlM7w91ybZWtudpyAWvs1tfRP29rvpESPiqhnln4NsTxZodKBlYx/M29/G2dnT8lBC8x9Ow83SP/ACg67wyg4MEuOaSQ5pH9LrWAHQ0DQDo7SVkxOQthlLTYtjkIPOCGEgqp3B42avD6aZxu5zAHnn4RpyuP4kE/irTGPu83qpfhlAp0lVJmgPCym8kAN3EghxGYEfindIlN41P66m95qenbNUE3QF89ja4UEUngAGakAka93CE/0my4dfTxe3p5lZy7pqiMVOdrSaN5ElmkAskkZwDwb6ARuc93onYgcEJUpscqH1EMQfTZZBO/MPDc6KOWOwGV1g4te4aE+LfsTUEEoQhByRvq8sV3rj7rVKjfV5YrvXH3WqUHQu9ByNReg74jk4pO3oORqL0HfEcnFBX4zifANY7LmzzQRbbW4WQMv22uNF5ZjUOTO98bBd4uXtIsyTgyS4G22w7L2XrGsLM7GNDsmSaCW9r34KQPttG21rpVxLc/IwlrWCa0dW8EseY5HS1InbA4NfpZwvc6a+dBfUO6RjpKiOQxsdDK9jAHeE9jYWSkgHns/YOhbdHjUMkEc+ZrI5WsLS4hvj2yg359QLKrbuVJfwjngF1UaktDdmak4BzM19bbb9mxY8RwiSLDooGnhXwupGNcGG2WOZli5lydGtudUF1HjEDgCJYzfhLeEP7Pymn6vP0Ktq8QhqDNA85WNbSyNla8eHwhc9mS23WK9tbjzrzUbky5zZGyBry+oc85LtPDQiJ2VubwSA1tjc7NbrWZuG0Ac9rwIqOMeC9rgaZj2te17HhzXHPfTo7UFvhrYI3vySNdJUOzuN25nuEbQLAWGjGt0HMrVL2EblOAkzGQTDNwgL2kzCYxCN7g/NbW36N9SLphQChylQ5Aq7oYy7BJw3aaF/wbkd11zICF1phkIfSRNdsfCxp8xjsf4rl/dPgD6Kqlp5ARwbvBPM6M+I4ecfvugqiAVIt/951AKzUVG+WRkcTS98jg1rRtLidAg6F3lGEYTFfnkqCPR4U2Vxi9DWcFMfymHLklNvybXLkOmbhv32VhuZwYUlLBTi32MbWkjYX2u895K2MY+7zeql+GUHzynpaq8H9Yi8rT2+w2G7bf2qc/6Prutwf5Y/66X6bxqf11N7zU+BBRnDq7rUH+VP8ArrBSYJWszf1yJznm7nOphmJtYbJgLAAD8ExoQUf9HV3WoP8AK/8AvVNuYwbFY55H1NVGadz3FkGTNIGX0s/N9n02zOsnVCAQhCDkjfV5YrvXH3WqVG+ryxXeuPutUoOhd6Dkai9B3xHJxSdvQcjUXoO+I5OKAUWUoQFlFlKEAhCEAhCEAocpWOaUNaS4hoA1JIAA7SdiDVwX7tB6qP3QqLd3uLpK6K9QRE6MHJOLBzL8xvo5t/zT+C2sGxCSSnhEDLDgo/tZARH4o8VnjSfuHarCmwdodnkJmkH5z7Wb6DNjOfZrrtKD4FU709S2QBr4zHJmySOa9hcBa54IjMNo2r6LvXbhoaSSZ5+1mYIwJCLBoey7gxvNs27Uy7qvKU/mm/kRuU8pU/sPhlAx2WCvgL4pGDa9j2jou5pA/ithCBRpcAqA6LM2MBj4nEh5JswgmwyjoTcEIQCEIQCEIQCEIQckb6vLFd64+61So31eWK71x91qlB0LvQcjUXoO+I5OKTt6Dkai9B3xHJxQCEIQCEIQCEKCUE3WnieLRU8Zkne2NjdrnXyjzrXdjPCaUzeG1I4S9qcdJMn53+EH8FhqtzTahhbVuM4cNWatg230jB16LuJQRS4/+UtDqNpkY4XEzw5kFultxmk/AW7VsR4MCQ+Zxne3VuYARsPMWRbGntNz2qxjjDQAAABYADQADYAOZS5BpYJ93g9VH7gWzPUNblzG2dwa3tcbkD9xWtgn3aD1UfuBYpvDqoxzQMdIfTeeDZ7Il/cgrd1XlKfzTfyLDuZrWNnnY42c/gC29wD9mdA7YT2bVn3VeUp/NN/IsW56lbI6qa9oc0/k9wRceTKBoupVRllp7WzTxdG2oYOwnyrew+F51YUlayVuaNwcLkXHMRtBG0EdB1QZ0IQgEIQgEIQgEIQg5I31eWK71x91qlRvq8sV3rj7rVKDoXeg5GovQd8RycUnb0HI1F6DviOTigEIQgFBKlCCtlxi7iyBpmc3QkaQtd0Ol2X7Bc9i8DCDJrUu4W9vshpTjsybX/4r+YbFaNYBs0UoPLWWFhpbm5l6QhAKHKUIKrBq+MU8IMkYPBRi2Zt75RzXWLC8Rjc6eQyR2dIWN8NviRgM6f0g9btdDHHG95ZH4DXO8Vu0C/QseGYSxkMbCxhLWNBOVurrXcdnTdBS7qK6MyQWew2Ev5zehvasu5GUF9SWkEXg1BBHkzzhX/5DH+gz/lb8lkjga3xQG36AB/BB6stCswu7jJE4xSm13jUOtsEjNjxzcx6CFYIQVtNipDmxzt4OR3ikXMTz+o+23S+U2Pn2qyC8lgVVFjt6t1OW2GQujffR7mODZm2/Vzx956EFuhL8m6jJQCqe0XORuUXLc75xC3ttdwJ51B3TkSRM8BwdNPDIRnu10VOZicpGh08XXQjUoGFCpId2FK7LaQ2dwJByPAyzG0LySNGuOgdsvortAIQhByRvq8sV3rj7rVKjfV5YrvXH3WqUHQu9ByNReg74jk4pO3oORqL0HfEcnFAIQhAIQhAIQhAKmx/HPycwg5WiZzmmV+YQx2YXDMRznYLkDtVyVqVdK5+UtkdHa9wA0tcCLWII5kGnBujhLRmkZmBp2uylzo89RpDlfbwg47D2rVw/dfEWfbuET/triz8hEc5iOR5FnG+W4GvhLw3cRE2wjfIxo/JDlGUgupZOEjJJHOdo5+xZo9ybA3K55e0GbIHNYWtE0meQFtrPB1GvMT50EVe6mBr3MlDgxsAmc9zHZA3hTGQ4W0sWraG6ODNG3M4Ga+TMyRt3C5y6t0dZrjY6myr37iIsjmNe9jXwuhIFiMhmMoy38Wxc4AbLFbVTuYa+dszpHktkikA8GwdGwssDa4aQ4kjp1QeMM3XwSwxSEmPhmxnK4G7RJIY48xtoHOGUHnKvgl3DdxrIHMLHuOVkcZDmxuDo43vdFtFwRnIuNth0JhCCUIQg8vGmmh6VSt3KsBgc0lskDy8yhsfCyFwcHiR2XUOzG9ugdCvEIKOTcwDSNpuEfla6N2ezM5LJxMNLZfGaObYsf+yY4ThOFkvw809rR2zy0/AEeLewbr03TAhAsx7iGBmThZbCCigBtHfLSTGWJ3i6uJJvzdgTKFKEAhCEHJG+ryxXeuPutUqN9Xliu9cfdapQdC70HI1F6DviOTivlW9pvi4dT4XSxT1UcckbHBzDmuDwjjrp0EJo42MK67D7XyQNqEpcbGFddh9r5I42MK67D7XyQNqEpcbGFddh9r5I42MK67D7XyQNqEpcbGFddh9r5I42MK67D7XyQNqEpcbGFddh9r5I42MK67D7XyQNqEpcbGFddh9r5I42MK67D7XyQNqEpcbGFddh9r5I42MK67D7XyQNqEpcbGFddh9r5I42MK67D7XyQNqEpcbGFddh9r5I42MK67D7XyQNqEpcbGFddh9r5I42MK67D7XyQNqEpcbGFddh9r5I42MK67D7XyQNqEpcbGFddh9r5I42MK67D7XyQNqEpcbGFddh9r5KONjCuuw+18kHO2+ryxXeuPutUrW3xMRjnxOslhcHxySktcNhGUahCD//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7786077" y="1491691"/>
            <a:ext cx="2200633" cy="307777"/>
          </a:xfrm>
          <a:prstGeom prst="rect">
            <a:avLst/>
          </a:prstGeom>
          <a:scene3d>
            <a:camera prst="orthographicFront">
              <a:rot lat="0" lon="0" rev="3720000"/>
            </a:camera>
            <a:lightRig rig="threePt" dir="t"/>
          </a:scene3d>
        </p:spPr>
        <p:txBody>
          <a:bodyPr wrap="square">
            <a:spAutoFit/>
          </a:bodyPr>
          <a:lstStyle/>
          <a:p>
            <a:r>
              <a:rPr lang="en-US" sz="1400" dirty="0" err="1" smtClean="0">
                <a:latin typeface="Comic Sans MS" panose="030F0702030302020204" pitchFamily="66" charset="0"/>
              </a:rPr>
              <a:t>MANEoS</a:t>
            </a:r>
            <a:r>
              <a:rPr lang="en-US" sz="1400" dirty="0" smtClean="0">
                <a:latin typeface="Comic Sans MS" panose="030F0702030302020204" pitchFamily="66" charset="0"/>
              </a:rPr>
              <a:t> Hugoniot</a:t>
            </a:r>
            <a:endParaRPr lang="en-US" sz="1400" dirty="0">
              <a:latin typeface="Comic Sans MS" panose="030F0702030302020204" pitchFamily="66" charset="0"/>
            </a:endParaRPr>
          </a:p>
        </p:txBody>
      </p:sp>
      <p:sp>
        <p:nvSpPr>
          <p:cNvPr id="8" name="Rectangle 7"/>
          <p:cNvSpPr/>
          <p:nvPr/>
        </p:nvSpPr>
        <p:spPr>
          <a:xfrm>
            <a:off x="8851890" y="1738407"/>
            <a:ext cx="2200633" cy="307777"/>
          </a:xfrm>
          <a:prstGeom prst="rect">
            <a:avLst/>
          </a:prstGeom>
          <a:scene3d>
            <a:camera prst="orthographicFront">
              <a:rot lat="0" lon="0" rev="2940000"/>
            </a:camera>
            <a:lightRig rig="threePt" dir="t"/>
          </a:scene3d>
        </p:spPr>
        <p:txBody>
          <a:bodyPr wrap="square">
            <a:spAutoFit/>
          </a:bodyPr>
          <a:lstStyle/>
          <a:p>
            <a:r>
              <a:rPr lang="en-US" sz="1400" dirty="0" smtClean="0">
                <a:solidFill>
                  <a:srgbClr val="FF0000"/>
                </a:solidFill>
                <a:latin typeface="Comic Sans MS" panose="030F0702030302020204" pitchFamily="66" charset="0"/>
              </a:rPr>
              <a:t>Experimental Hugoniot</a:t>
            </a:r>
            <a:endParaRPr lang="en-US" sz="1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712738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400" dirty="0">
            <a:latin typeface="Comic Sans MS" pitchFamily="66"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13821</TotalTime>
  <Words>2448</Words>
  <Application>Microsoft Office PowerPoint</Application>
  <PresentationFormat>Widescreen</PresentationFormat>
  <Paragraphs>258</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Comic Sans MS</vt:lpstr>
      <vt:lpstr>Office Theme</vt:lpstr>
      <vt:lpstr>The Azeotropic Boiling Curve for Silica and the Giant Impact Hypothesis for Lunar Origin  Immanuel Velikovsky Junior</vt:lpstr>
      <vt:lpstr>A dilletante’s summary of impact physics </vt:lpstr>
      <vt:lpstr>Impact phase relations</vt:lpstr>
      <vt:lpstr>The Standard Impact Model (pre-2013, e.g., Canup 2004)</vt:lpstr>
      <vt:lpstr>Stevenson’s (1987) solution: post-impact re-equilibration</vt:lpstr>
      <vt:lpstr>What is known about silica boiling I</vt:lpstr>
      <vt:lpstr>Structure of the  Low T Liquid</vt:lpstr>
      <vt:lpstr>Structure of the High T Liquid</vt:lpstr>
      <vt:lpstr>High T Boiling: Shock and Release Experiments (Boslough 1988, Kraus et al 2012)</vt:lpstr>
      <vt:lpstr>ANEoS - “Mie-Gruneisen” model for fluids (Thompson 1973)</vt:lpstr>
      <vt:lpstr>MANEoS II</vt:lpstr>
      <vt:lpstr>Sowaddahamigonnadoaboutit?</vt:lpstr>
      <vt:lpstr>Pure species parameters</vt:lpstr>
      <vt:lpstr>Is the a parameter temperature dependent?</vt:lpstr>
      <vt:lpstr>Impure fluid a &amp; b parameters</vt:lpstr>
      <vt:lpstr>The Stable Speciation in the Si-O System</vt:lpstr>
      <vt:lpstr>Does it work?  Test I: Comparison to conventional petrologic melt model </vt:lpstr>
      <vt:lpstr>Does it work?  Test II: Comparison to low P phase relations as function of composition </vt:lpstr>
      <vt:lpstr>Prediction 0:  the boiling curve</vt:lpstr>
      <vt:lpstr>Prediction I: What happens with increasing pressure…</vt:lpstr>
      <vt:lpstr>Is azeotropic boiling plausible?</vt:lpstr>
      <vt:lpstr>Prediction II: boiling curves</vt:lpstr>
      <vt:lpstr>Prediction III: speciation</vt:lpstr>
      <vt:lpstr>Prediction III: speciation</vt:lpstr>
      <vt:lpstr>The Scales of Stevenson’s Scenario (Pahlevan &amp; Stevenson 2007) for a 6000 K Earth </vt:lpstr>
      <vt:lpstr>Post-2011 Impact Models</vt:lpstr>
      <vt:lpstr>Conclusions</vt:lpstr>
      <vt:lpstr>dK/dT &lt; 0 only if a &gt; a0 (T/T0)5/2</vt:lpstr>
      <vt:lpstr>The Microscopic Structure of the Liquid</vt:lpstr>
      <vt:lpstr>The Microscopic Structure of the Liquid II</vt:lpstr>
      <vt:lpstr>Shock and release experiments</vt:lpstr>
      <vt:lpstr>Hydrocode EoS</vt:lpstr>
      <vt:lpstr>So What’s the Deal</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dc:creator>
  <cp:lastModifiedBy>james connolly</cp:lastModifiedBy>
  <cp:revision>192</cp:revision>
  <dcterms:created xsi:type="dcterms:W3CDTF">2013-08-18T10:00:36Z</dcterms:created>
  <dcterms:modified xsi:type="dcterms:W3CDTF">2019-02-18T17:32:47Z</dcterms:modified>
</cp:coreProperties>
</file>