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9.xml" ContentType="application/vnd.openxmlformats-officedocument.presentationml.tags+xml"/>
  <Override PartName="/ppt/notesSlides/notesSlide22.xml" ContentType="application/vnd.openxmlformats-officedocument.presentationml.notesSlide+xml"/>
  <Override PartName="/ppt/tags/tag10.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1.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12.xml" ContentType="application/vnd.openxmlformats-officedocument.presentationml.tags+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tags/tag14.xml" ContentType="application/vnd.openxmlformats-officedocument.presentationml.tags+xml"/>
  <Override PartName="/ppt/notesSlides/notesSlide29.xml" ContentType="application/vnd.openxmlformats-officedocument.presentationml.notesSlide+xml"/>
  <Override PartName="/ppt/tags/tag15.xml" ContentType="application/vnd.openxmlformats-officedocument.presentationml.tags+xml"/>
  <Override PartName="/ppt/notesSlides/notesSlide30.xml" ContentType="application/vnd.openxmlformats-officedocument.presentationml.notesSlide+xml"/>
  <Override PartName="/ppt/tags/tag16.xml" ContentType="application/vnd.openxmlformats-officedocument.presentationml.tags+xml"/>
  <Override PartName="/ppt/notesSlides/notesSlide31.xml" ContentType="application/vnd.openxmlformats-officedocument.presentationml.notesSlide+xml"/>
  <Override PartName="/ppt/tags/tag1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18.xml" ContentType="application/vnd.openxmlformats-officedocument.presentationml.tags+xml"/>
  <Override PartName="/ppt/notesSlides/notesSlide34.xml" ContentType="application/vnd.openxmlformats-officedocument.presentationml.notesSlide+xml"/>
  <Override PartName="/ppt/tags/tag19.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ags/tag20.xml" ContentType="application/vnd.openxmlformats-officedocument.presentationml.tags+xml"/>
  <Override PartName="/ppt/notesSlides/notesSlide37.xml" ContentType="application/vnd.openxmlformats-officedocument.presentationml.notesSlide+xml"/>
  <Override PartName="/ppt/tags/tag21.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22.xml" ContentType="application/vnd.openxmlformats-officedocument.presentationml.tags+xml"/>
  <Override PartName="/ppt/notesSlides/notesSlide43.xml" ContentType="application/vnd.openxmlformats-officedocument.presentationml.notesSlide+xml"/>
  <Override PartName="/ppt/tags/tag23.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24.xml" ContentType="application/vnd.openxmlformats-officedocument.presentationml.tags+xml"/>
  <Override PartName="/ppt/notesSlides/notesSlide55.xml" ContentType="application/vnd.openxmlformats-officedocument.presentationml.notesSlide+xml"/>
  <Override PartName="/ppt/tags/tag25.xml" ContentType="application/vnd.openxmlformats-officedocument.presentationml.tags+xml"/>
  <Override PartName="/ppt/notesSlides/notesSlide56.xml" ContentType="application/vnd.openxmlformats-officedocument.presentationml.notesSlide+xml"/>
  <Override PartName="/ppt/tags/tag2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tags/tag27.xml" ContentType="application/vnd.openxmlformats-officedocument.presentationml.tags+xml"/>
  <Override PartName="/ppt/notesSlides/notesSlide59.xml" ContentType="application/vnd.openxmlformats-officedocument.presentationml.notesSlide+xml"/>
  <Override PartName="/ppt/tags/tag28.xml" ContentType="application/vnd.openxmlformats-officedocument.presentationml.tags+xml"/>
  <Override PartName="/ppt/notesSlides/notesSlide60.xml" ContentType="application/vnd.openxmlformats-officedocument.presentationml.notesSlide+xml"/>
  <Override PartName="/ppt/tags/tag29.xml" ContentType="application/vnd.openxmlformats-officedocument.presentationml.tag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75"/>
  </p:notesMasterIdLst>
  <p:sldIdLst>
    <p:sldId id="314" r:id="rId2"/>
    <p:sldId id="315" r:id="rId3"/>
    <p:sldId id="317" r:id="rId4"/>
    <p:sldId id="316" r:id="rId5"/>
    <p:sldId id="318" r:id="rId6"/>
    <p:sldId id="319" r:id="rId7"/>
    <p:sldId id="320" r:id="rId8"/>
    <p:sldId id="321" r:id="rId9"/>
    <p:sldId id="323" r:id="rId10"/>
    <p:sldId id="339" r:id="rId11"/>
    <p:sldId id="324" r:id="rId12"/>
    <p:sldId id="325" r:id="rId13"/>
    <p:sldId id="326" r:id="rId14"/>
    <p:sldId id="328" r:id="rId15"/>
    <p:sldId id="329" r:id="rId16"/>
    <p:sldId id="330" r:id="rId17"/>
    <p:sldId id="331" r:id="rId18"/>
    <p:sldId id="332" r:id="rId19"/>
    <p:sldId id="333" r:id="rId20"/>
    <p:sldId id="334" r:id="rId21"/>
    <p:sldId id="335" r:id="rId22"/>
    <p:sldId id="336" r:id="rId23"/>
    <p:sldId id="337" r:id="rId24"/>
    <p:sldId id="327" r:id="rId25"/>
    <p:sldId id="338" r:id="rId26"/>
    <p:sldId id="271" r:id="rId27"/>
    <p:sldId id="272" r:id="rId28"/>
    <p:sldId id="273" r:id="rId29"/>
    <p:sldId id="301" r:id="rId30"/>
    <p:sldId id="281" r:id="rId31"/>
    <p:sldId id="311" r:id="rId32"/>
    <p:sldId id="276" r:id="rId33"/>
    <p:sldId id="265" r:id="rId34"/>
    <p:sldId id="277" r:id="rId35"/>
    <p:sldId id="291" r:id="rId36"/>
    <p:sldId id="279" r:id="rId37"/>
    <p:sldId id="270" r:id="rId38"/>
    <p:sldId id="286" r:id="rId39"/>
    <p:sldId id="280" r:id="rId40"/>
    <p:sldId id="283" r:id="rId41"/>
    <p:sldId id="306" r:id="rId42"/>
    <p:sldId id="284" r:id="rId43"/>
    <p:sldId id="285" r:id="rId44"/>
    <p:sldId id="299" r:id="rId45"/>
    <p:sldId id="307" r:id="rId46"/>
    <p:sldId id="296" r:id="rId47"/>
    <p:sldId id="295" r:id="rId48"/>
    <p:sldId id="262" r:id="rId49"/>
    <p:sldId id="292" r:id="rId50"/>
    <p:sldId id="298" r:id="rId51"/>
    <p:sldId id="290" r:id="rId52"/>
    <p:sldId id="289" r:id="rId53"/>
    <p:sldId id="310" r:id="rId54"/>
    <p:sldId id="294" r:id="rId55"/>
    <p:sldId id="268" r:id="rId56"/>
    <p:sldId id="309" r:id="rId57"/>
    <p:sldId id="312" r:id="rId58"/>
    <p:sldId id="313" r:id="rId59"/>
    <p:sldId id="302" r:id="rId60"/>
    <p:sldId id="300" r:id="rId61"/>
    <p:sldId id="266" r:id="rId62"/>
    <p:sldId id="275" r:id="rId63"/>
    <p:sldId id="267" r:id="rId64"/>
    <p:sldId id="274" r:id="rId65"/>
    <p:sldId id="269" r:id="rId66"/>
    <p:sldId id="293" r:id="rId67"/>
    <p:sldId id="278" r:id="rId68"/>
    <p:sldId id="260" r:id="rId69"/>
    <p:sldId id="261" r:id="rId70"/>
    <p:sldId id="303" r:id="rId71"/>
    <p:sldId id="305" r:id="rId72"/>
    <p:sldId id="308" r:id="rId73"/>
    <p:sldId id="304" r:id="rId74"/>
  </p:sldIdLst>
  <p:sldSz cx="9144000" cy="6858000" type="screen4x3"/>
  <p:notesSz cx="7315200" cy="9601200"/>
  <p:embeddedFontLst>
    <p:embeddedFont>
      <p:font typeface="Comic Sans MS" panose="030F0702030302020204" pitchFamily="66" charset="0"/>
      <p:regular r:id="rId76"/>
      <p:bold r:id="rId77"/>
    </p:embeddedFont>
    <p:embeddedFont>
      <p:font typeface="Cambria Math" panose="02040503050406030204" pitchFamily="18" charset="0"/>
      <p:regular r:id="rId78"/>
    </p:embeddedFont>
    <p:embeddedFont>
      <p:font typeface="Calibri" panose="020F0502020204030204" pitchFamily="34" charset="0"/>
      <p:regular r:id="rId79"/>
      <p:bold r:id="rId80"/>
      <p:italic r:id="rId81"/>
      <p:boldItalic r:id="rId82"/>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58" autoAdjust="0"/>
    <p:restoredTop sz="89555" autoAdjust="0"/>
  </p:normalViewPr>
  <p:slideViewPr>
    <p:cSldViewPr>
      <p:cViewPr varScale="1">
        <p:scale>
          <a:sx n="71" d="100"/>
          <a:sy n="71" d="100"/>
        </p:scale>
        <p:origin x="1790" y="48"/>
      </p:cViewPr>
      <p:guideLst>
        <p:guide orient="horz" pos="2160"/>
        <p:guide pos="2880"/>
      </p:guideLst>
    </p:cSldViewPr>
  </p:slideViewPr>
  <p:notesTextViewPr>
    <p:cViewPr>
      <p:scale>
        <a:sx n="100" d="100"/>
        <a:sy n="100" d="100"/>
      </p:scale>
      <p:origin x="0" y="0"/>
    </p:cViewPr>
  </p:notesTextViewPr>
  <p:sorterViewPr>
    <p:cViewPr varScale="1">
      <p:scale>
        <a:sx n="1" d="1"/>
        <a:sy n="1" d="1"/>
      </p:scale>
      <p:origin x="0" y="-275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4.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2.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5.fntdata"/><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3.fntdata"/><Relationship Id="rId81" Type="http://schemas.openxmlformats.org/officeDocument/2006/relationships/font" Target="fonts/font6.fntdata"/><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fntdata"/><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wmf"/><Relationship Id="rId1" Type="http://schemas.openxmlformats.org/officeDocument/2006/relationships/image" Target="../media/image4.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image" Target="../media/image86.e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image" Target="../media/image91.emf"/><Relationship Id="rId1" Type="http://schemas.openxmlformats.org/officeDocument/2006/relationships/image" Target="../media/image90.e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image" Target="../media/image95.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image" Target="../media/image43.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77.e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image" Target="../media/image79.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image" Target="../media/image8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6661" tIns="48331" rIns="96661" bIns="48331" rtlCol="0"/>
          <a:lstStyle>
            <a:lvl1pPr algn="l" eaLnBrk="1" fontAlgn="auto" hangingPunct="1">
              <a:spcBef>
                <a:spcPts val="0"/>
              </a:spcBef>
              <a:spcAft>
                <a:spcPts val="0"/>
              </a:spcAft>
              <a:defRPr sz="13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6661" tIns="48331" rIns="96661" bIns="48331" rtlCol="0"/>
          <a:lstStyle>
            <a:lvl1pPr algn="r" eaLnBrk="1" fontAlgn="auto" hangingPunct="1">
              <a:spcBef>
                <a:spcPts val="0"/>
              </a:spcBef>
              <a:spcAft>
                <a:spcPts val="0"/>
              </a:spcAft>
              <a:defRPr sz="1300">
                <a:latin typeface="+mn-lt"/>
              </a:defRPr>
            </a:lvl1pPr>
          </a:lstStyle>
          <a:p>
            <a:pPr>
              <a:defRPr/>
            </a:pPr>
            <a:fld id="{2150021E-8568-452A-B7CC-62A7AF90C558}" type="datetimeFigureOut">
              <a:rPr lang="en-US"/>
              <a:pPr>
                <a:defRPr/>
              </a:pPr>
              <a:t>2/18/2019</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pPr lvl="0"/>
            <a:endParaRPr lang="en-US" noProof="0" smtClean="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6661" tIns="48331" rIns="96661" bIns="48331"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6661" tIns="48331" rIns="96661" bIns="48331" rtlCol="0" anchor="b"/>
          <a:lstStyle>
            <a:lvl1pPr algn="l" eaLnBrk="1" fontAlgn="auto" hangingPunct="1">
              <a:spcBef>
                <a:spcPts val="0"/>
              </a:spcBef>
              <a:spcAft>
                <a:spcPts val="0"/>
              </a:spcAft>
              <a:defRPr sz="13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wrap="square" lIns="96661" tIns="48331" rIns="96661" bIns="48331"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B496CCDD-78CF-4CBF-B8CD-307F96C4510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D83AB08-5761-40C0-ABA7-DA2A8CE0856D}" type="slidenum">
              <a:rPr lang="en-US" altLang="en-US">
                <a:latin typeface="Calibri" panose="020F0502020204030204" pitchFamily="34" charset="0"/>
              </a:rPr>
              <a:pPr/>
              <a:t>1</a:t>
            </a:fld>
            <a:endParaRPr lang="en-US"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D78856-6288-4E97-882E-8EE49D4E98F4}" type="slidenum">
              <a:rPr lang="en-US" altLang="en-US">
                <a:latin typeface="Calibri" panose="020F0502020204030204" pitchFamily="34" charset="0"/>
              </a:rPr>
              <a:pPr/>
              <a:t>10</a:t>
            </a:fld>
            <a:endParaRPr lang="en-US"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7ED946-F7C1-493B-9FC8-FE90425DD105}" type="slidenum">
              <a:rPr lang="en-US" altLang="en-US">
                <a:latin typeface="Calibri" panose="020F0502020204030204" pitchFamily="34" charset="0"/>
              </a:rPr>
              <a:pPr/>
              <a:t>11</a:t>
            </a:fld>
            <a:endParaRPr lang="en-US" altLang="en-US">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618D79-21DD-4308-AD68-1409618BC316}" type="slidenum">
              <a:rPr lang="en-US" altLang="en-US">
                <a:latin typeface="Calibri" panose="020F0502020204030204" pitchFamily="34" charset="0"/>
              </a:rPr>
              <a:pPr/>
              <a:t>12</a:t>
            </a:fld>
            <a:endParaRPr lang="en-US"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A089D8D-D6E7-41A3-A8E5-9380F0D93FD8}" type="slidenum">
              <a:rPr lang="en-US" altLang="en-US">
                <a:latin typeface="Calibri" panose="020F0502020204030204" pitchFamily="34" charset="0"/>
              </a:rPr>
              <a:pPr/>
              <a:t>13</a:t>
            </a:fld>
            <a:endParaRPr lang="en-US"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F1663E-B1CA-4319-A35C-F427F7C1230B}" type="slidenum">
              <a:rPr lang="en-US" altLang="en-US">
                <a:latin typeface="Calibri" panose="020F0502020204030204" pitchFamily="34" charset="0"/>
              </a:rPr>
              <a:pPr/>
              <a:t>14</a:t>
            </a:fld>
            <a:endParaRPr lang="en-US"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2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462CA3-3D7A-4412-899A-79D84E7E7460}" type="slidenum">
              <a:rPr lang="en-US" altLang="en-US">
                <a:latin typeface="Calibri" panose="020F0502020204030204" pitchFamily="34" charset="0"/>
              </a:rPr>
              <a:pPr/>
              <a:t>15</a:t>
            </a:fld>
            <a:endParaRPr lang="en-US" altLang="en-US">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0EBEF78-9DAC-4D9C-B419-5D03176A2D25}" type="slidenum">
              <a:rPr lang="en-US" altLang="en-US">
                <a:latin typeface="Calibri" panose="020F0502020204030204" pitchFamily="34" charset="0"/>
              </a:rPr>
              <a:pPr/>
              <a:t>16</a:t>
            </a:fld>
            <a:endParaRPr lang="en-US"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36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40C5A8-F923-4B00-9A49-CE67E8073823}" type="slidenum">
              <a:rPr lang="en-US" altLang="en-US">
                <a:latin typeface="Calibri" panose="020F0502020204030204" pitchFamily="34" charset="0"/>
              </a:rPr>
              <a:pPr/>
              <a:t>17</a:t>
            </a:fld>
            <a:endParaRPr lang="en-US" altLang="en-US">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38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24458FE-40AA-4223-946E-98BFF416A89D}" type="slidenum">
              <a:rPr lang="en-US" altLang="en-US" sz="1300">
                <a:latin typeface="Arial" panose="020B0604020202020204" pitchFamily="34" charset="0"/>
              </a:rPr>
              <a:pPr>
                <a:spcBef>
                  <a:spcPct val="0"/>
                </a:spcBef>
              </a:pPr>
              <a:t>18</a:t>
            </a:fld>
            <a:endParaRPr lang="en-US" altLang="en-US" sz="130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0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C75B53E-387F-459E-A993-38050676B188}" type="slidenum">
              <a:rPr lang="en-US" altLang="en-US" sz="1300">
                <a:latin typeface="Arial" panose="020B0604020202020204" pitchFamily="34" charset="0"/>
              </a:rPr>
              <a:pPr>
                <a:spcBef>
                  <a:spcPct val="0"/>
                </a:spcBef>
              </a:pPr>
              <a:t>19</a:t>
            </a:fld>
            <a:endParaRPr lang="en-US" altLang="en-US" sz="13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53A3125-17B9-4E21-A9AA-9F89979450B8}" type="slidenum">
              <a:rPr lang="en-US" altLang="en-US">
                <a:latin typeface="Calibri" panose="020F0502020204030204" pitchFamily="34" charset="0"/>
              </a:rPr>
              <a:pPr/>
              <a:t>2</a:t>
            </a:fld>
            <a:endParaRPr lang="en-US" altLang="en-US">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8291C73-723B-43BC-8B96-6BFA4AEBBD86}" type="slidenum">
              <a:rPr lang="en-US" altLang="en-US" sz="1300">
                <a:latin typeface="Arial" panose="020B0604020202020204" pitchFamily="34" charset="0"/>
              </a:rPr>
              <a:pPr>
                <a:spcBef>
                  <a:spcPct val="0"/>
                </a:spcBef>
              </a:pPr>
              <a:t>20</a:t>
            </a:fld>
            <a:endParaRPr lang="en-US" altLang="en-US" sz="13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5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7064D7-5BFE-49F9-9DA2-445A31C12330}" type="slidenum">
              <a:rPr lang="en-US" altLang="en-US" sz="1300">
                <a:latin typeface="Arial" panose="020B0604020202020204" pitchFamily="34" charset="0"/>
              </a:rPr>
              <a:pPr>
                <a:spcBef>
                  <a:spcPct val="0"/>
                </a:spcBef>
              </a:pPr>
              <a:t>21</a:t>
            </a:fld>
            <a:endParaRPr lang="en-US" altLang="en-US" sz="13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0EE5C45-7A01-4A85-8865-AD9E4EF7968A}" type="slidenum">
              <a:rPr lang="en-US" altLang="en-US">
                <a:latin typeface="Calibri" panose="020F0502020204030204" pitchFamily="34" charset="0"/>
              </a:rPr>
              <a:pPr/>
              <a:t>22</a:t>
            </a:fld>
            <a:endParaRPr lang="en-US" altLang="en-US">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91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5920CE-C7ED-49B9-B03E-F87D9368CA03}" type="slidenum">
              <a:rPr lang="en-US" altLang="en-US">
                <a:latin typeface="Calibri" panose="020F0502020204030204" pitchFamily="34" charset="0"/>
              </a:rPr>
              <a:pPr/>
              <a:t>23</a:t>
            </a:fld>
            <a:endParaRPr lang="en-US" altLang="en-US">
              <a:latin typeface="Calibri" panose="020F050202020403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512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6F026AA-7832-4507-B807-762E4F86680A}" type="slidenum">
              <a:rPr lang="en-US" altLang="en-US">
                <a:latin typeface="Calibri" panose="020F0502020204030204" pitchFamily="34" charset="0"/>
              </a:rPr>
              <a:pPr/>
              <a:t>24</a:t>
            </a:fld>
            <a:endParaRPr lang="en-US" altLang="en-US">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FDD2C7C-CED6-4D90-90F0-5B74D9B09109}" type="slidenum">
              <a:rPr lang="en-US" altLang="en-US">
                <a:latin typeface="Calibri" panose="020F0502020204030204" pitchFamily="34" charset="0"/>
              </a:rPr>
              <a:pPr/>
              <a:t>25</a:t>
            </a:fld>
            <a:endParaRPr lang="en-US" altLang="en-US">
              <a:latin typeface="Calibri" panose="020F050202020403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A3ECBF3-7522-4809-A228-645F866BE881}" type="slidenum">
              <a:rPr lang="en-US" altLang="en-US">
                <a:latin typeface="Calibri" panose="020F0502020204030204" pitchFamily="34" charset="0"/>
              </a:rPr>
              <a:pPr/>
              <a:t>26</a:t>
            </a:fld>
            <a:endParaRPr lang="en-US" altLang="en-US">
              <a:latin typeface="Calibri" panose="020F050202020403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6AECCA-FE25-4177-8528-5306798196C0}" type="slidenum">
              <a:rPr lang="en-US" altLang="en-US">
                <a:latin typeface="Calibri" panose="020F0502020204030204" pitchFamily="34" charset="0"/>
              </a:rPr>
              <a:pPr/>
              <a:t>27</a:t>
            </a:fld>
            <a:endParaRPr lang="en-US" altLang="en-US">
              <a:latin typeface="Calibri" panose="020F050202020403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FE3F87-4468-4DC5-A47F-24EA231B6FC1}" type="slidenum">
              <a:rPr lang="en-US" altLang="en-US">
                <a:latin typeface="Calibri" panose="020F0502020204030204" pitchFamily="34" charset="0"/>
              </a:rPr>
              <a:pPr/>
              <a:t>28</a:t>
            </a:fld>
            <a:endParaRPr lang="en-US" altLang="en-US">
              <a:latin typeface="Calibri" panose="020F050202020403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96828F-33C2-4F87-8389-0286FA954EF4}" type="slidenum">
              <a:rPr lang="en-US" altLang="en-US">
                <a:latin typeface="Calibri" panose="020F0502020204030204" pitchFamily="34" charset="0"/>
              </a:rPr>
              <a:pPr/>
              <a:t>29</a:t>
            </a:fld>
            <a:endParaRPr lang="en-US" altLang="en-US">
              <a:latin typeface="Calibri" panose="020F050202020403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1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21EBF8-6269-4F76-B6B8-374A5B08BF75}" type="slidenum">
              <a:rPr lang="en-US" altLang="en-US">
                <a:latin typeface="Calibri" panose="020F0502020204030204" pitchFamily="34" charset="0"/>
              </a:rPr>
              <a:pPr/>
              <a:t>3</a:t>
            </a:fld>
            <a:endParaRPr lang="en-US" altLang="en-US">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63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EA0D58-ACCF-49AE-A21B-BBF013A40196}" type="slidenum">
              <a:rPr lang="en-US" altLang="en-US">
                <a:latin typeface="Calibri" panose="020F0502020204030204" pitchFamily="34" charset="0"/>
              </a:rPr>
              <a:pPr/>
              <a:t>30</a:t>
            </a:fld>
            <a:endParaRPr lang="en-US" altLang="en-US">
              <a:latin typeface="Calibri" panose="020F050202020403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5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BE4116-92B9-411C-ACB5-12C5BC357BAD}" type="slidenum">
              <a:rPr lang="en-US" altLang="en-US">
                <a:latin typeface="Calibri" panose="020F0502020204030204" pitchFamily="34" charset="0"/>
              </a:rPr>
              <a:pPr/>
              <a:t>31</a:t>
            </a:fld>
            <a:endParaRPr lang="en-US" altLang="en-US">
              <a:latin typeface="Calibri" panose="020F050202020403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75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37BDD66-C7B8-4B31-B87F-F89B94CE7DE7}" type="slidenum">
              <a:rPr lang="en-US" altLang="en-US">
                <a:latin typeface="Calibri" panose="020F0502020204030204" pitchFamily="34" charset="0"/>
              </a:rPr>
              <a:pPr/>
              <a:t>32</a:t>
            </a:fld>
            <a:endParaRPr lang="en-US" altLang="en-US">
              <a:latin typeface="Calibri" panose="020F050202020403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08D90D-E49D-4E7F-BBB2-3ABB53DC5FD1}" type="slidenum">
              <a:rPr lang="en-US" altLang="en-US">
                <a:latin typeface="Calibri" panose="020F0502020204030204" pitchFamily="34" charset="0"/>
              </a:rPr>
              <a:pPr/>
              <a:t>33</a:t>
            </a:fld>
            <a:endParaRPr lang="en-US" altLang="en-US">
              <a:latin typeface="Calibri" panose="020F050202020403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Average “porosity” gives a maximum estimate </a:t>
            </a:r>
          </a:p>
        </p:txBody>
      </p:sp>
      <p:sp>
        <p:nvSpPr>
          <p:cNvPr id="716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5D07D52-008B-46BA-B5DF-BC4E3D4AE377}" type="slidenum">
              <a:rPr lang="en-US" altLang="en-US">
                <a:latin typeface="Calibri" panose="020F0502020204030204" pitchFamily="34" charset="0"/>
              </a:rPr>
              <a:pPr/>
              <a:t>34</a:t>
            </a:fld>
            <a:endParaRPr lang="en-US" altLang="en-US">
              <a:latin typeface="Calibri" panose="020F050202020403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62DFB77-2CA3-4091-A61E-6EB495D47F7E}" type="slidenum">
              <a:rPr lang="en-US" altLang="en-US" sz="1300">
                <a:latin typeface="Arial" panose="020B0604020202020204" pitchFamily="34" charset="0"/>
              </a:rPr>
              <a:pPr>
                <a:spcBef>
                  <a:spcPct val="0"/>
                </a:spcBef>
              </a:pPr>
              <a:t>35</a:t>
            </a:fld>
            <a:endParaRPr lang="en-US" altLang="en-US" sz="130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5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B7CA7B-A434-41E4-A473-F9E4C35E9DE0}" type="slidenum">
              <a:rPr lang="en-US" altLang="en-US" sz="1300">
                <a:latin typeface="Arial" panose="020B0604020202020204" pitchFamily="34" charset="0"/>
              </a:rPr>
              <a:pPr>
                <a:spcBef>
                  <a:spcPct val="0"/>
                </a:spcBef>
              </a:pPr>
              <a:t>36</a:t>
            </a:fld>
            <a:endParaRPr lang="en-US" altLang="en-US" sz="13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5D56836-2638-45F7-9A69-47D89366992E}" type="slidenum">
              <a:rPr lang="en-US" altLang="en-US">
                <a:latin typeface="Calibri" panose="020F0502020204030204" pitchFamily="34" charset="0"/>
              </a:rPr>
              <a:pPr/>
              <a:t>37</a:t>
            </a:fld>
            <a:endParaRPr lang="en-US" altLang="en-US">
              <a:latin typeface="Calibri" panose="020F050202020403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798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EF00C4C-387A-4D16-A09C-A1A17C5272AA}" type="slidenum">
              <a:rPr lang="en-US" altLang="en-US">
                <a:latin typeface="Calibri" panose="020F0502020204030204" pitchFamily="34" charset="0"/>
              </a:rPr>
              <a:pPr/>
              <a:t>38</a:t>
            </a:fld>
            <a:endParaRPr lang="en-US" altLang="en-US">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Fully coupled kinetics for DV&gt;0 dehydration</a:t>
            </a:r>
          </a:p>
          <a:p>
            <a:pPr eaLnBrk="1" hangingPunct="1">
              <a:spcBef>
                <a:spcPct val="0"/>
              </a:spcBef>
            </a:pPr>
            <a:endParaRPr lang="en-US" altLang="en-US" smtClean="0"/>
          </a:p>
          <a:p>
            <a:pPr eaLnBrk="1" hangingPunct="1">
              <a:spcBef>
                <a:spcPct val="0"/>
              </a:spcBef>
            </a:pPr>
            <a:r>
              <a:rPr lang="en-US" altLang="en-US" smtClean="0"/>
              <a:t>Quantitative details unimportant</a:t>
            </a:r>
          </a:p>
          <a:p>
            <a:pPr eaLnBrk="1" hangingPunct="1">
              <a:spcBef>
                <a:spcPct val="0"/>
              </a:spcBef>
            </a:pPr>
            <a:r>
              <a:rPr lang="en-US" altLang="en-US" smtClean="0"/>
              <a:t> </a:t>
            </a:r>
          </a:p>
          <a:p>
            <a:pPr eaLnBrk="1" hangingPunct="1">
              <a:spcBef>
                <a:spcPct val="0"/>
              </a:spcBef>
            </a:pPr>
            <a:r>
              <a:rPr lang="en-US" altLang="en-US" smtClean="0"/>
              <a:t>Excess flux carried by waves greater than the fluid production -&gt; periodicity</a:t>
            </a:r>
          </a:p>
        </p:txBody>
      </p:sp>
      <p:sp>
        <p:nvSpPr>
          <p:cNvPr id="81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BDCA39-BD21-4F73-AAE1-09D2C54F7344}" type="slidenum">
              <a:rPr lang="en-US" altLang="en-US">
                <a:latin typeface="Calibri" panose="020F0502020204030204" pitchFamily="34" charset="0"/>
              </a:rPr>
              <a:pPr/>
              <a:t>39</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4178BCD-FD01-4476-8507-F22D02FD03C1}" type="slidenum">
              <a:rPr lang="en-US" altLang="en-US">
                <a:latin typeface="Calibri" panose="020F0502020204030204" pitchFamily="34" charset="0"/>
              </a:rPr>
              <a:pPr/>
              <a:t>4</a:t>
            </a:fld>
            <a:endParaRPr lang="en-US" altLang="en-US">
              <a:latin typeface="Calibri" panose="020F050202020403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Waves correspond to steady state wave solutions to the compaction equations.</a:t>
            </a:r>
          </a:p>
          <a:p>
            <a:pPr eaLnBrk="1" hangingPunct="1"/>
            <a:r>
              <a:rPr lang="en-US" altLang="en-US" smtClean="0"/>
              <a:t>Equating the excess flux to reaction flux gives a prediction of the dynamic permeability, </a:t>
            </a:r>
          </a:p>
          <a:p>
            <a:pPr eaLnBrk="1" hangingPunct="1"/>
            <a:r>
              <a:rPr lang="en-US" altLang="en-US" smtClean="0"/>
              <a:t>Implies the dynamic permeability is a function of the background flux porosity.</a:t>
            </a:r>
          </a:p>
          <a:p>
            <a:pPr eaLnBrk="1" hangingPunct="1"/>
            <a:endParaRPr lang="en-US" altLang="en-US" smtClean="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43AB637-F78B-4C02-9549-EA4EC742E13F}" type="slidenum">
              <a:rPr lang="en-US" altLang="en-US">
                <a:latin typeface="Calibri" panose="020F0502020204030204" pitchFamily="34" charset="0"/>
              </a:rPr>
              <a:pPr/>
              <a:t>40</a:t>
            </a:fld>
            <a:endParaRPr lang="en-US" altLang="en-US">
              <a:latin typeface="Calibri" panose="020F050202020403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86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6CCAD8A-B06D-41E2-973C-BA11CC3C2BBD}" type="slidenum">
              <a:rPr lang="en-US" altLang="en-US">
                <a:latin typeface="Calibri" panose="020F0502020204030204" pitchFamily="34" charset="0"/>
              </a:rPr>
              <a:pPr/>
              <a:t>41</a:t>
            </a:fld>
            <a:endParaRPr lang="en-US" altLang="en-US">
              <a:latin typeface="Calibri" panose="020F050202020403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88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161C857-06EE-4400-816F-02BCB5674111}" type="slidenum">
              <a:rPr lang="en-US" altLang="en-US">
                <a:latin typeface="Calibri" panose="020F0502020204030204" pitchFamily="34" charset="0"/>
              </a:rPr>
              <a:pPr/>
              <a:t>42</a:t>
            </a:fld>
            <a:endParaRPr lang="en-US" altLang="en-US">
              <a:latin typeface="Calibri" panose="020F050202020403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E4361B2-D19D-4128-A44D-3ACB6C662668}" type="slidenum">
              <a:rPr lang="en-US" altLang="en-US">
                <a:latin typeface="Calibri" panose="020F0502020204030204" pitchFamily="34" charset="0"/>
              </a:rPr>
              <a:pPr/>
              <a:t>43</a:t>
            </a:fld>
            <a:endParaRPr lang="en-US" altLang="en-US">
              <a:latin typeface="Calibri" panose="020F050202020403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D81EFFA-65AE-4FA9-AD44-E63AEDC8C9E4}" type="slidenum">
              <a:rPr lang="en-US" altLang="en-US">
                <a:latin typeface="Calibri" panose="020F0502020204030204" pitchFamily="34" charset="0"/>
              </a:rPr>
              <a:pPr/>
              <a:t>44</a:t>
            </a:fld>
            <a:endParaRPr lang="en-US" altLang="en-US">
              <a:latin typeface="Calibri" panose="020F050202020403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42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85CB0F0-6D46-4D42-B957-9F192E8AB9DF}" type="slidenum">
              <a:rPr lang="en-US" altLang="en-US">
                <a:latin typeface="Calibri" panose="020F0502020204030204" pitchFamily="34" charset="0"/>
              </a:rPr>
              <a:pPr/>
              <a:t>45</a:t>
            </a:fld>
            <a:endParaRPr lang="en-US" altLang="en-US">
              <a:latin typeface="Calibri" panose="020F050202020403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62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2D6C750-D1BF-46FC-A0BC-9CCAEC1FCC25}" type="slidenum">
              <a:rPr lang="en-US" altLang="en-US">
                <a:latin typeface="Calibri" panose="020F0502020204030204" pitchFamily="34" charset="0"/>
              </a:rPr>
              <a:pPr/>
              <a:t>46</a:t>
            </a:fld>
            <a:endParaRPr lang="en-US" altLang="en-US">
              <a:latin typeface="Calibri" panose="020F050202020403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983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B3A878-8B7D-4411-AA05-A136BF986130}" type="slidenum">
              <a:rPr lang="en-US" altLang="en-US">
                <a:latin typeface="Calibri" panose="020F0502020204030204" pitchFamily="34" charset="0"/>
              </a:rPr>
              <a:pPr/>
              <a:t>47</a:t>
            </a:fld>
            <a:endParaRPr lang="en-US" altLang="en-US">
              <a:latin typeface="Calibri" panose="020F050202020403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003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75EDF7-D08B-4C08-9058-F09DD88D35BB}" type="slidenum">
              <a:rPr lang="en-US" altLang="en-US">
                <a:latin typeface="Calibri" panose="020F0502020204030204" pitchFamily="34" charset="0"/>
              </a:rPr>
              <a:pPr/>
              <a:t>48</a:t>
            </a:fld>
            <a:endParaRPr lang="en-US" altLang="en-US">
              <a:latin typeface="Calibri" panose="020F050202020403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24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F568C14-5927-4DBD-A35A-1D9E4A1DFB2B}" type="slidenum">
              <a:rPr lang="en-US" altLang="en-US" sz="1300">
                <a:latin typeface="Arial" panose="020B0604020202020204" pitchFamily="34" charset="0"/>
              </a:rPr>
              <a:pPr>
                <a:spcBef>
                  <a:spcPct val="0"/>
                </a:spcBef>
              </a:pPr>
              <a:t>49</a:t>
            </a:fld>
            <a:endParaRPr lang="en-US" altLang="en-US" sz="130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2B6A4DC-3294-43D3-ACAB-B8E5641239C8}" type="slidenum">
              <a:rPr lang="en-US" altLang="en-US">
                <a:latin typeface="Calibri" panose="020F0502020204030204" pitchFamily="34" charset="0"/>
              </a:rPr>
              <a:pPr/>
              <a:t>5</a:t>
            </a:fld>
            <a:endParaRPr lang="en-US" altLang="en-US">
              <a:latin typeface="Calibri" panose="020F0502020204030204"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F75616D-62D2-4A17-B068-8EFDE86D9C93}" type="slidenum">
              <a:rPr lang="en-US" altLang="en-US" sz="1300">
                <a:latin typeface="Arial" panose="020B0604020202020204" pitchFamily="34" charset="0"/>
              </a:rPr>
              <a:pPr>
                <a:spcBef>
                  <a:spcPct val="0"/>
                </a:spcBef>
              </a:pPr>
              <a:t>50</a:t>
            </a:fld>
            <a:endParaRPr lang="en-US" altLang="en-US" sz="1300">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6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365B05-EB31-4348-8756-BD418B888D55}" type="slidenum">
              <a:rPr lang="en-US" altLang="en-US" sz="1300">
                <a:latin typeface="Arial" panose="020B0604020202020204" pitchFamily="34" charset="0"/>
              </a:rPr>
              <a:pPr>
                <a:spcBef>
                  <a:spcPct val="0"/>
                </a:spcBef>
              </a:pPr>
              <a:t>51</a:t>
            </a:fld>
            <a:endParaRPr lang="en-US" altLang="en-US" sz="1300">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08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7387522-D564-4037-993A-462E85C8398E}" type="slidenum">
              <a:rPr lang="en-US" altLang="en-US" sz="1300">
                <a:latin typeface="Arial" panose="020B0604020202020204" pitchFamily="34" charset="0"/>
              </a:rPr>
              <a:pPr>
                <a:spcBef>
                  <a:spcPct val="0"/>
                </a:spcBef>
              </a:pPr>
              <a:t>52</a:t>
            </a:fld>
            <a:endParaRPr lang="en-US" altLang="en-US" sz="1300">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05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504183-D576-4DD9-B750-EFECA95C3048}" type="slidenum">
              <a:rPr lang="en-US" altLang="en-US">
                <a:latin typeface="Calibri" panose="020F0502020204030204" pitchFamily="34" charset="0"/>
              </a:rPr>
              <a:pPr/>
              <a:t>53</a:t>
            </a:fld>
            <a:endParaRPr lang="en-US" altLang="en-US">
              <a:latin typeface="Calibri" panose="020F050202020403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26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17BA38B-D2EB-4B67-88E6-21F9646B65A0}" type="slidenum">
              <a:rPr lang="en-US" altLang="en-US">
                <a:latin typeface="Calibri" panose="020F0502020204030204" pitchFamily="34" charset="0"/>
              </a:rPr>
              <a:pPr/>
              <a:t>54</a:t>
            </a:fld>
            <a:endParaRPr lang="en-US" altLang="en-US">
              <a:latin typeface="Calibri" panose="020F050202020403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46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602581-104B-4556-9EDC-98D61B381F16}" type="slidenum">
              <a:rPr lang="en-US" altLang="en-US">
                <a:latin typeface="Calibri" panose="020F0502020204030204" pitchFamily="34" charset="0"/>
              </a:rPr>
              <a:pPr/>
              <a:t>55</a:t>
            </a:fld>
            <a:endParaRPr lang="en-US" altLang="en-US">
              <a:latin typeface="Calibri" panose="020F050202020403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6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3C4A2B-91B2-44AF-8356-D0A3EB80214B}" type="slidenum">
              <a:rPr lang="en-US" altLang="en-US">
                <a:latin typeface="Calibri" panose="020F0502020204030204" pitchFamily="34" charset="0"/>
              </a:rPr>
              <a:pPr/>
              <a:t>56</a:t>
            </a:fld>
            <a:endParaRPr lang="en-US" altLang="en-US">
              <a:latin typeface="Calibri" panose="020F050202020403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18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B3AF7EE-A1CB-4CE0-8914-1B828202FE15}" type="slidenum">
              <a:rPr lang="en-US" altLang="en-US">
                <a:latin typeface="Calibri" panose="020F0502020204030204" pitchFamily="34" charset="0"/>
              </a:rPr>
              <a:pPr/>
              <a:t>57</a:t>
            </a:fld>
            <a:endParaRPr lang="en-US"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969196E-AAA7-4223-961E-753D7E3F6F5F}" type="slidenum">
              <a:rPr lang="en-US" altLang="en-US">
                <a:latin typeface="Calibri" panose="020F0502020204030204" pitchFamily="34" charset="0"/>
              </a:rPr>
              <a:pPr/>
              <a:t>58</a:t>
            </a:fld>
            <a:endParaRPr lang="en-US" altLang="en-US">
              <a:latin typeface="Calibri" panose="020F050202020403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7A698F8-FF74-4611-94CB-35884C433AEC}" type="slidenum">
              <a:rPr lang="en-US" altLang="en-US">
                <a:latin typeface="Calibri" panose="020F0502020204030204" pitchFamily="34" charset="0"/>
              </a:rPr>
              <a:pPr/>
              <a:t>59</a:t>
            </a:fld>
            <a:endParaRPr lang="en-US" altLang="en-US">
              <a:latin typeface="Calibri" panose="020F050202020403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0F78CE7-D32D-4997-9ACA-921CE6831B03}" type="slidenum">
              <a:rPr lang="en-US" altLang="en-US" sz="1300">
                <a:latin typeface="Arial" panose="020B0604020202020204" pitchFamily="34" charset="0"/>
              </a:rPr>
              <a:pPr>
                <a:spcBef>
                  <a:spcPct val="0"/>
                </a:spcBef>
              </a:pPr>
              <a:t>6</a:t>
            </a:fld>
            <a:endParaRPr lang="en-US" altLang="en-US" sz="1300">
              <a:latin typeface="Arial" panose="020B0604020202020204"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4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DA2DF76-B33B-4C7B-B2C4-A422848E38C9}" type="slidenum">
              <a:rPr lang="en-US" altLang="en-US">
                <a:latin typeface="Calibri" panose="020F0502020204030204" pitchFamily="34" charset="0"/>
              </a:rPr>
              <a:pPr/>
              <a:t>60</a:t>
            </a:fld>
            <a:endParaRPr lang="en-US"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35E237C-78BE-4A2F-B963-DFF3826DD2B6}" type="slidenum">
              <a:rPr lang="en-US" altLang="en-US">
                <a:latin typeface="Calibri" panose="020F0502020204030204" pitchFamily="34" charset="0"/>
              </a:rPr>
              <a:pPr/>
              <a:t>61</a:t>
            </a:fld>
            <a:endParaRPr lang="en-US" altLang="en-US">
              <a:latin typeface="Calibri" panose="020F050202020403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290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1FDEAB-0038-4EF1-BC59-04AF3C27488A}" type="slidenum">
              <a:rPr lang="en-US" altLang="en-US">
                <a:latin typeface="Calibri" panose="020F0502020204030204" pitchFamily="34" charset="0"/>
              </a:rPr>
              <a:pPr/>
              <a:t>62</a:t>
            </a:fld>
            <a:endParaRPr lang="en-US"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1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10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D5A1E67-A1DB-4673-BF36-2AE875F180F7}" type="slidenum">
              <a:rPr lang="en-US" altLang="en-US">
                <a:latin typeface="Calibri" panose="020F0502020204030204" pitchFamily="34" charset="0"/>
              </a:rPr>
              <a:pPr/>
              <a:t>63</a:t>
            </a:fld>
            <a:endParaRPr lang="en-US" altLang="en-US">
              <a:latin typeface="Calibri" panose="020F050202020403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33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58CD3C-5182-409A-90F0-6FB3643DA346}" type="slidenum">
              <a:rPr lang="en-US" altLang="en-US">
                <a:latin typeface="Calibri" panose="020F0502020204030204" pitchFamily="34" charset="0"/>
              </a:rPr>
              <a:pPr/>
              <a:t>64</a:t>
            </a:fld>
            <a:endParaRPr lang="en-US" altLang="en-US">
              <a:latin typeface="Calibri" panose="020F050202020403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5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7029CF-FA16-42AA-AAB1-8307B6005760}" type="slidenum">
              <a:rPr lang="en-US" altLang="en-US">
                <a:latin typeface="Calibri" panose="020F0502020204030204" pitchFamily="34" charset="0"/>
              </a:rPr>
              <a:pPr/>
              <a:t>65</a:t>
            </a:fld>
            <a:endParaRPr lang="en-US" altLang="en-US">
              <a:latin typeface="Calibri" panose="020F050202020403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7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94A40F5-ACA9-4860-BF0D-DE93E5518CD9}" type="slidenum">
              <a:rPr lang="en-US" altLang="en-US">
                <a:latin typeface="Calibri" panose="020F0502020204030204" pitchFamily="34" charset="0"/>
              </a:rPr>
              <a:pPr/>
              <a:t>66</a:t>
            </a:fld>
            <a:endParaRPr lang="en-US" altLang="en-US">
              <a:latin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9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39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A372664-F574-494A-936F-9EE289F3526E}" type="slidenum">
              <a:rPr lang="en-US" altLang="en-US">
                <a:latin typeface="Calibri" panose="020F0502020204030204" pitchFamily="34" charset="0"/>
              </a:rPr>
              <a:pPr/>
              <a:t>67</a:t>
            </a:fld>
            <a:endParaRPr lang="en-US" altLang="en-US">
              <a:latin typeface="Calibri" panose="020F050202020403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1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1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B44BAEA-6FBC-40FA-9206-98569D265F67}" type="slidenum">
              <a:rPr lang="en-US" altLang="en-US">
                <a:latin typeface="Calibri" panose="020F0502020204030204" pitchFamily="34" charset="0"/>
              </a:rPr>
              <a:pPr/>
              <a:t>68</a:t>
            </a:fld>
            <a:endParaRPr lang="en-US" altLang="en-US">
              <a:latin typeface="Calibri" panose="020F050202020403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3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775B78-1B22-41D9-A885-ADD8C3066EE5}" type="slidenum">
              <a:rPr lang="en-US" altLang="en-US">
                <a:latin typeface="Calibri" panose="020F0502020204030204" pitchFamily="34" charset="0"/>
              </a:rPr>
              <a:pPr/>
              <a:t>69</a:t>
            </a:fld>
            <a:endParaRPr lang="en-US" altLang="en-US">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6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648C90E-7681-4A6E-96E7-7F62CF49CFC7}" type="slidenum">
              <a:rPr lang="en-US" altLang="en-US">
                <a:latin typeface="Calibri" panose="020F0502020204030204" pitchFamily="34" charset="0"/>
              </a:rPr>
              <a:pPr/>
              <a:t>7</a:t>
            </a:fld>
            <a:endParaRPr lang="en-US" altLang="en-US">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5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45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5F3A77-C1E0-4320-A128-8E811CC6DF25}" type="slidenum">
              <a:rPr lang="en-US" altLang="en-US">
                <a:latin typeface="Calibri" panose="020F0502020204030204" pitchFamily="34" charset="0"/>
              </a:rPr>
              <a:pPr/>
              <a:t>70</a:t>
            </a:fld>
            <a:endParaRPr lang="en-US" altLang="en-US">
              <a:latin typeface="Calibri" panose="020F050202020403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7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A448A03-0FC2-46DF-975A-3B902966A008}" type="slidenum">
              <a:rPr lang="en-US" altLang="en-US" sz="1300">
                <a:latin typeface="Arial" panose="020B0604020202020204" pitchFamily="34" charset="0"/>
              </a:rPr>
              <a:pPr>
                <a:spcBef>
                  <a:spcPct val="0"/>
                </a:spcBef>
              </a:pPr>
              <a:t>71</a:t>
            </a:fld>
            <a:endParaRPr lang="en-US" altLang="en-US" sz="1300">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9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149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69938" indent="-295275">
              <a:spcBef>
                <a:spcPct val="30000"/>
              </a:spcBef>
              <a:defRPr sz="1200">
                <a:solidFill>
                  <a:schemeClr val="tx1"/>
                </a:solidFill>
                <a:latin typeface="Calibri" panose="020F0502020204030204" pitchFamily="34" charset="0"/>
              </a:defRPr>
            </a:lvl2pPr>
            <a:lvl3pPr marL="1184275" indent="-236538">
              <a:spcBef>
                <a:spcPct val="30000"/>
              </a:spcBef>
              <a:defRPr sz="1200">
                <a:solidFill>
                  <a:schemeClr val="tx1"/>
                </a:solidFill>
                <a:latin typeface="Calibri" panose="020F0502020204030204" pitchFamily="34" charset="0"/>
              </a:defRPr>
            </a:lvl3pPr>
            <a:lvl4pPr marL="1658938" indent="-236538">
              <a:spcBef>
                <a:spcPct val="30000"/>
              </a:spcBef>
              <a:defRPr sz="1200">
                <a:solidFill>
                  <a:schemeClr val="tx1"/>
                </a:solidFill>
                <a:latin typeface="Calibri" panose="020F0502020204030204" pitchFamily="34" charset="0"/>
              </a:defRPr>
            </a:lvl4pPr>
            <a:lvl5pPr marL="2133600" indent="-236538">
              <a:spcBef>
                <a:spcPct val="30000"/>
              </a:spcBef>
              <a:defRPr sz="1200">
                <a:solidFill>
                  <a:schemeClr val="tx1"/>
                </a:solidFill>
                <a:latin typeface="Calibri" panose="020F0502020204030204" pitchFamily="34" charset="0"/>
              </a:defRPr>
            </a:lvl5pPr>
            <a:lvl6pPr marL="2590800" indent="-236538" eaLnBrk="0" fontAlgn="base" hangingPunct="0">
              <a:spcBef>
                <a:spcPct val="30000"/>
              </a:spcBef>
              <a:spcAft>
                <a:spcPct val="0"/>
              </a:spcAft>
              <a:defRPr sz="1200">
                <a:solidFill>
                  <a:schemeClr val="tx1"/>
                </a:solidFill>
                <a:latin typeface="Calibri" panose="020F0502020204030204" pitchFamily="34" charset="0"/>
              </a:defRPr>
            </a:lvl6pPr>
            <a:lvl7pPr marL="3048000" indent="-236538" eaLnBrk="0" fontAlgn="base" hangingPunct="0">
              <a:spcBef>
                <a:spcPct val="30000"/>
              </a:spcBef>
              <a:spcAft>
                <a:spcPct val="0"/>
              </a:spcAft>
              <a:defRPr sz="1200">
                <a:solidFill>
                  <a:schemeClr val="tx1"/>
                </a:solidFill>
                <a:latin typeface="Calibri" panose="020F0502020204030204" pitchFamily="34" charset="0"/>
              </a:defRPr>
            </a:lvl7pPr>
            <a:lvl8pPr marL="3505200" indent="-236538" eaLnBrk="0" fontAlgn="base" hangingPunct="0">
              <a:spcBef>
                <a:spcPct val="30000"/>
              </a:spcBef>
              <a:spcAft>
                <a:spcPct val="0"/>
              </a:spcAft>
              <a:defRPr sz="1200">
                <a:solidFill>
                  <a:schemeClr val="tx1"/>
                </a:solidFill>
                <a:latin typeface="Calibri" panose="020F0502020204030204" pitchFamily="34" charset="0"/>
              </a:defRPr>
            </a:lvl8pPr>
            <a:lvl9pPr marL="3962400" indent="-236538"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DC3A1DF-073E-422A-AD48-F20FB3D6CC1E}" type="slidenum">
              <a:rPr lang="en-US" altLang="en-US" sz="1300">
                <a:latin typeface="Arial" panose="020B0604020202020204" pitchFamily="34" charset="0"/>
              </a:rPr>
              <a:pPr>
                <a:spcBef>
                  <a:spcPct val="0"/>
                </a:spcBef>
              </a:pPr>
              <a:t>72</a:t>
            </a:fld>
            <a:endParaRPr lang="en-US" altLang="en-US" sz="1300">
              <a:latin typeface="Arial" panose="020B060402020202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1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51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9FA332E-DC18-4096-82CA-67B5509F73B4}" type="slidenum">
              <a:rPr lang="en-US" altLang="en-US">
                <a:latin typeface="Calibri" panose="020F0502020204030204" pitchFamily="34" charset="0"/>
              </a:rPr>
              <a:pPr/>
              <a:t>73</a:t>
            </a:fld>
            <a:endParaRPr lang="en-US"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Fully coupled kinetics for DV&gt;0 dehydration</a:t>
            </a:r>
          </a:p>
          <a:p>
            <a:pPr eaLnBrk="1" hangingPunct="1">
              <a:spcBef>
                <a:spcPct val="0"/>
              </a:spcBef>
            </a:pPr>
            <a:endParaRPr lang="en-US" altLang="en-US" smtClean="0"/>
          </a:p>
          <a:p>
            <a:pPr eaLnBrk="1" hangingPunct="1">
              <a:spcBef>
                <a:spcPct val="0"/>
              </a:spcBef>
            </a:pPr>
            <a:r>
              <a:rPr lang="en-US" altLang="en-US" smtClean="0"/>
              <a:t>Quantitative details unimportant</a:t>
            </a:r>
          </a:p>
          <a:p>
            <a:pPr eaLnBrk="1" hangingPunct="1">
              <a:spcBef>
                <a:spcPct val="0"/>
              </a:spcBef>
            </a:pPr>
            <a:r>
              <a:rPr lang="en-US" altLang="en-US" smtClean="0"/>
              <a:t> </a:t>
            </a:r>
          </a:p>
          <a:p>
            <a:pPr eaLnBrk="1" hangingPunct="1">
              <a:spcBef>
                <a:spcPct val="0"/>
              </a:spcBef>
            </a:pPr>
            <a:r>
              <a:rPr lang="en-US" altLang="en-US" smtClean="0"/>
              <a:t>Excess flux carried by waves greater than the fluid production -&gt; periodicity</a:t>
            </a:r>
          </a:p>
        </p:txBody>
      </p:sp>
      <p:sp>
        <p:nvSpPr>
          <p:cNvPr id="184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F6C0AF-C91E-45B0-8007-7F767569BB28}" type="slidenum">
              <a:rPr lang="en-US" altLang="en-US">
                <a:latin typeface="Calibri" panose="020F0502020204030204" pitchFamily="34" charset="0"/>
              </a:rPr>
              <a:pPr/>
              <a:t>8</a:t>
            </a:fld>
            <a:endParaRPr lang="en-US" altLang="en-US">
              <a:latin typeface="Calibri" panose="020F050202020403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20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E8FDE5-85F9-418E-A2D1-6C79E7A5DEB3}" type="slidenum">
              <a:rPr lang="en-US" altLang="en-US">
                <a:latin typeface="Calibri" panose="020F0502020204030204" pitchFamily="34" charset="0"/>
              </a:rPr>
              <a:pPr/>
              <a:t>9</a:t>
            </a:fld>
            <a:endParaRPr lang="en-US"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59DAF2B-5959-45F2-8799-51F90C36706C}" type="datetimeFigureOut">
              <a:rPr lang="en-US"/>
              <a:pPr>
                <a:defRPr/>
              </a:pPr>
              <a:t>2/18/2019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B859482-962A-4496-8314-D518550C5E48}" type="slidenum">
              <a:rPr lang="en-US" altLang="en-US"/>
              <a:pPr>
                <a:defRPr/>
              </a:pPr>
              <a:t>‹#›</a:t>
            </a:fld>
            <a:endParaRPr lang="en-US" altLang="en-US"/>
          </a:p>
        </p:txBody>
      </p:sp>
    </p:spTree>
    <p:extLst>
      <p:ext uri="{BB962C8B-B14F-4D97-AF65-F5344CB8AC3E}">
        <p14:creationId xmlns:p14="http://schemas.microsoft.com/office/powerpoint/2010/main" val="1107030296"/>
      </p:ext>
    </p:extLst>
  </p:cSld>
  <p:clrMapOvr>
    <a:masterClrMapping/>
  </p:clrMapOvr>
  <p:transition advClick="0" advTm="15000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EE45FBA-11DF-41A9-82C1-D181CE7E6FF1}" type="datetimeFigureOut">
              <a:rPr lang="en-US"/>
              <a:pPr>
                <a:defRPr/>
              </a:pPr>
              <a:t>2/18/2019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37A821-297B-49F1-8A3B-D654DAF3C6EC}" type="slidenum">
              <a:rPr lang="en-US" altLang="en-US"/>
              <a:pPr>
                <a:defRPr/>
              </a:pPr>
              <a:t>‹#›</a:t>
            </a:fld>
            <a:endParaRPr lang="en-US" altLang="en-US"/>
          </a:p>
        </p:txBody>
      </p:sp>
    </p:spTree>
    <p:extLst>
      <p:ext uri="{BB962C8B-B14F-4D97-AF65-F5344CB8AC3E}">
        <p14:creationId xmlns:p14="http://schemas.microsoft.com/office/powerpoint/2010/main" val="944383008"/>
      </p:ext>
    </p:extLst>
  </p:cSld>
  <p:clrMapOvr>
    <a:masterClrMapping/>
  </p:clrMapOvr>
  <p:transition advClick="0" advTm="15000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6BFC0929-D181-485E-8F4D-004B0D3D62AC}" type="datetimeFigureOut">
              <a:rPr lang="en-US"/>
              <a:pPr>
                <a:defRPr/>
              </a:pPr>
              <a:t>2/18/2019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CBD2DE2-8863-44B2-B2DB-39DAFEA21A18}" type="slidenum">
              <a:rPr lang="en-US" altLang="en-US"/>
              <a:pPr>
                <a:defRPr/>
              </a:pPr>
              <a:t>‹#›</a:t>
            </a:fld>
            <a:endParaRPr lang="en-US" altLang="en-US"/>
          </a:p>
        </p:txBody>
      </p:sp>
    </p:spTree>
    <p:extLst>
      <p:ext uri="{BB962C8B-B14F-4D97-AF65-F5344CB8AC3E}">
        <p14:creationId xmlns:p14="http://schemas.microsoft.com/office/powerpoint/2010/main" val="1338156310"/>
      </p:ext>
    </p:extLst>
  </p:cSld>
  <p:clrMapOvr>
    <a:masterClrMapping/>
  </p:clrMapOvr>
  <p:transition advClick="0" advTm="15000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A8946C-7901-4120-AC5D-76D7190F1E0D}" type="datetimeFigureOut">
              <a:rPr lang="en-US"/>
              <a:pPr>
                <a:defRPr/>
              </a:pPr>
              <a:t>2/18/2019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7C6F0B-ABA2-468E-A495-BFC3A2348A26}" type="slidenum">
              <a:rPr lang="en-US" altLang="en-US"/>
              <a:pPr>
                <a:defRPr/>
              </a:pPr>
              <a:t>‹#›</a:t>
            </a:fld>
            <a:endParaRPr lang="en-US" altLang="en-US"/>
          </a:p>
        </p:txBody>
      </p:sp>
    </p:spTree>
    <p:extLst>
      <p:ext uri="{BB962C8B-B14F-4D97-AF65-F5344CB8AC3E}">
        <p14:creationId xmlns:p14="http://schemas.microsoft.com/office/powerpoint/2010/main" val="394647179"/>
      </p:ext>
    </p:extLst>
  </p:cSld>
  <p:clrMapOvr>
    <a:masterClrMapping/>
  </p:clrMapOvr>
  <p:transition advClick="0" advTm="15000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F51CB93E-D84E-4B40-8481-5B3E6F8BE71A}" type="datetimeFigureOut">
              <a:rPr lang="en-US"/>
              <a:pPr>
                <a:defRPr/>
              </a:pPr>
              <a:t>2/18/2019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7DF5E99-C988-424E-85F9-F2A5DE1E05D9}" type="slidenum">
              <a:rPr lang="en-US" altLang="en-US"/>
              <a:pPr>
                <a:defRPr/>
              </a:pPr>
              <a:t>‹#›</a:t>
            </a:fld>
            <a:endParaRPr lang="en-US" altLang="en-US"/>
          </a:p>
        </p:txBody>
      </p:sp>
    </p:spTree>
    <p:extLst>
      <p:ext uri="{BB962C8B-B14F-4D97-AF65-F5344CB8AC3E}">
        <p14:creationId xmlns:p14="http://schemas.microsoft.com/office/powerpoint/2010/main" val="2044334649"/>
      </p:ext>
    </p:extLst>
  </p:cSld>
  <p:clrMapOvr>
    <a:masterClrMapping/>
  </p:clrMapOvr>
  <p:transition advClick="0" advTm="15000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DC47D49-1D70-4A5F-8927-9F5598E83A6C}" type="datetimeFigureOut">
              <a:rPr lang="en-US"/>
              <a:pPr>
                <a:defRPr/>
              </a:pPr>
              <a:t>2/18/2019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C85C53A-35B8-4320-B17D-E8A2F78A3811}" type="slidenum">
              <a:rPr lang="en-US" altLang="en-US"/>
              <a:pPr>
                <a:defRPr/>
              </a:pPr>
              <a:t>‹#›</a:t>
            </a:fld>
            <a:endParaRPr lang="en-US" altLang="en-US"/>
          </a:p>
        </p:txBody>
      </p:sp>
    </p:spTree>
    <p:extLst>
      <p:ext uri="{BB962C8B-B14F-4D97-AF65-F5344CB8AC3E}">
        <p14:creationId xmlns:p14="http://schemas.microsoft.com/office/powerpoint/2010/main" val="3922566869"/>
      </p:ext>
    </p:extLst>
  </p:cSld>
  <p:clrMapOvr>
    <a:masterClrMapping/>
  </p:clrMapOvr>
  <p:transition advClick="0" advTm="15000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6A994032-E7F0-42B6-95ED-9CABC1A9E70D}" type="datetimeFigureOut">
              <a:rPr lang="en-US"/>
              <a:pPr>
                <a:defRPr/>
              </a:pPr>
              <a:t>2/18/2019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7B697A3-DA29-466D-9B63-0857EBC8F0DC}" type="slidenum">
              <a:rPr lang="en-US" altLang="en-US"/>
              <a:pPr>
                <a:defRPr/>
              </a:pPr>
              <a:t>‹#›</a:t>
            </a:fld>
            <a:endParaRPr lang="en-US" altLang="en-US"/>
          </a:p>
        </p:txBody>
      </p:sp>
    </p:spTree>
    <p:extLst>
      <p:ext uri="{BB962C8B-B14F-4D97-AF65-F5344CB8AC3E}">
        <p14:creationId xmlns:p14="http://schemas.microsoft.com/office/powerpoint/2010/main" val="3496055429"/>
      </p:ext>
    </p:extLst>
  </p:cSld>
  <p:clrMapOvr>
    <a:masterClrMapping/>
  </p:clrMapOvr>
  <p:transition advClick="0" advTm="15000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CB0B025-967C-4745-880A-80A09B08C925}" type="datetimeFigureOut">
              <a:rPr lang="en-US"/>
              <a:pPr>
                <a:defRPr/>
              </a:pPr>
              <a:t>2/18/2019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D4CC6711-628D-4FF6-88E0-B1B180B8DB2B}" type="slidenum">
              <a:rPr lang="en-US" altLang="en-US"/>
              <a:pPr>
                <a:defRPr/>
              </a:pPr>
              <a:t>‹#›</a:t>
            </a:fld>
            <a:endParaRPr lang="en-US" altLang="en-US"/>
          </a:p>
        </p:txBody>
      </p:sp>
    </p:spTree>
    <p:extLst>
      <p:ext uri="{BB962C8B-B14F-4D97-AF65-F5344CB8AC3E}">
        <p14:creationId xmlns:p14="http://schemas.microsoft.com/office/powerpoint/2010/main" val="1775783955"/>
      </p:ext>
    </p:extLst>
  </p:cSld>
  <p:clrMapOvr>
    <a:masterClrMapping/>
  </p:clrMapOvr>
  <p:transition advClick="0" advTm="15000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EE19BAE-A5CE-43E7-AA64-6881ACE57B64}" type="datetimeFigureOut">
              <a:rPr lang="en-US"/>
              <a:pPr>
                <a:defRPr/>
              </a:pPr>
              <a:t>2/18/2019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384A14B-9762-4A21-AB67-96783EB3AEA6}" type="slidenum">
              <a:rPr lang="en-US" altLang="en-US"/>
              <a:pPr>
                <a:defRPr/>
              </a:pPr>
              <a:t>‹#›</a:t>
            </a:fld>
            <a:endParaRPr lang="en-US" altLang="en-US"/>
          </a:p>
        </p:txBody>
      </p:sp>
    </p:spTree>
    <p:extLst>
      <p:ext uri="{BB962C8B-B14F-4D97-AF65-F5344CB8AC3E}">
        <p14:creationId xmlns:p14="http://schemas.microsoft.com/office/powerpoint/2010/main" val="2711703713"/>
      </p:ext>
    </p:extLst>
  </p:cSld>
  <p:clrMapOvr>
    <a:masterClrMapping/>
  </p:clrMapOvr>
  <p:transition advClick="0" advTm="15000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938FDCE-2E47-4BDA-B1B5-2AF1129123B2}" type="datetimeFigureOut">
              <a:rPr lang="en-US"/>
              <a:pPr>
                <a:defRPr/>
              </a:pPr>
              <a:t>2/18/2019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32FDB8-107E-48BD-AC33-FDD7C0E6D428}" type="slidenum">
              <a:rPr lang="en-US" altLang="en-US"/>
              <a:pPr>
                <a:defRPr/>
              </a:pPr>
              <a:t>‹#›</a:t>
            </a:fld>
            <a:endParaRPr lang="en-US" altLang="en-US"/>
          </a:p>
        </p:txBody>
      </p:sp>
    </p:spTree>
    <p:extLst>
      <p:ext uri="{BB962C8B-B14F-4D97-AF65-F5344CB8AC3E}">
        <p14:creationId xmlns:p14="http://schemas.microsoft.com/office/powerpoint/2010/main" val="2136059911"/>
      </p:ext>
    </p:extLst>
  </p:cSld>
  <p:clrMapOvr>
    <a:masterClrMapping/>
  </p:clrMapOvr>
  <p:transition advClick="0" advTm="15000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FBA8F94-E2EE-42C3-996F-118F02ABFBC4}" type="datetimeFigureOut">
              <a:rPr lang="en-US"/>
              <a:pPr>
                <a:defRPr/>
              </a:pPr>
              <a:t>2/18/2019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42FDD4D-9057-4FD6-B0A8-DF3CBC73AD38}" type="slidenum">
              <a:rPr lang="en-US" altLang="en-US"/>
              <a:pPr>
                <a:defRPr/>
              </a:pPr>
              <a:t>‹#›</a:t>
            </a:fld>
            <a:endParaRPr lang="en-US" altLang="en-US"/>
          </a:p>
        </p:txBody>
      </p:sp>
    </p:spTree>
    <p:extLst>
      <p:ext uri="{BB962C8B-B14F-4D97-AF65-F5344CB8AC3E}">
        <p14:creationId xmlns:p14="http://schemas.microsoft.com/office/powerpoint/2010/main" val="691666580"/>
      </p:ext>
    </p:extLst>
  </p:cSld>
  <p:clrMapOvr>
    <a:masterClrMapping/>
  </p:clrMapOvr>
  <p:transition advClick="0" advTm="15000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9C16D093-7923-4BD5-96F8-A459A6802A73}" type="datetimeFigureOut">
              <a:rPr lang="en-US"/>
              <a:pPr>
                <a:defRPr/>
              </a:pPr>
              <a:t>2/18/2019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omic Sans MS" panose="030F0702030302020204" pitchFamily="66" charset="0"/>
              </a:defRPr>
            </a:lvl1pPr>
          </a:lstStyle>
          <a:p>
            <a:pPr>
              <a:defRPr/>
            </a:pPr>
            <a:fld id="{790E38BC-E69C-4FE6-ACE1-8777DBA073DC}"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advClick="0" advTm="15000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4.wmf"/><Relationship Id="rId3" Type="http://schemas.openxmlformats.org/officeDocument/2006/relationships/slideLayout" Target="../slideLayouts/slideLayout6.xml"/><Relationship Id="rId7" Type="http://schemas.openxmlformats.org/officeDocument/2006/relationships/image" Target="../media/image47.png"/><Relationship Id="rId12" Type="http://schemas.openxmlformats.org/officeDocument/2006/relationships/oleObject" Target="../embeddings/oleObject6.bin"/><Relationship Id="rId2" Type="http://schemas.openxmlformats.org/officeDocument/2006/relationships/tags" Target="../tags/tag10.xml"/><Relationship Id="rId1" Type="http://schemas.openxmlformats.org/officeDocument/2006/relationships/vmlDrawing" Target="../drawings/vmlDrawing3.v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3.wmf"/><Relationship Id="rId4" Type="http://schemas.openxmlformats.org/officeDocument/2006/relationships/notesSlide" Target="../notesSlides/notesSlide23.xml"/><Relationship Id="rId9" Type="http://schemas.openxmlformats.org/officeDocument/2006/relationships/oleObject" Target="../embeddings/oleObject5.bin"/></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4.wmf"/><Relationship Id="rId3" Type="http://schemas.openxmlformats.org/officeDocument/2006/relationships/slideLayout" Target="../slideLayouts/slideLayout6.xml"/><Relationship Id="rId7" Type="http://schemas.openxmlformats.org/officeDocument/2006/relationships/image" Target="../media/image47.png"/><Relationship Id="rId12" Type="http://schemas.openxmlformats.org/officeDocument/2006/relationships/oleObject" Target="../embeddings/oleObject8.bin"/><Relationship Id="rId2" Type="http://schemas.openxmlformats.org/officeDocument/2006/relationships/tags" Target="../tags/tag11.xml"/><Relationship Id="rId1" Type="http://schemas.openxmlformats.org/officeDocument/2006/relationships/vmlDrawing" Target="../drawings/vmlDrawing4.v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3.wmf"/><Relationship Id="rId4" Type="http://schemas.openxmlformats.org/officeDocument/2006/relationships/notesSlide" Target="../notesSlides/notesSlide25.xml"/><Relationship Id="rId9"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2.pn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6.xml"/><Relationship Id="rId1" Type="http://schemas.openxmlformats.org/officeDocument/2006/relationships/tags" Target="../tags/tag15.xml"/><Relationship Id="rId6" Type="http://schemas.openxmlformats.org/officeDocument/2006/relationships/image" Target="../media/image9.png"/><Relationship Id="rId5" Type="http://schemas.openxmlformats.org/officeDocument/2006/relationships/image" Target="../media/image53.png"/><Relationship Id="rId4" Type="http://schemas.openxmlformats.org/officeDocument/2006/relationships/image" Target="../media/image8.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tags" Target="../tags/tag18.xml"/><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tags" Target="../tags/tag19.xml"/><Relationship Id="rId5" Type="http://schemas.openxmlformats.org/officeDocument/2006/relationships/image" Target="../media/image64.png"/><Relationship Id="rId4" Type="http://schemas.openxmlformats.org/officeDocument/2006/relationships/image" Target="../media/image63.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13.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6.xml"/><Relationship Id="rId1" Type="http://schemas.openxmlformats.org/officeDocument/2006/relationships/tags" Target="../tags/tag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slideLayout" Target="../slideLayouts/slideLayout2.xml"/><Relationship Id="rId7" Type="http://schemas.openxmlformats.org/officeDocument/2006/relationships/oleObject" Target="../embeddings/oleObject1.bin"/><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5.wmf"/><Relationship Id="rId4" Type="http://schemas.openxmlformats.org/officeDocument/2006/relationships/notesSlide" Target="../notesSlides/notesSlide4.xml"/><Relationship Id="rId9" Type="http://schemas.openxmlformats.org/officeDocument/2006/relationships/oleObject" Target="../embeddings/oleObject2.bin"/></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tags" Target="../tags/tag2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23.xml"/><Relationship Id="rId5" Type="http://schemas.openxmlformats.org/officeDocument/2006/relationships/image" Target="../media/image25.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4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1.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39.png"/></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2.png"/><Relationship Id="rId4" Type="http://schemas.openxmlformats.org/officeDocument/2006/relationships/image" Target="../media/image41.png"/></Relationships>
</file>

<file path=ppt/slides/_rels/slide5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4.wmf"/><Relationship Id="rId3" Type="http://schemas.openxmlformats.org/officeDocument/2006/relationships/slideLayout" Target="../slideLayouts/slideLayout6.xml"/><Relationship Id="rId7" Type="http://schemas.openxmlformats.org/officeDocument/2006/relationships/image" Target="../media/image47.png"/><Relationship Id="rId12" Type="http://schemas.openxmlformats.org/officeDocument/2006/relationships/oleObject" Target="../embeddings/oleObject10.bin"/><Relationship Id="rId2" Type="http://schemas.openxmlformats.org/officeDocument/2006/relationships/tags" Target="../tags/tag25.xml"/><Relationship Id="rId1" Type="http://schemas.openxmlformats.org/officeDocument/2006/relationships/vmlDrawing" Target="../drawings/vmlDrawing5.v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3.wmf"/><Relationship Id="rId4" Type="http://schemas.openxmlformats.org/officeDocument/2006/relationships/notesSlide" Target="../notesSlides/notesSlide56.xml"/><Relationship Id="rId9" Type="http://schemas.openxmlformats.org/officeDocument/2006/relationships/oleObject" Target="../embeddings/oleObject9.bin"/></Relationships>
</file>

<file path=ppt/slides/_rels/slide5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44.wmf"/><Relationship Id="rId3" Type="http://schemas.openxmlformats.org/officeDocument/2006/relationships/slideLayout" Target="../slideLayouts/slideLayout6.xml"/><Relationship Id="rId7" Type="http://schemas.openxmlformats.org/officeDocument/2006/relationships/image" Target="../media/image47.png"/><Relationship Id="rId12" Type="http://schemas.openxmlformats.org/officeDocument/2006/relationships/oleObject" Target="../embeddings/oleObject12.bin"/><Relationship Id="rId2" Type="http://schemas.openxmlformats.org/officeDocument/2006/relationships/tags" Target="../tags/tag26.xml"/><Relationship Id="rId1" Type="http://schemas.openxmlformats.org/officeDocument/2006/relationships/vmlDrawing" Target="../drawings/vmlDrawing6.vml"/><Relationship Id="rId6" Type="http://schemas.openxmlformats.org/officeDocument/2006/relationships/image" Target="../media/image46.png"/><Relationship Id="rId11" Type="http://schemas.openxmlformats.org/officeDocument/2006/relationships/image" Target="../media/image49.png"/><Relationship Id="rId5" Type="http://schemas.openxmlformats.org/officeDocument/2006/relationships/image" Target="../media/image45.png"/><Relationship Id="rId10" Type="http://schemas.openxmlformats.org/officeDocument/2006/relationships/image" Target="../media/image43.wmf"/><Relationship Id="rId4" Type="http://schemas.openxmlformats.org/officeDocument/2006/relationships/notesSlide" Target="../notesSlides/notesSlide57.xml"/><Relationship Id="rId9" Type="http://schemas.openxmlformats.org/officeDocument/2006/relationships/oleObject" Target="../embeddings/oleObject11.bin"/></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4.bin"/><Relationship Id="rId3" Type="http://schemas.openxmlformats.org/officeDocument/2006/relationships/slideLayout" Target="../slideLayouts/slideLayout2.xml"/><Relationship Id="rId7" Type="http://schemas.openxmlformats.org/officeDocument/2006/relationships/image" Target="../media/image77.emf"/><Relationship Id="rId2" Type="http://schemas.openxmlformats.org/officeDocument/2006/relationships/tags" Target="../tags/tag27.xml"/><Relationship Id="rId1" Type="http://schemas.openxmlformats.org/officeDocument/2006/relationships/vmlDrawing" Target="../drawings/vmlDrawing7.vml"/><Relationship Id="rId6" Type="http://schemas.openxmlformats.org/officeDocument/2006/relationships/oleObject" Target="../embeddings/oleObject13.bin"/><Relationship Id="rId5" Type="http://schemas.openxmlformats.org/officeDocument/2006/relationships/image" Target="../media/image54.png"/><Relationship Id="rId4" Type="http://schemas.openxmlformats.org/officeDocument/2006/relationships/notesSlide" Target="../notesSlides/notesSlide59.xml"/><Relationship Id="rId9" Type="http://schemas.openxmlformats.org/officeDocument/2006/relationships/image" Target="../media/image78.em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8" Type="http://schemas.openxmlformats.org/officeDocument/2006/relationships/image" Target="../media/image80.emf"/><Relationship Id="rId13" Type="http://schemas.openxmlformats.org/officeDocument/2006/relationships/image" Target="../media/image83.jpeg"/><Relationship Id="rId3" Type="http://schemas.openxmlformats.org/officeDocument/2006/relationships/slideLayout" Target="../slideLayouts/slideLayout2.xml"/><Relationship Id="rId7" Type="http://schemas.openxmlformats.org/officeDocument/2006/relationships/oleObject" Target="../embeddings/oleObject16.bin"/><Relationship Id="rId12" Type="http://schemas.openxmlformats.org/officeDocument/2006/relationships/image" Target="../media/image82.png"/><Relationship Id="rId2" Type="http://schemas.openxmlformats.org/officeDocument/2006/relationships/tags" Target="../tags/tag28.xml"/><Relationship Id="rId1" Type="http://schemas.openxmlformats.org/officeDocument/2006/relationships/vmlDrawing" Target="../drawings/vmlDrawing8.vml"/><Relationship Id="rId6" Type="http://schemas.openxmlformats.org/officeDocument/2006/relationships/image" Target="../media/image79.emf"/><Relationship Id="rId11" Type="http://schemas.openxmlformats.org/officeDocument/2006/relationships/image" Target="../media/image6.png"/><Relationship Id="rId5" Type="http://schemas.openxmlformats.org/officeDocument/2006/relationships/oleObject" Target="../embeddings/oleObject15.bin"/><Relationship Id="rId10" Type="http://schemas.openxmlformats.org/officeDocument/2006/relationships/image" Target="../media/image81.emf"/><Relationship Id="rId4" Type="http://schemas.openxmlformats.org/officeDocument/2006/relationships/notesSlide" Target="../notesSlides/notesSlide60.xml"/><Relationship Id="rId9" Type="http://schemas.openxmlformats.org/officeDocument/2006/relationships/oleObject" Target="../embeddings/oleObject17.bin"/></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9.bin"/><Relationship Id="rId3" Type="http://schemas.openxmlformats.org/officeDocument/2006/relationships/slideLayout" Target="../slideLayouts/slideLayout2.xml"/><Relationship Id="rId7" Type="http://schemas.openxmlformats.org/officeDocument/2006/relationships/image" Target="../media/image84.emf"/><Relationship Id="rId2" Type="http://schemas.openxmlformats.org/officeDocument/2006/relationships/tags" Target="../tags/tag29.xml"/><Relationship Id="rId1" Type="http://schemas.openxmlformats.org/officeDocument/2006/relationships/vmlDrawing" Target="../drawings/vmlDrawing9.vml"/><Relationship Id="rId6" Type="http://schemas.openxmlformats.org/officeDocument/2006/relationships/oleObject" Target="../embeddings/oleObject18.bin"/><Relationship Id="rId5" Type="http://schemas.openxmlformats.org/officeDocument/2006/relationships/image" Target="../media/image54.png"/><Relationship Id="rId10" Type="http://schemas.openxmlformats.org/officeDocument/2006/relationships/image" Target="../media/image83.jpeg"/><Relationship Id="rId4" Type="http://schemas.openxmlformats.org/officeDocument/2006/relationships/notesSlide" Target="../notesSlides/notesSlide61.xml"/><Relationship Id="rId9" Type="http://schemas.openxmlformats.org/officeDocument/2006/relationships/image" Target="../media/image85.emf"/></Relationships>
</file>

<file path=ppt/slides/_rels/slide62.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notesSlide" Target="../notesSlides/notesSlide62.xml"/><Relationship Id="rId7" Type="http://schemas.openxmlformats.org/officeDocument/2006/relationships/oleObject" Target="../embeddings/oleObject21.bin"/><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image" Target="../media/image83.jpeg"/><Relationship Id="rId5" Type="http://schemas.openxmlformats.org/officeDocument/2006/relationships/image" Target="../media/image86.emf"/><Relationship Id="rId4" Type="http://schemas.openxmlformats.org/officeDocument/2006/relationships/oleObject" Target="../embeddings/oleObject20.bin"/></Relationships>
</file>

<file path=ppt/slides/_rels/slide63.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notesSlide" Target="../notesSlides/notesSlide63.xml"/><Relationship Id="rId7" Type="http://schemas.openxmlformats.org/officeDocument/2006/relationships/image" Target="../media/image80.emf"/><Relationship Id="rId12" Type="http://schemas.openxmlformats.org/officeDocument/2006/relationships/image" Target="../media/image83.jpe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3.bin"/><Relationship Id="rId11" Type="http://schemas.openxmlformats.org/officeDocument/2006/relationships/image" Target="../media/image82.png"/><Relationship Id="rId5" Type="http://schemas.openxmlformats.org/officeDocument/2006/relationships/image" Target="../media/image79.emf"/><Relationship Id="rId10" Type="http://schemas.openxmlformats.org/officeDocument/2006/relationships/image" Target="../media/image6.png"/><Relationship Id="rId4" Type="http://schemas.openxmlformats.org/officeDocument/2006/relationships/oleObject" Target="../embeddings/oleObject22.bin"/><Relationship Id="rId9" Type="http://schemas.openxmlformats.org/officeDocument/2006/relationships/image" Target="../media/image81.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71.xml.rels><?xml version="1.0" encoding="UTF-8" standalone="yes"?>
<Relationships xmlns="http://schemas.openxmlformats.org/package/2006/relationships"><Relationship Id="rId8" Type="http://schemas.openxmlformats.org/officeDocument/2006/relationships/oleObject" Target="../embeddings/oleObject26.bin"/><Relationship Id="rId3" Type="http://schemas.openxmlformats.org/officeDocument/2006/relationships/notesSlide" Target="../notesSlides/notesSlide71.xml"/><Relationship Id="rId7" Type="http://schemas.openxmlformats.org/officeDocument/2006/relationships/image" Target="../media/image94.png"/><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93.png"/><Relationship Id="rId11" Type="http://schemas.openxmlformats.org/officeDocument/2006/relationships/image" Target="../media/image92.emf"/><Relationship Id="rId5" Type="http://schemas.openxmlformats.org/officeDocument/2006/relationships/image" Target="../media/image90.emf"/><Relationship Id="rId10" Type="http://schemas.openxmlformats.org/officeDocument/2006/relationships/oleObject" Target="../embeddings/oleObject27.bin"/><Relationship Id="rId4" Type="http://schemas.openxmlformats.org/officeDocument/2006/relationships/oleObject" Target="../embeddings/oleObject25.bin"/><Relationship Id="rId9" Type="http://schemas.openxmlformats.org/officeDocument/2006/relationships/image" Target="../media/image91.emf"/></Relationships>
</file>

<file path=ppt/slides/_rels/slide72.xml.rels><?xml version="1.0" encoding="UTF-8" standalone="yes"?>
<Relationships xmlns="http://schemas.openxmlformats.org/package/2006/relationships"><Relationship Id="rId8" Type="http://schemas.openxmlformats.org/officeDocument/2006/relationships/image" Target="../media/image96.emf"/><Relationship Id="rId13" Type="http://schemas.openxmlformats.org/officeDocument/2006/relationships/image" Target="../media/image100.png"/><Relationship Id="rId3" Type="http://schemas.openxmlformats.org/officeDocument/2006/relationships/notesSlide" Target="../notesSlides/notesSlide72.xml"/><Relationship Id="rId7" Type="http://schemas.openxmlformats.org/officeDocument/2006/relationships/oleObject" Target="../embeddings/oleObject29.bin"/><Relationship Id="rId12" Type="http://schemas.openxmlformats.org/officeDocument/2006/relationships/image" Target="../media/image99.png"/><Relationship Id="rId2" Type="http://schemas.openxmlformats.org/officeDocument/2006/relationships/slideLayout" Target="../slideLayouts/slideLayout6.xml"/><Relationship Id="rId1" Type="http://schemas.openxmlformats.org/officeDocument/2006/relationships/vmlDrawing" Target="../drawings/vmlDrawing13.vml"/><Relationship Id="rId6" Type="http://schemas.openxmlformats.org/officeDocument/2006/relationships/image" Target="../media/image94.png"/><Relationship Id="rId11" Type="http://schemas.openxmlformats.org/officeDocument/2006/relationships/image" Target="../media/image98.png"/><Relationship Id="rId5" Type="http://schemas.openxmlformats.org/officeDocument/2006/relationships/image" Target="../media/image95.emf"/><Relationship Id="rId10" Type="http://schemas.openxmlformats.org/officeDocument/2006/relationships/image" Target="../media/image97.emf"/><Relationship Id="rId4" Type="http://schemas.openxmlformats.org/officeDocument/2006/relationships/oleObject" Target="../embeddings/oleObject28.bin"/><Relationship Id="rId9" Type="http://schemas.openxmlformats.org/officeDocument/2006/relationships/oleObject" Target="../embeddings/oleObject30.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slideLayout" Target="../slideLayouts/slideLayout2.xml"/><Relationship Id="rId7" Type="http://schemas.openxmlformats.org/officeDocument/2006/relationships/oleObject" Target="../embeddings/oleObject4.bin"/><Relationship Id="rId2" Type="http://schemas.openxmlformats.org/officeDocument/2006/relationships/tags" Target="../tags/tag6.xml"/><Relationship Id="rId1" Type="http://schemas.openxmlformats.org/officeDocument/2006/relationships/vmlDrawing" Target="../drawings/vmlDrawing2.vml"/><Relationship Id="rId6" Type="http://schemas.openxmlformats.org/officeDocument/2006/relationships/image" Target="../media/image16.wmf"/><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B9CDE5"/>
        </a:solidFill>
        <a:effectLst/>
      </p:bgPr>
    </p:bg>
    <p:spTree>
      <p:nvGrpSpPr>
        <p:cNvPr id="1" name=""/>
        <p:cNvGrpSpPr/>
        <p:nvPr/>
      </p:nvGrpSpPr>
      <p:grpSpPr>
        <a:xfrm>
          <a:off x="0" y="0"/>
          <a:ext cx="0" cy="0"/>
          <a:chOff x="0" y="0"/>
          <a:chExt cx="0" cy="0"/>
        </a:xfrm>
      </p:grpSpPr>
      <p:sp>
        <p:nvSpPr>
          <p:cNvPr id="3074" name="Title 3"/>
          <p:cNvSpPr>
            <a:spLocks noGrp="1"/>
          </p:cNvSpPr>
          <p:nvPr>
            <p:ph type="title"/>
          </p:nvPr>
        </p:nvSpPr>
        <p:spPr>
          <a:xfrm>
            <a:off x="457200" y="609600"/>
            <a:ext cx="8229600" cy="5181600"/>
          </a:xfrm>
        </p:spPr>
        <p:txBody>
          <a:bodyPr/>
          <a:lstStyle/>
          <a:p>
            <a:pPr eaLnBrk="1" hangingPunct="1"/>
            <a:r>
              <a:rPr lang="en-GB" altLang="en-US" sz="1600" b="1" smtClean="0"/>
              <a:t>How do fluids get out of the lower crust?</a:t>
            </a:r>
            <a:br>
              <a:rPr lang="en-GB" altLang="en-US" sz="1600" b="1" smtClean="0"/>
            </a:br>
            <a:r>
              <a:rPr lang="en-GB" altLang="en-US" sz="1600" b="1" smtClean="0"/>
              <a:t>(or porosity waves ad nauseum)</a:t>
            </a:r>
            <a:br>
              <a:rPr lang="en-GB" altLang="en-US" sz="1600" b="1" smtClean="0"/>
            </a:br>
            <a:r>
              <a:rPr lang="en-GB" altLang="en-US" sz="1400" smtClean="0"/>
              <a:t> </a:t>
            </a:r>
            <a:br>
              <a:rPr lang="en-GB" altLang="en-US" sz="1400" smtClean="0"/>
            </a:br>
            <a:r>
              <a:rPr lang="en-GB" altLang="en-US" sz="1600" smtClean="0"/>
              <a:t>J.A.D. Connolly, ETH Zurich</a:t>
            </a:r>
            <a:br>
              <a:rPr lang="en-GB" altLang="en-US" sz="1600" smtClean="0"/>
            </a:br>
            <a:r>
              <a:rPr lang="en-GB" altLang="en-US" sz="1600" smtClean="0"/>
              <a:t/>
            </a:r>
            <a:br>
              <a:rPr lang="en-GB" altLang="en-US" sz="1600" smtClean="0"/>
            </a:br>
            <a:r>
              <a:rPr lang="en-GB" altLang="en-US" sz="1600" smtClean="0"/>
              <a:t/>
            </a:r>
            <a:br>
              <a:rPr lang="en-GB" altLang="en-US" sz="1600" smtClean="0"/>
            </a:br>
            <a:r>
              <a:rPr lang="en-GB" altLang="en-US" sz="1600" smtClean="0"/>
              <a:t/>
            </a:r>
            <a:br>
              <a:rPr lang="en-GB" altLang="en-US" sz="1600" smtClean="0"/>
            </a:br>
            <a:r>
              <a:rPr lang="en-GB" altLang="en-US" sz="1600" smtClean="0"/>
              <a:t>Provide an idealized model for lower crustal fluid expulsion</a:t>
            </a:r>
            <a:br>
              <a:rPr lang="en-GB" altLang="en-US" sz="1600" smtClean="0"/>
            </a:br>
            <a:r>
              <a:rPr lang="en-GB" altLang="en-US" sz="1600" smtClean="0"/>
              <a:t/>
            </a:r>
            <a:br>
              <a:rPr lang="en-GB" altLang="en-US" sz="1600" smtClean="0"/>
            </a:br>
            <a:r>
              <a:rPr lang="en-GB" altLang="en-US" sz="1600" smtClean="0"/>
              <a:t>Consider the influence of realistic rheology and lithological heterogeneity</a:t>
            </a:r>
            <a:br>
              <a:rPr lang="en-GB" altLang="en-US" sz="1600" smtClean="0"/>
            </a:br>
            <a:r>
              <a:rPr lang="en-GB" altLang="en-US" sz="1600" smtClean="0"/>
              <a:t/>
            </a:r>
            <a:br>
              <a:rPr lang="en-GB" altLang="en-US" sz="1600" smtClean="0"/>
            </a:br>
            <a:r>
              <a:rPr lang="en-GB" altLang="en-US" sz="1600" smtClean="0"/>
              <a:t/>
            </a:r>
            <a:br>
              <a:rPr lang="en-GB" altLang="en-US" sz="1600" smtClean="0"/>
            </a:br>
            <a:endParaRPr lang="en-US" altLang="en-US" sz="1600" smtClean="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sp>
        <p:nvSpPr>
          <p:cNvPr id="21506" name="Title 3"/>
          <p:cNvSpPr>
            <a:spLocks noGrp="1"/>
          </p:cNvSpPr>
          <p:nvPr>
            <p:ph type="title"/>
          </p:nvPr>
        </p:nvSpPr>
        <p:spPr>
          <a:xfrm>
            <a:off x="457200" y="2362200"/>
            <a:ext cx="8229600" cy="685800"/>
          </a:xfrm>
        </p:spPr>
        <p:txBody>
          <a:bodyPr/>
          <a:lstStyle/>
          <a:p>
            <a:pPr eaLnBrk="1" hangingPunct="1"/>
            <a:r>
              <a:rPr lang="en-US" altLang="en-US" sz="1600" smtClean="0"/>
              <a:t>More Realistic Temperature-Dependent Viscous Rheology</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sp>
        <p:nvSpPr>
          <p:cNvPr id="23554" name="Title 3"/>
          <p:cNvSpPr>
            <a:spLocks noGrp="1"/>
          </p:cNvSpPr>
          <p:nvPr>
            <p:ph type="title"/>
          </p:nvPr>
        </p:nvSpPr>
        <p:spPr>
          <a:xfrm>
            <a:off x="228600" y="228600"/>
            <a:ext cx="8229600" cy="685800"/>
          </a:xfrm>
        </p:spPr>
        <p:txBody>
          <a:bodyPr/>
          <a:lstStyle/>
          <a:p>
            <a:pPr eaLnBrk="1" hangingPunct="1"/>
            <a:r>
              <a:rPr lang="en-US" altLang="en-US" sz="1600" smtClean="0"/>
              <a:t>A baby step toward reality: 2/3D flow in a constant viscosity matrix</a:t>
            </a:r>
          </a:p>
        </p:txBody>
      </p:sp>
      <p:pic>
        <p:nvPicPr>
          <p:cNvPr id="23555" name="Picture 3" descr="\\Vulture32\c$\jamie\talks\bowen\birth_of_blob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5394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ulture32\c$\jamie\talks\bowen\birth_of_blob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14463"/>
            <a:ext cx="1955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Scott &amp; Stevenson ’86, Wiggins &amp; Spiegelman ‘95 </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sp>
        <p:nvSpPr>
          <p:cNvPr id="25602" name="Title 3"/>
          <p:cNvSpPr>
            <a:spLocks noGrp="1"/>
          </p:cNvSpPr>
          <p:nvPr>
            <p:ph type="title"/>
          </p:nvPr>
        </p:nvSpPr>
        <p:spPr>
          <a:xfrm>
            <a:off x="-9067800" y="304800"/>
            <a:ext cx="8229600" cy="685800"/>
          </a:xfrm>
        </p:spPr>
        <p:txBody>
          <a:bodyPr/>
          <a:lstStyle/>
          <a:p>
            <a:pPr eaLnBrk="1" hangingPunct="1"/>
            <a:r>
              <a:rPr lang="en-GB" altLang="en-US" sz="1400" smtClean="0"/>
              <a:t>Thermal Activation: Death of the Blob</a:t>
            </a:r>
            <a:endParaRPr lang="en-US" altLang="en-US" sz="1600" smtClean="0"/>
          </a:p>
        </p:txBody>
      </p:sp>
      <p:pic>
        <p:nvPicPr>
          <p:cNvPr id="25603" name="Picture 3" descr="\\Vulture32\c$\jamie\talks\bowen\death_of_blo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1401763"/>
            <a:ext cx="5013325"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‘98</a:t>
            </a:r>
          </a:p>
        </p:txBody>
      </p:sp>
      <p:pic>
        <p:nvPicPr>
          <p:cNvPr id="25605" name="Picture 3" descr="\\Vulture32\c$\jamie\talks\bowen\two_scale_text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
            <a:ext cx="8229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2" descr="C:\Documents and Settings\jamie\Desktop\Bowen\death_of_blob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75" y="1401763"/>
            <a:ext cx="5013325"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C:\Documents and Settings\jamie\Desktop\Bowen\death_of_blob_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633538"/>
            <a:ext cx="2655888"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pic>
        <p:nvPicPr>
          <p:cNvPr id="27650" name="Picture 6" descr="\\Vulture32\c$\jamie\talks\bowen\bubb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368425"/>
            <a:ext cx="378618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495800"/>
            <a:ext cx="7924800" cy="1384300"/>
          </a:xfrm>
          <a:prstGeom prst="rect">
            <a:avLst/>
          </a:prstGeom>
          <a:noFill/>
        </p:spPr>
        <p:txBody>
          <a:bodyPr>
            <a:spAutoFit/>
          </a:bodyPr>
          <a:lstStyle/>
          <a:p>
            <a:pPr marL="285750" indent="-285750" algn="ctr" eaLnBrk="1" hangingPunct="1">
              <a:buFont typeface="Arial" pitchFamily="34" charset="0"/>
              <a:buChar char="•"/>
              <a:defRPr/>
            </a:pPr>
            <a:r>
              <a:rPr lang="en-US" sz="1400" dirty="0">
                <a:latin typeface="+mn-lt"/>
              </a:rPr>
              <a:t>In the absence of other deformation mechanisms, the mid-crust is a graveyard for lower crustal porosity waves </a:t>
            </a:r>
          </a:p>
          <a:p>
            <a:pPr marL="285750" indent="-285750" algn="ctr" eaLnBrk="1" hangingPunct="1">
              <a:buFont typeface="Arial" pitchFamily="34" charset="0"/>
              <a:buChar char="•"/>
              <a:defRPr/>
            </a:pPr>
            <a:endParaRPr lang="en-US" sz="1400" dirty="0">
              <a:latin typeface="+mn-lt"/>
            </a:endParaRPr>
          </a:p>
          <a:p>
            <a:pPr marL="285750" indent="-285750" algn="ctr" eaLnBrk="1" hangingPunct="1">
              <a:buFont typeface="Arial" pitchFamily="34" charset="0"/>
              <a:buChar char="•"/>
              <a:defRPr/>
            </a:pPr>
            <a:r>
              <a:rPr lang="en-US" sz="1400" dirty="0">
                <a:latin typeface="+mn-lt"/>
              </a:rPr>
              <a:t>The existence of graveyards is supported by geophysical evidence* for sub-horizontal accumulations of fluid beneath the brittle-ductile transition</a:t>
            </a:r>
          </a:p>
          <a:p>
            <a:pPr eaLnBrk="1" hangingPunct="1">
              <a:defRPr/>
            </a:pPr>
            <a:endParaRPr lang="en-US" sz="1400" dirty="0">
              <a:latin typeface="+mn-lt"/>
            </a:endParaRPr>
          </a:p>
        </p:txBody>
      </p:sp>
      <p:sp>
        <p:nvSpPr>
          <p:cNvPr id="27652" name="Rectangle 3"/>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en-US" sz="900">
                <a:solidFill>
                  <a:srgbClr val="000000"/>
                </a:solidFill>
              </a:rPr>
              <a:t>*e.g. Suetnova et al ’94, Hammer &amp; Clowes ’99, Ozel et al ’99, Liotta &amp; Ranalli ’99, Makovsky &amp; Klemperer ’99, Vanyan &amp; Gliko ’99, Stern et al ’01, Jiracek et al ’07</a:t>
            </a:r>
          </a:p>
        </p:txBody>
      </p:sp>
      <p:pic>
        <p:nvPicPr>
          <p:cNvPr id="27653" name="Picture 4" descr="\\Vulture32\c$\jamie\talks\bowen\length_velocity_scales_with_depth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62722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CCC1DA"/>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altLang="en-US" smtClean="0"/>
              <a:t> </a:t>
            </a:r>
          </a:p>
        </p:txBody>
      </p:sp>
      <p:sp>
        <p:nvSpPr>
          <p:cNvPr id="29699" name="Title 1"/>
          <p:cNvSpPr txBox="1">
            <a:spLocks/>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US" altLang="en-US" sz="1600"/>
              <a:t>Non-Viscous Compaction Rheology</a:t>
            </a:r>
          </a:p>
        </p:txBody>
      </p:sp>
      <p:pic>
        <p:nvPicPr>
          <p:cNvPr id="29700" name="Picture 2" descr="C:\Documents and Settings\jamie\Desktop\Bowen\hydrological_regimes_with_rheolog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99916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CCC1DA"/>
        </a:solidFill>
        <a:effectLst/>
      </p:bgPr>
    </p:bg>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mtClean="0"/>
              <a:t> </a:t>
            </a:r>
          </a:p>
        </p:txBody>
      </p:sp>
      <p:pic>
        <p:nvPicPr>
          <p:cNvPr id="3174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8214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762000"/>
            <a:ext cx="61833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5181600"/>
            <a:ext cx="39814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C1DA"/>
        </a:solidFill>
        <a:effectLst/>
      </p:bgPr>
    </p:bg>
    <p:spTree>
      <p:nvGrpSpPr>
        <p:cNvPr id="1" name=""/>
        <p:cNvGrpSpPr/>
        <p:nvPr/>
      </p:nvGrpSpPr>
      <p:grpSpPr>
        <a:xfrm>
          <a:off x="0" y="0"/>
          <a:ext cx="0" cy="0"/>
          <a:chOff x="0" y="0"/>
          <a:chExt cx="0" cy="0"/>
        </a:xfrm>
      </p:grpSpPr>
      <p:sp>
        <p:nvSpPr>
          <p:cNvPr id="33794" name="Title 1"/>
          <p:cNvSpPr>
            <a:spLocks noGrp="1"/>
          </p:cNvSpPr>
          <p:nvPr>
            <p:ph type="title"/>
          </p:nvPr>
        </p:nvSpPr>
        <p:spPr>
          <a:xfrm>
            <a:off x="577850" y="-76200"/>
            <a:ext cx="8229600" cy="1143000"/>
          </a:xfrm>
        </p:spPr>
        <p:txBody>
          <a:bodyPr/>
          <a:lstStyle/>
          <a:p>
            <a:pPr eaLnBrk="1" hangingPunct="1"/>
            <a:r>
              <a:rPr lang="en-US" altLang="en-US" sz="1400" smtClean="0"/>
              <a:t>Flow through a decompaction-weakening matrix from a high porosity source </a:t>
            </a:r>
          </a:p>
        </p:txBody>
      </p:sp>
      <p:pic>
        <p:nvPicPr>
          <p:cNvPr id="33795" name="Picture 2" descr="\\Vulture32\c$\jamie\talks\bowen\channeling_pan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838200"/>
            <a:ext cx="69469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6629400"/>
            <a:ext cx="54864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‘07</a:t>
            </a:r>
          </a:p>
        </p:txBody>
      </p:sp>
      <p:sp>
        <p:nvSpPr>
          <p:cNvPr id="33797" name="Title 1"/>
          <p:cNvSpPr txBox="1">
            <a:spLocks/>
          </p:cNvSpPr>
          <p:nvPr/>
        </p:nvSpPr>
        <p:spPr bwMode="auto">
          <a:xfrm>
            <a:off x="685800" y="5638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1400"/>
          </a:p>
          <a:p>
            <a:pPr algn="ctr" eaLnBrk="1" hangingPunct="1">
              <a:spcBef>
                <a:spcPct val="0"/>
              </a:spcBef>
              <a:buFontTx/>
              <a:buNone/>
            </a:pPr>
            <a:r>
              <a:rPr lang="en-US" altLang="en-US" sz="1400"/>
              <a:t>Strong spatial focusing, channel spacing ~ </a:t>
            </a:r>
            <a:r>
              <a:rPr lang="el-GR" altLang="en-US" sz="1400"/>
              <a:t>δ</a:t>
            </a:r>
            <a:r>
              <a:rPr lang="en-US" altLang="en-US" sz="1400"/>
              <a:t>, channel width ~ </a:t>
            </a:r>
            <a:r>
              <a:rPr lang="el-GR" altLang="en-US" sz="1400"/>
              <a:t>σ</a:t>
            </a:r>
            <a:r>
              <a:rPr lang="en-US" altLang="en-US" sz="1400" baseline="-25000"/>
              <a:t>y</a:t>
            </a:r>
            <a:r>
              <a:rPr lang="en-US" altLang="en-US" sz="1400"/>
              <a:t>/</a:t>
            </a:r>
            <a:r>
              <a:rPr lang="el-GR" altLang="en-US" sz="1400"/>
              <a:t>Δρ</a:t>
            </a:r>
            <a:r>
              <a:rPr lang="en-US" altLang="en-US" sz="1400"/>
              <a:t>g, </a:t>
            </a:r>
            <a:r>
              <a:rPr lang="el-GR" altLang="en-US" sz="1400"/>
              <a:t>τ</a:t>
            </a:r>
            <a:r>
              <a:rPr lang="en-US" altLang="en-US" sz="1400"/>
              <a:t> = </a:t>
            </a:r>
            <a:r>
              <a:rPr lang="el-GR" altLang="en-US" sz="1400"/>
              <a:t>τ</a:t>
            </a:r>
            <a:r>
              <a:rPr lang="en-US" altLang="en-US" sz="1400" baseline="-25000"/>
              <a:t>viscous</a:t>
            </a:r>
            <a:r>
              <a:rPr lang="en-US" altLang="en-US" sz="1400"/>
              <a:t>width/</a:t>
            </a:r>
            <a:r>
              <a:rPr lang="el-GR" altLang="en-US" sz="1400"/>
              <a:t>δ</a:t>
            </a:r>
            <a:r>
              <a:rPr lang="en-US" altLang="en-US" sz="1400"/>
              <a:t> </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5842" name="Picture 5" descr="\\Vulture32\c$\jamie\talks\bowen\little_heterogenei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1600200"/>
            <a:ext cx="261461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6" descr="\\Vulture32\c$\jamie\talks\bowen\big_heterogene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16075"/>
            <a:ext cx="17954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defRPr/>
            </a:pPr>
            <a:r>
              <a:rPr lang="en-US" sz="1400" dirty="0" smtClean="0">
                <a:latin typeface="+mn-lt"/>
              </a:rPr>
              <a:t>Lithological Heterogeneity</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Title 3"/>
          <p:cNvSpPr>
            <a:spLocks noGrp="1"/>
          </p:cNvSpPr>
          <p:nvPr>
            <p:ph type="title"/>
          </p:nvPr>
        </p:nvSpPr>
        <p:spPr>
          <a:xfrm>
            <a:off x="495300" y="914400"/>
            <a:ext cx="8229600" cy="1020763"/>
          </a:xfrm>
        </p:spPr>
        <p:txBody>
          <a:bodyPr/>
          <a:lstStyle/>
          <a:p>
            <a:pPr eaLnBrk="1" hangingPunct="1"/>
            <a:r>
              <a:rPr lang="en-GB" altLang="en-US" sz="1400" smtClean="0"/>
              <a:t>Lateral Fluid Flow</a:t>
            </a:r>
            <a:br>
              <a:rPr lang="en-GB" altLang="en-US" sz="1400" smtClean="0"/>
            </a:br>
            <a:r>
              <a:rPr lang="en-GB" altLang="en-US" sz="1400" smtClean="0"/>
              <a:t/>
            </a:r>
            <a:br>
              <a:rPr lang="en-GB" altLang="en-US" sz="1400" smtClean="0"/>
            </a:br>
            <a:r>
              <a:rPr lang="en-GB" altLang="en-US" sz="1400" smtClean="0"/>
              <a:t>Lateral flow is toward low p</a:t>
            </a:r>
            <a:r>
              <a:rPr lang="en-GB" altLang="en-US" sz="1400" baseline="-25000" smtClean="0"/>
              <a:t>f</a:t>
            </a:r>
            <a:r>
              <a:rPr lang="en-GB" altLang="en-US" sz="1400" smtClean="0"/>
              <a:t>, i.e., a drain </a:t>
            </a:r>
            <a:br>
              <a:rPr lang="en-GB" altLang="en-US" sz="1400" smtClean="0"/>
            </a:br>
            <a:r>
              <a:rPr lang="en-GB" altLang="en-US" sz="1400" smtClean="0"/>
              <a:t>(except in metamorphic petrology where fluids flow “up-” or “down-temperature”)</a:t>
            </a:r>
            <a:br>
              <a:rPr lang="en-GB" altLang="en-US" sz="1400" smtClean="0"/>
            </a:br>
            <a:r>
              <a:rPr lang="en-GB" altLang="en-US" sz="1400" smtClean="0"/>
              <a:t> </a:t>
            </a:r>
            <a:endParaRPr lang="en-US" altLang="en-US" sz="1400" smtClean="0"/>
          </a:p>
        </p:txBody>
      </p:sp>
      <p:pic>
        <p:nvPicPr>
          <p:cNvPr id="37891" name="Picture 2" descr="\\Vulture32\c$\jamie\talks\bowen\drain_cartoon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68563"/>
            <a:ext cx="28860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3" descr="\\Vulture32\c$\jamie\talks\bowen\drain_cartoon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2149475"/>
            <a:ext cx="38623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Title 3"/>
          <p:cNvSpPr>
            <a:spLocks noGrp="1"/>
          </p:cNvSpPr>
          <p:nvPr>
            <p:ph type="title"/>
          </p:nvPr>
        </p:nvSpPr>
        <p:spPr>
          <a:xfrm>
            <a:off x="10363200" y="1363663"/>
            <a:ext cx="8229600" cy="1020762"/>
          </a:xfrm>
        </p:spPr>
        <p:txBody>
          <a:bodyPr/>
          <a:lstStyle/>
          <a:p>
            <a:pPr eaLnBrk="1" hangingPunct="1"/>
            <a:r>
              <a:rPr lang="en-GB" altLang="en-US" sz="1400" smtClean="0"/>
              <a:t> </a:t>
            </a:r>
            <a:endParaRPr lang="en-US" altLang="en-US" sz="1400" smtClean="0"/>
          </a:p>
        </p:txBody>
      </p:sp>
      <p:pic>
        <p:nvPicPr>
          <p:cNvPr id="39939" name="Picture 2" descr="C:\Documents and Settings\jamie\Desktop\Bowen\drain_numeric_110k_low_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697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C:\Documents and Settings\jamie\Desktop\Bowen\drain_numeric_text_10k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1288" y="457200"/>
            <a:ext cx="38592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C:\Documents and Settings\jamie\Desktop\Bowen\drain_numeric_delta_tex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066800"/>
            <a:ext cx="195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B9CDE5"/>
        </a:solidFill>
        <a:effectLst/>
      </p:bgPr>
    </p:bg>
    <p:spTree>
      <p:nvGrpSpPr>
        <p:cNvPr id="1" name=""/>
        <p:cNvGrpSpPr/>
        <p:nvPr/>
      </p:nvGrpSpPr>
      <p:grpSpPr>
        <a:xfrm>
          <a:off x="0" y="0"/>
          <a:ext cx="0" cy="0"/>
          <a:chOff x="0" y="0"/>
          <a:chExt cx="0" cy="0"/>
        </a:xfrm>
      </p:grpSpPr>
      <p:sp>
        <p:nvSpPr>
          <p:cNvPr id="5122" name="Title 3"/>
          <p:cNvSpPr>
            <a:spLocks noGrp="1"/>
          </p:cNvSpPr>
          <p:nvPr>
            <p:ph type="title"/>
          </p:nvPr>
        </p:nvSpPr>
        <p:spPr>
          <a:xfrm>
            <a:off x="0" y="685800"/>
            <a:ext cx="3581400" cy="457200"/>
          </a:xfrm>
        </p:spPr>
        <p:txBody>
          <a:bodyPr/>
          <a:lstStyle/>
          <a:p>
            <a:pPr eaLnBrk="1" hangingPunct="1"/>
            <a:r>
              <a:rPr lang="en-GB" altLang="en-US" sz="1600" b="1" smtClean="0"/>
              <a:t>The Process</a:t>
            </a:r>
            <a:endParaRPr lang="en-US" altLang="en-US" sz="1600" b="1" smtClean="0"/>
          </a:p>
        </p:txBody>
      </p:sp>
      <p:sp>
        <p:nvSpPr>
          <p:cNvPr id="5123" name="TextBox 8"/>
          <p:cNvSpPr txBox="1">
            <a:spLocks noChangeArrowheads="1"/>
          </p:cNvSpPr>
          <p:nvPr/>
        </p:nvSpPr>
        <p:spPr bwMode="auto">
          <a:xfrm>
            <a:off x="609600" y="4519613"/>
            <a:ext cx="23622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600"/>
              <a:t>What happens next?</a:t>
            </a:r>
          </a:p>
        </p:txBody>
      </p:sp>
      <p:sp>
        <p:nvSpPr>
          <p:cNvPr id="3087" name="TextBox 7"/>
          <p:cNvSpPr txBox="1">
            <a:spLocks noChangeArrowheads="1"/>
          </p:cNvSpPr>
          <p:nvPr/>
        </p:nvSpPr>
        <p:spPr bwMode="auto">
          <a:xfrm>
            <a:off x="3276600" y="631825"/>
            <a:ext cx="2362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600"/>
              <a:t>Classical school</a:t>
            </a:r>
            <a:r>
              <a:rPr lang="en-US" altLang="en-US" sz="1600"/>
              <a:t>:</a:t>
            </a:r>
          </a:p>
          <a:p>
            <a:pPr algn="ctr" eaLnBrk="1" hangingPunct="1">
              <a:spcBef>
                <a:spcPct val="0"/>
              </a:spcBef>
              <a:buFontTx/>
              <a:buNone/>
            </a:pPr>
            <a:r>
              <a:rPr lang="en-GB" altLang="en-US" sz="1600"/>
              <a:t>rocks have no strength</a:t>
            </a:r>
          </a:p>
        </p:txBody>
      </p:sp>
      <p:sp>
        <p:nvSpPr>
          <p:cNvPr id="3088" name="TextBox 9"/>
          <p:cNvSpPr txBox="1">
            <a:spLocks noChangeArrowheads="1"/>
          </p:cNvSpPr>
          <p:nvPr/>
        </p:nvSpPr>
        <p:spPr bwMode="auto">
          <a:xfrm>
            <a:off x="2971800" y="4213225"/>
            <a:ext cx="3048000"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ts val="600"/>
              </a:spcBef>
            </a:pPr>
            <a:r>
              <a:rPr lang="en-GB" altLang="en-US" sz="1600"/>
              <a:t>compaction-driven flow </a:t>
            </a:r>
          </a:p>
          <a:p>
            <a:pPr algn="ctr" eaLnBrk="1" hangingPunct="1">
              <a:spcBef>
                <a:spcPts val="600"/>
              </a:spcBef>
            </a:pPr>
            <a:r>
              <a:rPr lang="en-GB" altLang="en-US" sz="1600"/>
              <a:t>p</a:t>
            </a:r>
            <a:r>
              <a:rPr lang="en-GB" altLang="en-US" sz="1600" baseline="-25000"/>
              <a:t>fluid</a:t>
            </a:r>
            <a:r>
              <a:rPr lang="en-GB" altLang="en-US" sz="1600"/>
              <a:t> = p</a:t>
            </a:r>
            <a:r>
              <a:rPr lang="en-GB" altLang="en-US" sz="1600" baseline="-25000"/>
              <a:t>total </a:t>
            </a:r>
            <a:endParaRPr lang="en-GB" altLang="en-US" sz="1600"/>
          </a:p>
          <a:p>
            <a:pPr algn="ctr" eaLnBrk="1" hangingPunct="1">
              <a:spcBef>
                <a:spcPts val="600"/>
              </a:spcBef>
            </a:pPr>
            <a:r>
              <a:rPr lang="en-GB" altLang="en-US" sz="1600"/>
              <a:t>flow in only one direction (up)</a:t>
            </a:r>
          </a:p>
          <a:p>
            <a:pPr algn="ctr" eaLnBrk="1" hangingPunct="1">
              <a:spcBef>
                <a:spcPts val="600"/>
              </a:spcBef>
            </a:pPr>
            <a:r>
              <a:rPr lang="en-GB" altLang="en-US" sz="1600"/>
              <a:t>no physics</a:t>
            </a:r>
          </a:p>
        </p:txBody>
      </p:sp>
      <p:sp>
        <p:nvSpPr>
          <p:cNvPr id="3083" name="TextBox 10"/>
          <p:cNvSpPr txBox="1">
            <a:spLocks noChangeArrowheads="1"/>
          </p:cNvSpPr>
          <p:nvPr/>
        </p:nvSpPr>
        <p:spPr bwMode="auto">
          <a:xfrm>
            <a:off x="6019800" y="4213225"/>
            <a:ext cx="28194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600"/>
              </a:spcAft>
            </a:pPr>
            <a:r>
              <a:rPr lang="en-GB" altLang="en-US" sz="1600"/>
              <a:t>p</a:t>
            </a:r>
            <a:r>
              <a:rPr lang="en-GB" altLang="en-US" sz="1600" baseline="-25000"/>
              <a:t>fluid</a:t>
            </a:r>
            <a:r>
              <a:rPr lang="en-GB" altLang="en-US" sz="1600"/>
              <a:t> </a:t>
            </a:r>
            <a:r>
              <a:rPr lang="en-GB" altLang="en-US" sz="1600">
                <a:ea typeface="Cambria Math" panose="02040503050406030204" pitchFamily="18" charset="0"/>
                <a:cs typeface="Cambria Math" panose="02040503050406030204" pitchFamily="18" charset="0"/>
              </a:rPr>
              <a:t>≠</a:t>
            </a:r>
            <a:r>
              <a:rPr lang="en-GB" altLang="en-US" sz="1600"/>
              <a:t> p</a:t>
            </a:r>
            <a:r>
              <a:rPr lang="en-GB" altLang="en-US" sz="1600" baseline="-25000"/>
              <a:t>total </a:t>
            </a:r>
          </a:p>
          <a:p>
            <a:pPr algn="ctr" eaLnBrk="1" hangingPunct="1">
              <a:spcBef>
                <a:spcPct val="0"/>
              </a:spcBef>
              <a:spcAft>
                <a:spcPts val="600"/>
              </a:spcAft>
            </a:pPr>
            <a:r>
              <a:rPr lang="en-GB" altLang="en-US" sz="1600"/>
              <a:t>circulation, not expulsion</a:t>
            </a:r>
          </a:p>
          <a:p>
            <a:pPr algn="ctr" eaLnBrk="1" hangingPunct="1">
              <a:spcBef>
                <a:spcPct val="0"/>
              </a:spcBef>
              <a:spcAft>
                <a:spcPts val="600"/>
              </a:spcAft>
            </a:pPr>
            <a:r>
              <a:rPr lang="en-GB" altLang="en-US" sz="1600">
                <a:solidFill>
                  <a:srgbClr val="000000"/>
                </a:solidFill>
              </a:rPr>
              <a:t>τ</a:t>
            </a:r>
            <a:r>
              <a:rPr lang="en-GB" altLang="en-US" sz="1600" baseline="-25000">
                <a:solidFill>
                  <a:srgbClr val="000000"/>
                </a:solidFill>
              </a:rPr>
              <a:t>compaction</a:t>
            </a:r>
            <a:r>
              <a:rPr lang="en-GB" altLang="en-US" sz="1600">
                <a:solidFill>
                  <a:srgbClr val="000000"/>
                </a:solidFill>
              </a:rPr>
              <a:t> » τ</a:t>
            </a:r>
            <a:r>
              <a:rPr lang="en-GB" altLang="en-US" sz="1600" baseline="-25000">
                <a:solidFill>
                  <a:srgbClr val="000000"/>
                </a:solidFill>
              </a:rPr>
              <a:t>fluid flow</a:t>
            </a:r>
            <a:endParaRPr lang="en-GB" altLang="en-US" sz="1600"/>
          </a:p>
        </p:txBody>
      </p:sp>
      <p:sp>
        <p:nvSpPr>
          <p:cNvPr id="3084" name="TextBox 11"/>
          <p:cNvSpPr txBox="1">
            <a:spLocks noChangeArrowheads="1"/>
          </p:cNvSpPr>
          <p:nvPr/>
        </p:nvSpPr>
        <p:spPr bwMode="auto">
          <a:xfrm>
            <a:off x="5867400" y="631825"/>
            <a:ext cx="2971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600"/>
              <a:t>Modern school</a:t>
            </a:r>
            <a:r>
              <a:rPr lang="en-US" altLang="en-US" sz="1600"/>
              <a:t>:</a:t>
            </a:r>
          </a:p>
          <a:p>
            <a:pPr algn="ctr" eaLnBrk="1" hangingPunct="1">
              <a:spcBef>
                <a:spcPct val="0"/>
              </a:spcBef>
              <a:buFontTx/>
              <a:buNone/>
            </a:pPr>
            <a:r>
              <a:rPr lang="en-GB" altLang="en-US" sz="1600"/>
              <a:t>rocks have infinite strength</a:t>
            </a:r>
          </a:p>
        </p:txBody>
      </p:sp>
      <p:pic>
        <p:nvPicPr>
          <p:cNvPr id="512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333500"/>
            <a:ext cx="22367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1317625"/>
            <a:ext cx="17399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8938" y="1333500"/>
            <a:ext cx="12620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524000" y="5694363"/>
            <a:ext cx="6172200" cy="338137"/>
          </a:xfrm>
          <a:prstGeom prst="rect">
            <a:avLst/>
          </a:prstGeom>
          <a:noFill/>
        </p:spPr>
        <p:txBody>
          <a:bodyPr>
            <a:spAutoFit/>
          </a:bodyPr>
          <a:lstStyle/>
          <a:p>
            <a:pPr algn="ctr" eaLnBrk="1" hangingPunct="1">
              <a:defRPr/>
            </a:pPr>
            <a:r>
              <a:rPr lang="en-US" sz="1600" b="1" dirty="0">
                <a:solidFill>
                  <a:srgbClr val="FF0000"/>
                </a:solidFill>
                <a:latin typeface="+mn-lt"/>
              </a:rPr>
              <a:t>Real world =&gt; finite strength =&gt; porosity waves?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P spid="3088" grpId="0"/>
      <p:bldP spid="3083" grpId="0"/>
      <p:bldP spid="3084"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986" name="Picture 5" descr="fig5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90650"/>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Title 1"/>
          <p:cNvSpPr>
            <a:spLocks noGrp="1"/>
          </p:cNvSpPr>
          <p:nvPr>
            <p:ph type="title"/>
          </p:nvPr>
        </p:nvSpPr>
        <p:spPr>
          <a:xfrm>
            <a:off x="9220200" y="274638"/>
            <a:ext cx="8229600" cy="1143000"/>
          </a:xfrm>
        </p:spPr>
        <p:txBody>
          <a:bodyPr/>
          <a:lstStyle/>
          <a:p>
            <a:r>
              <a:rPr lang="en-US" altLang="en-US" smtClean="0"/>
              <a:t> </a:t>
            </a:r>
          </a:p>
        </p:txBody>
      </p:sp>
      <p:sp>
        <p:nvSpPr>
          <p:cNvPr id="7" name="TextBox 6"/>
          <p:cNvSpPr txBox="1"/>
          <p:nvPr/>
        </p:nvSpPr>
        <p:spPr>
          <a:xfrm>
            <a:off x="-76200" y="6629400"/>
            <a:ext cx="5486400" cy="276225"/>
          </a:xfrm>
          <a:prstGeom prst="rect">
            <a:avLst/>
          </a:prstGeom>
          <a:noFill/>
        </p:spPr>
        <p:txBody>
          <a:bodyPr>
            <a:spAutoFit/>
          </a:bodyPr>
          <a:lstStyle/>
          <a:p>
            <a:pPr eaLnBrk="1" hangingPunct="1">
              <a:defRPr/>
            </a:pPr>
            <a:r>
              <a:rPr lang="en-US" sz="1200" dirty="0">
                <a:latin typeface="+mn-lt"/>
              </a:rPr>
              <a:t>Connolly ‘10</a:t>
            </a:r>
          </a:p>
        </p:txBody>
      </p:sp>
      <p:pic>
        <p:nvPicPr>
          <p:cNvPr id="41989" name="Picture 2" descr="C:\Documents and Settings\jamie\Desktop\Bowen\drain_numeric_text_110k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11163"/>
            <a:ext cx="31210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3" descr="C:\Documents and Settings\jamie\Desktop\Bowen\drain_numeric_delta_tex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762000"/>
            <a:ext cx="195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Title 3"/>
          <p:cNvSpPr>
            <a:spLocks noGrp="1"/>
          </p:cNvSpPr>
          <p:nvPr>
            <p:ph type="title"/>
          </p:nvPr>
        </p:nvSpPr>
        <p:spPr>
          <a:xfrm>
            <a:off x="457200" y="274638"/>
            <a:ext cx="8229600" cy="1020762"/>
          </a:xfrm>
        </p:spPr>
        <p:txBody>
          <a:bodyPr/>
          <a:lstStyle/>
          <a:p>
            <a:pPr eaLnBrk="1" hangingPunct="1"/>
            <a:r>
              <a:rPr lang="en-GB" altLang="en-US" sz="1400" smtClean="0"/>
              <a:t>Noncompacting, t = 110 ky</a:t>
            </a:r>
            <a:endParaRPr lang="en-US" altLang="en-US" sz="1400" smtClean="0"/>
          </a:p>
        </p:txBody>
      </p:sp>
      <p:pic>
        <p:nvPicPr>
          <p:cNvPr id="44035" name="Picture 5" descr="fig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143000"/>
            <a:ext cx="7705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B9CDE5"/>
        </a:solidFill>
        <a:effectLst/>
      </p:bgPr>
    </p:bg>
    <p:spTree>
      <p:nvGrpSpPr>
        <p:cNvPr id="1" name=""/>
        <p:cNvGrpSpPr/>
        <p:nvPr/>
      </p:nvGrpSpPr>
      <p:grpSpPr>
        <a:xfrm>
          <a:off x="0" y="0"/>
          <a:ext cx="0" cy="0"/>
          <a:chOff x="0" y="0"/>
          <a:chExt cx="0" cy="0"/>
        </a:xfrm>
      </p:grpSpPr>
      <p:sp>
        <p:nvSpPr>
          <p:cNvPr id="46082" name="Title 1"/>
          <p:cNvSpPr>
            <a:spLocks noGrp="1"/>
          </p:cNvSpPr>
          <p:nvPr>
            <p:ph type="title"/>
          </p:nvPr>
        </p:nvSpPr>
        <p:spPr>
          <a:xfrm>
            <a:off x="457200" y="76200"/>
            <a:ext cx="8229600" cy="1143000"/>
          </a:xfrm>
        </p:spPr>
        <p:txBody>
          <a:bodyPr/>
          <a:lstStyle/>
          <a:p>
            <a:pPr eaLnBrk="1" hangingPunct="1"/>
            <a:r>
              <a:rPr lang="en-US" altLang="en-US" sz="1600" b="1" smtClean="0"/>
              <a:t>Has anyone ever seen a porosity wave?</a:t>
            </a:r>
          </a:p>
        </p:txBody>
      </p:sp>
      <p:sp>
        <p:nvSpPr>
          <p:cNvPr id="46083"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11267" name="Picture 3" descr="C:\jamie\talks\bowen\basin_schema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95413"/>
            <a:ext cx="3859213"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jamie\talks\bowen\mor_schema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95413"/>
            <a:ext cx="44323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C6D9F1"/>
        </a:solidFill>
        <a:effectLst/>
      </p:bgPr>
    </p:bg>
    <p:spTree>
      <p:nvGrpSpPr>
        <p:cNvPr id="1" name=""/>
        <p:cNvGrpSpPr/>
        <p:nvPr/>
      </p:nvGrpSpPr>
      <p:grpSpPr>
        <a:xfrm>
          <a:off x="0" y="0"/>
          <a:ext cx="0" cy="0"/>
          <a:chOff x="0" y="0"/>
          <a:chExt cx="0" cy="0"/>
        </a:xfrm>
      </p:grpSpPr>
      <p:pic>
        <p:nvPicPr>
          <p:cNvPr id="48130" name="Picture 2" descr="C:\Documents and Settings\jamie\Desktop\Bowen\gra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86400"/>
            <a:ext cx="11082338"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3" descr="C:\Documents and Settings\jamie\Desktop\Bowen\su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13466">
            <a:off x="7687469" y="-1143794"/>
            <a:ext cx="23415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14400"/>
            <a:ext cx="265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7938"/>
            <a:ext cx="2654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648325"/>
            <a:ext cx="914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5" name="Title 1"/>
          <p:cNvSpPr>
            <a:spLocks noGrp="1"/>
          </p:cNvSpPr>
          <p:nvPr>
            <p:ph type="title"/>
          </p:nvPr>
        </p:nvSpPr>
        <p:spPr/>
        <p:txBody>
          <a:bodyPr/>
          <a:lstStyle/>
          <a:p>
            <a:r>
              <a:rPr lang="en-US" altLang="en-US" sz="2400" smtClean="0"/>
              <a:t>Conclusions</a:t>
            </a:r>
          </a:p>
        </p:txBody>
      </p:sp>
      <p:grpSp>
        <p:nvGrpSpPr>
          <p:cNvPr id="48136" name="Group 4"/>
          <p:cNvGrpSpPr>
            <a:grpSpLocks/>
          </p:cNvGrpSpPr>
          <p:nvPr/>
        </p:nvGrpSpPr>
        <p:grpSpPr bwMode="auto">
          <a:xfrm>
            <a:off x="609600" y="5791200"/>
            <a:ext cx="1039813" cy="871538"/>
            <a:chOff x="2590800" y="6114096"/>
            <a:chExt cx="1039752" cy="871537"/>
          </a:xfrm>
        </p:grpSpPr>
        <p:pic>
          <p:nvPicPr>
            <p:cNvPr id="48154"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152" y="6114096"/>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5" name="TextBox 13"/>
            <p:cNvSpPr txBox="1">
              <a:spLocks noChangeArrowheads="1"/>
            </p:cNvSpPr>
            <p:nvPr/>
          </p:nvSpPr>
          <p:spPr bwMode="auto">
            <a:xfrm>
              <a:off x="2590800" y="6400800"/>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viscous</a:t>
              </a:r>
              <a:endParaRPr lang="en-GB" altLang="en-US" sz="1000" baseline="-25000">
                <a:solidFill>
                  <a:srgbClr val="FF0000"/>
                </a:solidFill>
              </a:endParaRPr>
            </a:p>
          </p:txBody>
        </p:sp>
      </p:grpSp>
      <p:grpSp>
        <p:nvGrpSpPr>
          <p:cNvPr id="48137" name="Group 2"/>
          <p:cNvGrpSpPr>
            <a:grpSpLocks/>
          </p:cNvGrpSpPr>
          <p:nvPr/>
        </p:nvGrpSpPr>
        <p:grpSpPr bwMode="auto">
          <a:xfrm>
            <a:off x="7799388" y="5181600"/>
            <a:ext cx="914400" cy="871538"/>
            <a:chOff x="7799448" y="5181600"/>
            <a:chExt cx="914400" cy="871537"/>
          </a:xfrm>
        </p:grpSpPr>
        <p:pic>
          <p:nvPicPr>
            <p:cNvPr id="48152"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448" y="5181600"/>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53" name="Object 16"/>
            <p:cNvGraphicFramePr>
              <a:graphicFrameLocks noChangeAspect="1"/>
            </p:cNvGraphicFramePr>
            <p:nvPr/>
          </p:nvGraphicFramePr>
          <p:xfrm>
            <a:off x="7924800" y="5410200"/>
            <a:ext cx="508000" cy="330200"/>
          </p:xfrm>
          <a:graphic>
            <a:graphicData uri="http://schemas.openxmlformats.org/presentationml/2006/ole">
              <mc:AlternateContent xmlns:mc="http://schemas.openxmlformats.org/markup-compatibility/2006">
                <mc:Choice xmlns:v="urn:schemas-microsoft-com:vml" Requires="v">
                  <p:oleObj spid="_x0000_s48156" name="Equation" r:id="rId9" imgW="508000" imgH="330200" progId="Equation.DSMT4">
                    <p:embed/>
                  </p:oleObj>
                </mc:Choice>
                <mc:Fallback>
                  <p:oleObj name="Equation" r:id="rId9" imgW="508000" imgH="330200"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5410200"/>
                          <a:ext cx="50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48138" name="Group 3"/>
          <p:cNvGrpSpPr>
            <a:grpSpLocks/>
          </p:cNvGrpSpPr>
          <p:nvPr/>
        </p:nvGrpSpPr>
        <p:grpSpPr bwMode="auto">
          <a:xfrm>
            <a:off x="6689725" y="6096000"/>
            <a:ext cx="1006475" cy="871538"/>
            <a:chOff x="6689139" y="6191883"/>
            <a:chExt cx="1007061" cy="871537"/>
          </a:xfrm>
        </p:grpSpPr>
        <p:pic>
          <p:nvPicPr>
            <p:cNvPr id="48150"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6191883"/>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51" name="TextBox 19"/>
            <p:cNvSpPr txBox="1">
              <a:spLocks noChangeArrowheads="1"/>
            </p:cNvSpPr>
            <p:nvPr/>
          </p:nvSpPr>
          <p:spPr bwMode="auto">
            <a:xfrm>
              <a:off x="6689139" y="64593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Darcy</a:t>
              </a:r>
              <a:endParaRPr lang="en-GB" altLang="en-US" sz="1000" baseline="-25000">
                <a:solidFill>
                  <a:srgbClr val="FF0000"/>
                </a:solidFill>
              </a:endParaRPr>
            </a:p>
          </p:txBody>
        </p:sp>
      </p:grpSp>
      <p:grpSp>
        <p:nvGrpSpPr>
          <p:cNvPr id="48139" name="Group 23"/>
          <p:cNvGrpSpPr>
            <a:grpSpLocks/>
          </p:cNvGrpSpPr>
          <p:nvPr/>
        </p:nvGrpSpPr>
        <p:grpSpPr bwMode="auto">
          <a:xfrm>
            <a:off x="5562600" y="6400800"/>
            <a:ext cx="990600" cy="584200"/>
            <a:chOff x="1295400" y="4517726"/>
            <a:chExt cx="990600" cy="584059"/>
          </a:xfrm>
        </p:grpSpPr>
        <p:pic>
          <p:nvPicPr>
            <p:cNvPr id="48148"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151" y="4517726"/>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9" name="TextBox 22"/>
            <p:cNvSpPr txBox="1">
              <a:spLocks noChangeArrowheads="1"/>
            </p:cNvSpPr>
            <p:nvPr/>
          </p:nvSpPr>
          <p:spPr bwMode="auto">
            <a:xfrm>
              <a:off x="1295400" y="47829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isostatic</a:t>
              </a:r>
              <a:endParaRPr lang="en-GB" altLang="en-US" sz="1000" baseline="-25000">
                <a:solidFill>
                  <a:srgbClr val="FF0000"/>
                </a:solidFill>
              </a:endParaRPr>
            </a:p>
          </p:txBody>
        </p:sp>
      </p:grpSp>
      <p:sp>
        <p:nvSpPr>
          <p:cNvPr id="48140" name="TextBox 28"/>
          <p:cNvSpPr txBox="1">
            <a:spLocks noChangeArrowheads="1"/>
          </p:cNvSpPr>
          <p:nvPr/>
        </p:nvSpPr>
        <p:spPr bwMode="auto">
          <a:xfrm>
            <a:off x="5181600" y="60023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High p</a:t>
            </a:r>
            <a:r>
              <a:rPr lang="en-GB" altLang="en-US" sz="1000" baseline="-25000">
                <a:solidFill>
                  <a:srgbClr val="FF0000"/>
                </a:solidFill>
              </a:rPr>
              <a:t>f</a:t>
            </a:r>
          </a:p>
        </p:txBody>
      </p:sp>
      <p:grpSp>
        <p:nvGrpSpPr>
          <p:cNvPr id="48141" name="Group 10"/>
          <p:cNvGrpSpPr>
            <a:grpSpLocks/>
          </p:cNvGrpSpPr>
          <p:nvPr/>
        </p:nvGrpSpPr>
        <p:grpSpPr bwMode="auto">
          <a:xfrm>
            <a:off x="1524000" y="6248400"/>
            <a:ext cx="612775" cy="584200"/>
            <a:chOff x="682751" y="3429000"/>
            <a:chExt cx="612649" cy="584059"/>
          </a:xfrm>
        </p:grpSpPr>
        <p:pic>
          <p:nvPicPr>
            <p:cNvPr id="48146"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51" y="3429000"/>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8147" name="Object 6"/>
            <p:cNvGraphicFramePr>
              <a:graphicFrameLocks noChangeAspect="1"/>
            </p:cNvGraphicFramePr>
            <p:nvPr/>
          </p:nvGraphicFramePr>
          <p:xfrm>
            <a:off x="685800" y="3606800"/>
            <a:ext cx="609600" cy="279400"/>
          </p:xfrm>
          <a:graphic>
            <a:graphicData uri="http://schemas.openxmlformats.org/presentationml/2006/ole">
              <mc:AlternateContent xmlns:mc="http://schemas.openxmlformats.org/markup-compatibility/2006">
                <mc:Choice xmlns:v="urn:schemas-microsoft-com:vml" Requires="v">
                  <p:oleObj spid="_x0000_s48157" name="Equation" r:id="rId12" imgW="609600" imgH="279400" progId="Equation.DSMT4">
                    <p:embed/>
                  </p:oleObj>
                </mc:Choice>
                <mc:Fallback>
                  <p:oleObj name="Equation" r:id="rId12" imgW="609600" imgH="279400" progId="Equation.DSMT4">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606800"/>
                          <a:ext cx="609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 name="TextBox 24"/>
          <p:cNvSpPr txBox="1"/>
          <p:nvPr/>
        </p:nvSpPr>
        <p:spPr>
          <a:xfrm>
            <a:off x="812800" y="1295400"/>
            <a:ext cx="7569200" cy="1570038"/>
          </a:xfrm>
          <a:prstGeom prst="rect">
            <a:avLst/>
          </a:prstGeom>
          <a:noFill/>
        </p:spPr>
        <p:txBody>
          <a:bodyPr>
            <a:spAutoFit/>
          </a:bodyPr>
          <a:lstStyle/>
          <a:p>
            <a:pPr algn="ctr" eaLnBrk="1" hangingPunct="1">
              <a:defRPr/>
            </a:pPr>
            <a:r>
              <a:rPr lang="en-US" sz="1600" dirty="0">
                <a:latin typeface="+mn-lt"/>
              </a:rPr>
              <a:t>Porosity waves are an inescapable consequence of 3 assumptions: </a:t>
            </a:r>
          </a:p>
          <a:p>
            <a:pPr algn="ctr" eaLnBrk="1" hangingPunct="1">
              <a:defRPr/>
            </a:pPr>
            <a:r>
              <a:rPr lang="en-US" sz="1600" dirty="0">
                <a:latin typeface="+mn-lt"/>
              </a:rPr>
              <a:t>Darcy’s Law </a:t>
            </a:r>
          </a:p>
          <a:p>
            <a:pPr algn="ctr" eaLnBrk="1" hangingPunct="1">
              <a:defRPr/>
            </a:pPr>
            <a:r>
              <a:rPr lang="en-US" sz="1600" dirty="0">
                <a:latin typeface="+mn-lt"/>
              </a:rPr>
              <a:t>Viscous compaction </a:t>
            </a:r>
          </a:p>
          <a:p>
            <a:pPr algn="ctr" eaLnBrk="1" hangingPunct="1">
              <a:defRPr/>
            </a:pPr>
            <a:r>
              <a:rPr lang="en-US" sz="1600" dirty="0">
                <a:latin typeface="+mn-lt"/>
              </a:rPr>
              <a:t>Porosity-dependent Permeability. </a:t>
            </a:r>
          </a:p>
          <a:p>
            <a:pPr algn="ctr" eaLnBrk="1" hangingPunct="1">
              <a:defRPr/>
            </a:pPr>
            <a:r>
              <a:rPr lang="en-US" sz="1600" dirty="0">
                <a:latin typeface="+mn-lt"/>
              </a:rPr>
              <a:t>If you don’t like porosity waves, then reject an assumption, but which?</a:t>
            </a:r>
          </a:p>
          <a:p>
            <a:pPr algn="ctr" eaLnBrk="1" hangingPunct="1">
              <a:defRPr/>
            </a:pPr>
            <a:endParaRPr lang="en-US" sz="1600" dirty="0">
              <a:latin typeface="+mn-lt"/>
            </a:endParaRPr>
          </a:p>
        </p:txBody>
      </p:sp>
      <p:sp>
        <p:nvSpPr>
          <p:cNvPr id="34" name="TextBox 33"/>
          <p:cNvSpPr txBox="1"/>
          <p:nvPr/>
        </p:nvSpPr>
        <p:spPr>
          <a:xfrm>
            <a:off x="812800" y="-990600"/>
            <a:ext cx="6883400" cy="584200"/>
          </a:xfrm>
          <a:prstGeom prst="rect">
            <a:avLst/>
          </a:prstGeom>
          <a:noFill/>
        </p:spPr>
        <p:txBody>
          <a:bodyPr>
            <a:spAutoFit/>
          </a:bodyPr>
          <a:lstStyle/>
          <a:p>
            <a:pPr algn="ctr" eaLnBrk="1" hangingPunct="1">
              <a:defRPr/>
            </a:pPr>
            <a:r>
              <a:rPr lang="en-US" sz="1600" dirty="0">
                <a:latin typeface="+mn-lt"/>
              </a:rPr>
              <a:t>Less is known about the initial state than the about possible hydrodynamic perturbations (e.g. devolatilization) </a:t>
            </a:r>
          </a:p>
        </p:txBody>
      </p:sp>
      <p:sp>
        <p:nvSpPr>
          <p:cNvPr id="32" name="TextBox 31"/>
          <p:cNvSpPr txBox="1"/>
          <p:nvPr/>
        </p:nvSpPr>
        <p:spPr>
          <a:xfrm>
            <a:off x="0" y="2901950"/>
            <a:ext cx="9010650" cy="1076325"/>
          </a:xfrm>
          <a:prstGeom prst="rect">
            <a:avLst/>
          </a:prstGeom>
          <a:noFill/>
        </p:spPr>
        <p:txBody>
          <a:bodyPr>
            <a:spAutoFit/>
          </a:bodyPr>
          <a:lstStyle/>
          <a:p>
            <a:pPr algn="ctr" eaLnBrk="1" hangingPunct="1">
              <a:defRPr/>
            </a:pPr>
            <a:r>
              <a:rPr lang="en-US" sz="1600" dirty="0">
                <a:latin typeface="+mn-lt"/>
              </a:rPr>
              <a:t>Lower crustal fluid flow is inherently episodic and self organizes on spatial and temporal scales that are determined by the viscous compaction length</a:t>
            </a:r>
            <a:r>
              <a:rPr lang="en-US" sz="1600" dirty="0">
                <a:solidFill>
                  <a:srgbClr val="FF0000"/>
                </a:solidFill>
              </a:rPr>
              <a:t> </a:t>
            </a:r>
            <a:r>
              <a:rPr lang="el-GR" sz="1600" dirty="0">
                <a:latin typeface="Comic Sans MS" panose="030F0702030302020204" pitchFamily="66" charset="0"/>
              </a:rPr>
              <a:t>δ</a:t>
            </a:r>
            <a:r>
              <a:rPr lang="en-US" sz="1600" dirty="0">
                <a:latin typeface="Comic Sans MS" panose="030F0702030302020204" pitchFamily="66" charset="0"/>
              </a:rPr>
              <a:t>:</a:t>
            </a:r>
            <a:endParaRPr lang="en-US" sz="1600" dirty="0">
              <a:solidFill>
                <a:srgbClr val="FF0000"/>
              </a:solidFill>
              <a:latin typeface="Comic Sans MS" panose="030F0702030302020204" pitchFamily="66" charset="0"/>
            </a:endParaRPr>
          </a:p>
          <a:p>
            <a:pPr algn="ctr" eaLnBrk="1" hangingPunct="1">
              <a:defRPr/>
            </a:pPr>
            <a:r>
              <a:rPr lang="el-GR" sz="1600" dirty="0">
                <a:latin typeface="Comic Sans MS" panose="030F0702030302020204" pitchFamily="66" charset="0"/>
              </a:rPr>
              <a:t>δ</a:t>
            </a:r>
            <a:r>
              <a:rPr lang="en-US" sz="1600" dirty="0">
                <a:latin typeface="Comic Sans MS" panose="030F0702030302020204" pitchFamily="66" charset="0"/>
              </a:rPr>
              <a:t> </a:t>
            </a:r>
            <a:r>
              <a:rPr lang="el-GR" sz="1600" dirty="0">
                <a:latin typeface="Comic Sans MS" panose="030F0702030302020204" pitchFamily="66" charset="0"/>
                <a:sym typeface="Symbol" panose="05050102010706020507" pitchFamily="18" charset="2"/>
              </a:rPr>
              <a:t>―›</a:t>
            </a:r>
            <a:r>
              <a:rPr lang="en-US" sz="1600" dirty="0">
                <a:latin typeface="Comic Sans MS" panose="030F0702030302020204" pitchFamily="66" charset="0"/>
                <a:sym typeface="Symbol" panose="05050102010706020507" pitchFamily="18" charset="2"/>
              </a:rPr>
              <a:t> 0 =&gt; classical school, </a:t>
            </a:r>
            <a:r>
              <a:rPr lang="en-US" sz="1600" dirty="0" err="1">
                <a:latin typeface="Comic Sans MS" panose="030F0702030302020204" pitchFamily="66" charset="0"/>
                <a:sym typeface="Symbol" panose="05050102010706020507" pitchFamily="18" charset="2"/>
              </a:rPr>
              <a:t>p</a:t>
            </a:r>
            <a:r>
              <a:rPr lang="en-US" sz="1600" baseline="-25000" dirty="0" err="1">
                <a:latin typeface="Comic Sans MS" panose="030F0702030302020204" pitchFamily="66" charset="0"/>
                <a:sym typeface="Symbol" panose="05050102010706020507" pitchFamily="18" charset="2"/>
              </a:rPr>
              <a:t>fluid</a:t>
            </a:r>
            <a:r>
              <a:rPr lang="en-US" sz="1600" dirty="0">
                <a:latin typeface="Comic Sans MS" panose="030F0702030302020204" pitchFamily="66" charset="0"/>
                <a:sym typeface="Symbol" panose="05050102010706020507" pitchFamily="18" charset="2"/>
              </a:rPr>
              <a:t> = </a:t>
            </a:r>
            <a:r>
              <a:rPr lang="en-US" sz="1600" dirty="0" err="1">
                <a:latin typeface="Comic Sans MS" panose="030F0702030302020204" pitchFamily="66" charset="0"/>
                <a:sym typeface="Symbol" panose="05050102010706020507" pitchFamily="18" charset="2"/>
              </a:rPr>
              <a:t>p</a:t>
            </a:r>
            <a:r>
              <a:rPr lang="en-US" sz="1600" baseline="-25000" dirty="0" err="1">
                <a:latin typeface="Comic Sans MS" panose="030F0702030302020204" pitchFamily="66" charset="0"/>
                <a:sym typeface="Symbol" panose="05050102010706020507" pitchFamily="18" charset="2"/>
              </a:rPr>
              <a:t>total</a:t>
            </a:r>
            <a:r>
              <a:rPr lang="en-US" sz="1600" dirty="0">
                <a:latin typeface="Comic Sans MS" panose="030F0702030302020204" pitchFamily="66" charset="0"/>
                <a:sym typeface="Symbol" panose="05050102010706020507" pitchFamily="18" charset="2"/>
              </a:rPr>
              <a:t>, </a:t>
            </a:r>
            <a:r>
              <a:rPr lang="en-US" sz="1600" dirty="0" err="1">
                <a:latin typeface="Comic Sans MS" panose="030F0702030302020204" pitchFamily="66" charset="0"/>
                <a:sym typeface="Symbol" panose="05050102010706020507" pitchFamily="18" charset="2"/>
              </a:rPr>
              <a:t>uni</a:t>
            </a:r>
            <a:r>
              <a:rPr lang="en-US" sz="1600" dirty="0">
                <a:latin typeface="Comic Sans MS" panose="030F0702030302020204" pitchFamily="66" charset="0"/>
                <a:sym typeface="Symbol" panose="05050102010706020507" pitchFamily="18" charset="2"/>
              </a:rPr>
              <a:t>-directional (up) flow</a:t>
            </a:r>
          </a:p>
          <a:p>
            <a:pPr algn="ctr" eaLnBrk="1" hangingPunct="1">
              <a:defRPr/>
            </a:pPr>
            <a:r>
              <a:rPr lang="el-GR" sz="1600" dirty="0">
                <a:latin typeface="Comic Sans MS" panose="030F0702030302020204" pitchFamily="66" charset="0"/>
              </a:rPr>
              <a:t>δ</a:t>
            </a:r>
            <a:r>
              <a:rPr lang="en-US" sz="1600" dirty="0">
                <a:latin typeface="Comic Sans MS" panose="030F0702030302020204" pitchFamily="66" charset="0"/>
              </a:rPr>
              <a:t> </a:t>
            </a:r>
            <a:r>
              <a:rPr lang="el-GR" sz="1600" dirty="0">
                <a:latin typeface="Comic Sans MS" panose="030F0702030302020204" pitchFamily="66" charset="0"/>
                <a:sym typeface="Symbol" panose="05050102010706020507" pitchFamily="18" charset="2"/>
              </a:rPr>
              <a:t>―›</a:t>
            </a:r>
            <a:r>
              <a:rPr lang="en-US" sz="1600" dirty="0">
                <a:latin typeface="Comic Sans MS" panose="030F0702030302020204" pitchFamily="66" charset="0"/>
                <a:sym typeface="Symbol" panose="05050102010706020507" pitchFamily="18" charset="2"/>
              </a:rPr>
              <a:t> </a:t>
            </a:r>
            <a:r>
              <a:rPr lang="el-GR" sz="1600" dirty="0">
                <a:latin typeface="Comic Sans MS" panose="030F0702030302020204" pitchFamily="66" charset="0"/>
                <a:sym typeface="Symbol" panose="05050102010706020507" pitchFamily="18" charset="2"/>
              </a:rPr>
              <a:t>∞</a:t>
            </a:r>
            <a:r>
              <a:rPr lang="en-US" sz="1600" dirty="0">
                <a:latin typeface="Comic Sans MS" panose="030F0702030302020204" pitchFamily="66" charset="0"/>
                <a:sym typeface="Symbol" panose="05050102010706020507" pitchFamily="18" charset="2"/>
              </a:rPr>
              <a:t> =&gt; modern school, </a:t>
            </a:r>
            <a:r>
              <a:rPr lang="en-US" sz="1600" dirty="0" err="1">
                <a:latin typeface="Comic Sans MS" panose="030F0702030302020204" pitchFamily="66" charset="0"/>
                <a:sym typeface="Symbol" panose="05050102010706020507" pitchFamily="18" charset="2"/>
              </a:rPr>
              <a:t>p</a:t>
            </a:r>
            <a:r>
              <a:rPr lang="en-US" sz="1600" baseline="-25000" dirty="0" err="1">
                <a:latin typeface="Comic Sans MS" panose="030F0702030302020204" pitchFamily="66" charset="0"/>
                <a:sym typeface="Symbol" panose="05050102010706020507" pitchFamily="18" charset="2"/>
              </a:rPr>
              <a:t>fluid</a:t>
            </a:r>
            <a:r>
              <a:rPr lang="en-US" sz="1600" dirty="0">
                <a:latin typeface="Comic Sans MS" panose="030F0702030302020204" pitchFamily="66" charset="0"/>
                <a:sym typeface="Symbol" panose="05050102010706020507" pitchFamily="18" charset="2"/>
              </a:rPr>
              <a:t> ≠ </a:t>
            </a:r>
            <a:r>
              <a:rPr lang="en-US" sz="1600" dirty="0" err="1">
                <a:latin typeface="Comic Sans MS" panose="030F0702030302020204" pitchFamily="66" charset="0"/>
                <a:sym typeface="Symbol" panose="05050102010706020507" pitchFamily="18" charset="2"/>
              </a:rPr>
              <a:t>p</a:t>
            </a:r>
            <a:r>
              <a:rPr lang="en-US" sz="1600" baseline="-25000" dirty="0" err="1">
                <a:latin typeface="Comic Sans MS" panose="030F0702030302020204" pitchFamily="66" charset="0"/>
                <a:sym typeface="Symbol" panose="05050102010706020507" pitchFamily="18" charset="2"/>
              </a:rPr>
              <a:t>total</a:t>
            </a:r>
            <a:r>
              <a:rPr lang="en-US" sz="1600" dirty="0">
                <a:latin typeface="Comic Sans MS" panose="030F0702030302020204" pitchFamily="66" charset="0"/>
                <a:sym typeface="Symbol" panose="05050102010706020507" pitchFamily="18" charset="2"/>
              </a:rPr>
              <a:t>, heterogeneity controlled flow</a:t>
            </a:r>
          </a:p>
        </p:txBody>
      </p:sp>
      <p:sp>
        <p:nvSpPr>
          <p:cNvPr id="33" name="TextBox 32"/>
          <p:cNvSpPr txBox="1"/>
          <p:nvPr/>
        </p:nvSpPr>
        <p:spPr>
          <a:xfrm>
            <a:off x="209550" y="4368800"/>
            <a:ext cx="8705850" cy="584200"/>
          </a:xfrm>
          <a:prstGeom prst="rect">
            <a:avLst/>
          </a:prstGeom>
          <a:noFill/>
        </p:spPr>
        <p:txBody>
          <a:bodyPr>
            <a:spAutoFit/>
          </a:bodyPr>
          <a:lstStyle/>
          <a:p>
            <a:pPr algn="ctr" eaLnBrk="1" hangingPunct="1">
              <a:defRPr/>
            </a:pPr>
            <a:r>
              <a:rPr lang="en-US" sz="1600" dirty="0">
                <a:latin typeface="+mn-lt"/>
              </a:rPr>
              <a:t>Ignoring compaction in lower crustal fluid flow is fair enough, but the compaction length and time scales should be used to check the feasibility of rigid models </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2" grpId="0"/>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z="1400" b="1" smtClean="0"/>
              <a:t>Initial Conditions? </a:t>
            </a:r>
          </a:p>
        </p:txBody>
      </p:sp>
      <p:sp>
        <p:nvSpPr>
          <p:cNvPr id="4" name="TextBox 3"/>
          <p:cNvSpPr txBox="1"/>
          <p:nvPr/>
        </p:nvSpPr>
        <p:spPr>
          <a:xfrm>
            <a:off x="0" y="6581775"/>
            <a:ext cx="8915400" cy="276225"/>
          </a:xfrm>
          <a:prstGeom prst="rect">
            <a:avLst/>
          </a:prstGeom>
          <a:noFill/>
        </p:spPr>
        <p:txBody>
          <a:bodyPr>
            <a:spAutoFit/>
          </a:bodyPr>
          <a:lstStyle/>
          <a:p>
            <a:pPr eaLnBrk="1" hangingPunct="1">
              <a:defRPr/>
            </a:pPr>
            <a:r>
              <a:rPr lang="en-US" sz="1200" dirty="0" err="1">
                <a:latin typeface="+mn-lt"/>
              </a:rPr>
              <a:t>Rubey</a:t>
            </a:r>
            <a:r>
              <a:rPr lang="en-US" sz="1200" dirty="0">
                <a:latin typeface="+mn-lt"/>
              </a:rPr>
              <a:t> &amp; </a:t>
            </a:r>
            <a:r>
              <a:rPr lang="en-US" sz="1200" dirty="0" err="1">
                <a:latin typeface="+mn-lt"/>
              </a:rPr>
              <a:t>Hubbert</a:t>
            </a:r>
            <a:r>
              <a:rPr lang="en-US" sz="1200" dirty="0">
                <a:latin typeface="+mn-lt"/>
              </a:rPr>
              <a:t> ’58</a:t>
            </a:r>
            <a:r>
              <a:rPr lang="en-US" sz="1200" dirty="0">
                <a:solidFill>
                  <a:prstClr val="black"/>
                </a:solidFill>
                <a:latin typeface="Comic Sans MS"/>
              </a:rPr>
              <a:t>, Brace &amp; </a:t>
            </a:r>
            <a:r>
              <a:rPr lang="en-US" sz="1200" dirty="0" err="1">
                <a:solidFill>
                  <a:prstClr val="black"/>
                </a:solidFill>
                <a:latin typeface="Comic Sans MS"/>
              </a:rPr>
              <a:t>Kohlstedt</a:t>
            </a:r>
            <a:r>
              <a:rPr lang="en-US" sz="1200" dirty="0">
                <a:solidFill>
                  <a:prstClr val="black"/>
                </a:solidFill>
                <a:latin typeface="Comic Sans MS"/>
              </a:rPr>
              <a:t> ’80, Etheridge et al ’84, Sibson ’86</a:t>
            </a:r>
            <a:r>
              <a:rPr lang="en-US" sz="1200" dirty="0">
                <a:latin typeface="+mn-lt"/>
              </a:rPr>
              <a:t>, </a:t>
            </a:r>
            <a:r>
              <a:rPr lang="en-US" sz="1200" dirty="0" err="1">
                <a:latin typeface="+mn-lt"/>
              </a:rPr>
              <a:t>Zoback</a:t>
            </a:r>
            <a:r>
              <a:rPr lang="en-US" sz="1200" dirty="0">
                <a:latin typeface="+mn-lt"/>
              </a:rPr>
              <a:t> &amp; </a:t>
            </a:r>
            <a:r>
              <a:rPr lang="en-US" sz="1200" dirty="0" err="1">
                <a:latin typeface="+mn-lt"/>
              </a:rPr>
              <a:t>Townend</a:t>
            </a:r>
            <a:r>
              <a:rPr lang="en-US" sz="1200" dirty="0">
                <a:latin typeface="+mn-lt"/>
              </a:rPr>
              <a:t> ’01, </a:t>
            </a:r>
            <a:r>
              <a:rPr lang="en-US" sz="1200" dirty="0" err="1">
                <a:latin typeface="+mn-lt"/>
              </a:rPr>
              <a:t>Tenthorey</a:t>
            </a:r>
            <a:r>
              <a:rPr lang="en-US" sz="1200" dirty="0">
                <a:latin typeface="+mn-lt"/>
              </a:rPr>
              <a:t> &amp; Cox ‘06</a:t>
            </a:r>
          </a:p>
        </p:txBody>
      </p:sp>
      <p:pic>
        <p:nvPicPr>
          <p:cNvPr id="50180"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219200"/>
            <a:ext cx="71374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Documents and Settings\jamie\Desktop\Bowen\gra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86400"/>
            <a:ext cx="11082338"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3" descr="C:\Documents and Settings\jamie\Desktop\Bowen\su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13466">
            <a:off x="7687469" y="-1143794"/>
            <a:ext cx="23415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14400"/>
            <a:ext cx="265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7938"/>
            <a:ext cx="2654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648325"/>
            <a:ext cx="914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itle 1"/>
          <p:cNvSpPr>
            <a:spLocks noGrp="1"/>
          </p:cNvSpPr>
          <p:nvPr>
            <p:ph type="title"/>
          </p:nvPr>
        </p:nvSpPr>
        <p:spPr/>
        <p:txBody>
          <a:bodyPr/>
          <a:lstStyle/>
          <a:p>
            <a:r>
              <a:rPr lang="en-US" altLang="en-US" sz="2400" smtClean="0"/>
              <a:t>Concluding Remarks</a:t>
            </a:r>
          </a:p>
        </p:txBody>
      </p:sp>
      <p:grpSp>
        <p:nvGrpSpPr>
          <p:cNvPr id="52232" name="Group 4"/>
          <p:cNvGrpSpPr>
            <a:grpSpLocks/>
          </p:cNvGrpSpPr>
          <p:nvPr/>
        </p:nvGrpSpPr>
        <p:grpSpPr bwMode="auto">
          <a:xfrm>
            <a:off x="609600" y="5791200"/>
            <a:ext cx="1039813" cy="871538"/>
            <a:chOff x="2590800" y="6114096"/>
            <a:chExt cx="1039752" cy="871537"/>
          </a:xfrm>
        </p:grpSpPr>
        <p:pic>
          <p:nvPicPr>
            <p:cNvPr id="52251"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152" y="6114096"/>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52" name="TextBox 13"/>
            <p:cNvSpPr txBox="1">
              <a:spLocks noChangeArrowheads="1"/>
            </p:cNvSpPr>
            <p:nvPr/>
          </p:nvSpPr>
          <p:spPr bwMode="auto">
            <a:xfrm>
              <a:off x="2590800" y="6400800"/>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viscous</a:t>
              </a:r>
              <a:endParaRPr lang="en-GB" altLang="en-US" sz="1000" baseline="-25000">
                <a:solidFill>
                  <a:srgbClr val="FF0000"/>
                </a:solidFill>
              </a:endParaRPr>
            </a:p>
          </p:txBody>
        </p:sp>
      </p:grpSp>
      <p:grpSp>
        <p:nvGrpSpPr>
          <p:cNvPr id="52233" name="Group 2"/>
          <p:cNvGrpSpPr>
            <a:grpSpLocks/>
          </p:cNvGrpSpPr>
          <p:nvPr/>
        </p:nvGrpSpPr>
        <p:grpSpPr bwMode="auto">
          <a:xfrm>
            <a:off x="7799388" y="5181600"/>
            <a:ext cx="914400" cy="871538"/>
            <a:chOff x="7799448" y="5181600"/>
            <a:chExt cx="914400" cy="871537"/>
          </a:xfrm>
        </p:grpSpPr>
        <p:pic>
          <p:nvPicPr>
            <p:cNvPr id="52249"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448" y="5181600"/>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50" name="Object 16"/>
            <p:cNvGraphicFramePr>
              <a:graphicFrameLocks noChangeAspect="1"/>
            </p:cNvGraphicFramePr>
            <p:nvPr/>
          </p:nvGraphicFramePr>
          <p:xfrm>
            <a:off x="7924800" y="5410200"/>
            <a:ext cx="508000" cy="330200"/>
          </p:xfrm>
          <a:graphic>
            <a:graphicData uri="http://schemas.openxmlformats.org/presentationml/2006/ole">
              <mc:AlternateContent xmlns:mc="http://schemas.openxmlformats.org/markup-compatibility/2006">
                <mc:Choice xmlns:v="urn:schemas-microsoft-com:vml" Requires="v">
                  <p:oleObj spid="_x0000_s52253" name="Equation" r:id="rId9" imgW="508000" imgH="330200" progId="Equation.DSMT4">
                    <p:embed/>
                  </p:oleObj>
                </mc:Choice>
                <mc:Fallback>
                  <p:oleObj name="Equation" r:id="rId9" imgW="508000" imgH="330200"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5410200"/>
                          <a:ext cx="50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52234" name="Group 3"/>
          <p:cNvGrpSpPr>
            <a:grpSpLocks/>
          </p:cNvGrpSpPr>
          <p:nvPr/>
        </p:nvGrpSpPr>
        <p:grpSpPr bwMode="auto">
          <a:xfrm>
            <a:off x="6689725" y="6096000"/>
            <a:ext cx="1006475" cy="871538"/>
            <a:chOff x="6689139" y="6191883"/>
            <a:chExt cx="1007061" cy="871537"/>
          </a:xfrm>
        </p:grpSpPr>
        <p:pic>
          <p:nvPicPr>
            <p:cNvPr id="52247"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6191883"/>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8" name="TextBox 19"/>
            <p:cNvSpPr txBox="1">
              <a:spLocks noChangeArrowheads="1"/>
            </p:cNvSpPr>
            <p:nvPr/>
          </p:nvSpPr>
          <p:spPr bwMode="auto">
            <a:xfrm>
              <a:off x="6689139" y="64593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Darcy</a:t>
              </a:r>
              <a:endParaRPr lang="en-GB" altLang="en-US" sz="1000" baseline="-25000">
                <a:solidFill>
                  <a:srgbClr val="FF0000"/>
                </a:solidFill>
              </a:endParaRPr>
            </a:p>
          </p:txBody>
        </p:sp>
      </p:grpSp>
      <p:grpSp>
        <p:nvGrpSpPr>
          <p:cNvPr id="52235" name="Group 23"/>
          <p:cNvGrpSpPr>
            <a:grpSpLocks/>
          </p:cNvGrpSpPr>
          <p:nvPr/>
        </p:nvGrpSpPr>
        <p:grpSpPr bwMode="auto">
          <a:xfrm>
            <a:off x="5562600" y="6400800"/>
            <a:ext cx="990600" cy="584200"/>
            <a:chOff x="1295400" y="4517726"/>
            <a:chExt cx="990600" cy="584059"/>
          </a:xfrm>
        </p:grpSpPr>
        <p:pic>
          <p:nvPicPr>
            <p:cNvPr id="52245"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151" y="4517726"/>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6" name="TextBox 22"/>
            <p:cNvSpPr txBox="1">
              <a:spLocks noChangeArrowheads="1"/>
            </p:cNvSpPr>
            <p:nvPr/>
          </p:nvSpPr>
          <p:spPr bwMode="auto">
            <a:xfrm>
              <a:off x="1295400" y="47829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isostatic</a:t>
              </a:r>
              <a:endParaRPr lang="en-GB" altLang="en-US" sz="1000" baseline="-25000">
                <a:solidFill>
                  <a:srgbClr val="FF0000"/>
                </a:solidFill>
              </a:endParaRPr>
            </a:p>
          </p:txBody>
        </p:sp>
      </p:grpSp>
      <p:sp>
        <p:nvSpPr>
          <p:cNvPr id="52236" name="TextBox 28"/>
          <p:cNvSpPr txBox="1">
            <a:spLocks noChangeArrowheads="1"/>
          </p:cNvSpPr>
          <p:nvPr/>
        </p:nvSpPr>
        <p:spPr bwMode="auto">
          <a:xfrm>
            <a:off x="5181600" y="60023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High p</a:t>
            </a:r>
            <a:r>
              <a:rPr lang="en-GB" altLang="en-US" sz="1000" baseline="-25000">
                <a:solidFill>
                  <a:srgbClr val="FF0000"/>
                </a:solidFill>
              </a:rPr>
              <a:t>f</a:t>
            </a:r>
          </a:p>
        </p:txBody>
      </p:sp>
      <p:grpSp>
        <p:nvGrpSpPr>
          <p:cNvPr id="52237" name="Group 10"/>
          <p:cNvGrpSpPr>
            <a:grpSpLocks/>
          </p:cNvGrpSpPr>
          <p:nvPr/>
        </p:nvGrpSpPr>
        <p:grpSpPr bwMode="auto">
          <a:xfrm>
            <a:off x="1524000" y="6248400"/>
            <a:ext cx="612775" cy="584200"/>
            <a:chOff x="682751" y="3429000"/>
            <a:chExt cx="612649" cy="584059"/>
          </a:xfrm>
        </p:grpSpPr>
        <p:pic>
          <p:nvPicPr>
            <p:cNvPr id="52243"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51" y="3429000"/>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44" name="Object 6"/>
            <p:cNvGraphicFramePr>
              <a:graphicFrameLocks noChangeAspect="1"/>
            </p:cNvGraphicFramePr>
            <p:nvPr/>
          </p:nvGraphicFramePr>
          <p:xfrm>
            <a:off x="685800" y="3606800"/>
            <a:ext cx="609600" cy="279400"/>
          </p:xfrm>
          <a:graphic>
            <a:graphicData uri="http://schemas.openxmlformats.org/presentationml/2006/ole">
              <mc:AlternateContent xmlns:mc="http://schemas.openxmlformats.org/markup-compatibility/2006">
                <mc:Choice xmlns:v="urn:schemas-microsoft-com:vml" Requires="v">
                  <p:oleObj spid="_x0000_s52254" name="Equation" r:id="rId12" imgW="609600" imgH="279400" progId="Equation.DSMT4">
                    <p:embed/>
                  </p:oleObj>
                </mc:Choice>
                <mc:Fallback>
                  <p:oleObj name="Equation" r:id="rId12" imgW="609600" imgH="279400" progId="Equation.DSMT4">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606800"/>
                          <a:ext cx="609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4" name="TextBox 33"/>
          <p:cNvSpPr txBox="1"/>
          <p:nvPr/>
        </p:nvSpPr>
        <p:spPr>
          <a:xfrm>
            <a:off x="812800" y="-990600"/>
            <a:ext cx="6883400" cy="584200"/>
          </a:xfrm>
          <a:prstGeom prst="rect">
            <a:avLst/>
          </a:prstGeom>
          <a:noFill/>
        </p:spPr>
        <p:txBody>
          <a:bodyPr>
            <a:spAutoFit/>
          </a:bodyPr>
          <a:lstStyle/>
          <a:p>
            <a:pPr algn="ctr" eaLnBrk="1" hangingPunct="1">
              <a:defRPr/>
            </a:pPr>
            <a:r>
              <a:rPr lang="en-US" sz="1600" dirty="0">
                <a:latin typeface="+mn-lt"/>
              </a:rPr>
              <a:t>Less is known about the initial state than the about possible hydrodynamic perturbations (e.g. devolatilization) </a:t>
            </a:r>
          </a:p>
        </p:txBody>
      </p:sp>
      <p:sp>
        <p:nvSpPr>
          <p:cNvPr id="30" name="TextBox 29"/>
          <p:cNvSpPr txBox="1"/>
          <p:nvPr/>
        </p:nvSpPr>
        <p:spPr>
          <a:xfrm>
            <a:off x="838200" y="2006600"/>
            <a:ext cx="7620000" cy="584200"/>
          </a:xfrm>
          <a:prstGeom prst="rect">
            <a:avLst/>
          </a:prstGeom>
          <a:noFill/>
        </p:spPr>
        <p:txBody>
          <a:bodyPr>
            <a:spAutoFit/>
          </a:bodyPr>
          <a:lstStyle/>
          <a:p>
            <a:pPr algn="ctr" eaLnBrk="1" hangingPunct="1">
              <a:defRPr/>
            </a:pPr>
            <a:r>
              <a:rPr lang="en-US" sz="1600" dirty="0">
                <a:latin typeface="+mn-lt"/>
              </a:rPr>
              <a:t>Compaction is fast relative to metamorphic fluid production at temperatures &gt; 500 C, and it cannot be much slower than metamorphism in general</a:t>
            </a:r>
          </a:p>
        </p:txBody>
      </p:sp>
      <p:sp>
        <p:nvSpPr>
          <p:cNvPr id="32" name="TextBox 31"/>
          <p:cNvSpPr txBox="1"/>
          <p:nvPr/>
        </p:nvSpPr>
        <p:spPr>
          <a:xfrm>
            <a:off x="990600" y="4343400"/>
            <a:ext cx="7620000" cy="830263"/>
          </a:xfrm>
          <a:prstGeom prst="rect">
            <a:avLst/>
          </a:prstGeom>
          <a:noFill/>
        </p:spPr>
        <p:txBody>
          <a:bodyPr>
            <a:spAutoFit/>
          </a:bodyPr>
          <a:lstStyle/>
          <a:p>
            <a:pPr algn="ctr" eaLnBrk="1" hangingPunct="1">
              <a:defRPr/>
            </a:pPr>
            <a:r>
              <a:rPr lang="en-US" sz="1600" dirty="0">
                <a:latin typeface="+mn-lt"/>
              </a:rPr>
              <a:t>Ignoring compaction in models of lower crustal fluid flow is fair enough, but the compaction length and time scales should be used to check the feasibility of rigid models </a:t>
            </a:r>
          </a:p>
        </p:txBody>
      </p:sp>
      <p:sp>
        <p:nvSpPr>
          <p:cNvPr id="31" name="TextBox 30"/>
          <p:cNvSpPr txBox="1"/>
          <p:nvPr/>
        </p:nvSpPr>
        <p:spPr>
          <a:xfrm>
            <a:off x="838200" y="3352800"/>
            <a:ext cx="7620000" cy="584200"/>
          </a:xfrm>
          <a:prstGeom prst="rect">
            <a:avLst/>
          </a:prstGeom>
          <a:noFill/>
        </p:spPr>
        <p:txBody>
          <a:bodyPr>
            <a:spAutoFit/>
          </a:bodyPr>
          <a:lstStyle/>
          <a:p>
            <a:pPr algn="ctr" eaLnBrk="1" hangingPunct="1">
              <a:defRPr/>
            </a:pPr>
            <a:r>
              <a:rPr lang="en-US" sz="1600" dirty="0">
                <a:latin typeface="+mn-lt"/>
              </a:rPr>
              <a:t>I don’t know, but I have a hypothesis that ignores neither compaction nor rock strength and has </a:t>
            </a:r>
            <a:r>
              <a:rPr lang="en-US" sz="1600" dirty="0" err="1">
                <a:latin typeface="+mn-lt"/>
              </a:rPr>
              <a:t>intrinisic</a:t>
            </a:r>
            <a:r>
              <a:rPr lang="en-US" sz="1600" dirty="0">
                <a:latin typeface="+mn-lt"/>
              </a:rPr>
              <a:t> time and spatial scales</a:t>
            </a:r>
          </a:p>
        </p:txBody>
      </p:sp>
      <p:sp>
        <p:nvSpPr>
          <p:cNvPr id="33" name="TextBox 32"/>
          <p:cNvSpPr txBox="1"/>
          <p:nvPr/>
        </p:nvSpPr>
        <p:spPr>
          <a:xfrm>
            <a:off x="838200" y="2743200"/>
            <a:ext cx="7620000" cy="338138"/>
          </a:xfrm>
          <a:prstGeom prst="rect">
            <a:avLst/>
          </a:prstGeom>
          <a:noFill/>
        </p:spPr>
        <p:txBody>
          <a:bodyPr>
            <a:spAutoFit/>
          </a:bodyPr>
          <a:lstStyle/>
          <a:p>
            <a:pPr algn="ctr" eaLnBrk="1" hangingPunct="1">
              <a:defRPr/>
            </a:pPr>
            <a:r>
              <a:rPr lang="en-US" sz="1600" dirty="0">
                <a:latin typeface="+mn-lt"/>
              </a:rPr>
              <a:t>Can I make a useful prediction?</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0" grpId="0"/>
      <p:bldP spid="32" grpId="0"/>
      <p:bldP spid="31"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74" name="Title 3"/>
          <p:cNvSpPr>
            <a:spLocks noGrp="1"/>
          </p:cNvSpPr>
          <p:nvPr>
            <p:ph type="title"/>
          </p:nvPr>
        </p:nvSpPr>
        <p:spPr>
          <a:xfrm>
            <a:off x="457200" y="609600"/>
            <a:ext cx="8229600" cy="5181600"/>
          </a:xfrm>
        </p:spPr>
        <p:txBody>
          <a:bodyPr/>
          <a:lstStyle/>
          <a:p>
            <a:pPr eaLnBrk="1" hangingPunct="1"/>
            <a:r>
              <a:rPr lang="en-GB" altLang="en-US" sz="1600" b="1" smtClean="0"/>
              <a:t>A Hydromechanical Model for Fluid Flow in the Lower Crust</a:t>
            </a:r>
            <a:br>
              <a:rPr lang="en-GB" altLang="en-US" sz="1600" b="1" smtClean="0"/>
            </a:br>
            <a:r>
              <a:rPr lang="en-GB" altLang="en-US" sz="1400" smtClean="0"/>
              <a:t> </a:t>
            </a:r>
            <a:br>
              <a:rPr lang="en-GB" altLang="en-US" sz="1400" smtClean="0"/>
            </a:br>
            <a:r>
              <a:rPr lang="en-GB" altLang="en-US" sz="1400" smtClean="0"/>
              <a:t>J.A.D. Connolly</a:t>
            </a:r>
            <a:br>
              <a:rPr lang="en-GB" altLang="en-US" sz="1400" smtClean="0"/>
            </a:br>
            <a:r>
              <a:rPr lang="en-GB" altLang="en-US" sz="1400" smtClean="0"/>
              <a:t/>
            </a:r>
            <a:br>
              <a:rPr lang="en-GB" altLang="en-US" sz="1400" smtClean="0"/>
            </a:br>
            <a:r>
              <a:rPr lang="en-GB" altLang="en-US" sz="1400" smtClean="0"/>
              <a:t/>
            </a:r>
            <a:br>
              <a:rPr lang="en-GB" altLang="en-US" sz="1400" smtClean="0"/>
            </a:br>
            <a:r>
              <a:rPr lang="en-GB" altLang="en-US" sz="1400" smtClean="0"/>
              <a:t/>
            </a:r>
            <a:br>
              <a:rPr lang="en-GB" altLang="en-US" sz="1400" smtClean="0"/>
            </a:br>
            <a:r>
              <a:rPr lang="en-GB" altLang="en-US" sz="1400" smtClean="0"/>
              <a:t>an attempt to reconcile elementary mechanics and petrology</a:t>
            </a:r>
            <a:endParaRPr lang="en-US" altLang="en-US" sz="1600"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Title 3"/>
          <p:cNvSpPr>
            <a:spLocks noGrp="1"/>
          </p:cNvSpPr>
          <p:nvPr>
            <p:ph type="title"/>
          </p:nvPr>
        </p:nvSpPr>
        <p:spPr>
          <a:xfrm>
            <a:off x="2590800" y="381000"/>
            <a:ext cx="3581400" cy="457200"/>
          </a:xfrm>
        </p:spPr>
        <p:txBody>
          <a:bodyPr/>
          <a:lstStyle/>
          <a:p>
            <a:pPr eaLnBrk="1" hangingPunct="1"/>
            <a:r>
              <a:rPr lang="en-GB" altLang="en-US" sz="1400" b="1" smtClean="0"/>
              <a:t>The Process</a:t>
            </a:r>
            <a:endParaRPr lang="en-US" altLang="en-US" sz="1400" b="1" smtClean="0"/>
          </a:p>
        </p:txBody>
      </p:sp>
      <p:sp>
        <p:nvSpPr>
          <p:cNvPr id="56323" name="TextBox 8"/>
          <p:cNvSpPr txBox="1">
            <a:spLocks noChangeArrowheads="1"/>
          </p:cNvSpPr>
          <p:nvPr/>
        </p:nvSpPr>
        <p:spPr bwMode="auto">
          <a:xfrm>
            <a:off x="609600" y="4878388"/>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400"/>
              <a:t>What happens next?</a:t>
            </a:r>
          </a:p>
        </p:txBody>
      </p:sp>
      <p:sp>
        <p:nvSpPr>
          <p:cNvPr id="3087" name="TextBox 7"/>
          <p:cNvSpPr txBox="1">
            <a:spLocks noChangeArrowheads="1"/>
          </p:cNvSpPr>
          <p:nvPr/>
        </p:nvSpPr>
        <p:spPr bwMode="auto">
          <a:xfrm>
            <a:off x="3200400" y="10668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400"/>
              <a:t>Classical school</a:t>
            </a:r>
            <a:r>
              <a:rPr lang="en-US" altLang="en-US" sz="1400"/>
              <a:t>:</a:t>
            </a:r>
          </a:p>
          <a:p>
            <a:pPr algn="ctr" eaLnBrk="1" hangingPunct="1">
              <a:spcBef>
                <a:spcPct val="0"/>
              </a:spcBef>
              <a:buFontTx/>
              <a:buNone/>
            </a:pPr>
            <a:r>
              <a:rPr lang="en-GB" altLang="en-US" sz="1400"/>
              <a:t>rocks have no strength</a:t>
            </a:r>
          </a:p>
        </p:txBody>
      </p:sp>
      <p:sp>
        <p:nvSpPr>
          <p:cNvPr id="3088" name="TextBox 9"/>
          <p:cNvSpPr txBox="1">
            <a:spLocks noChangeArrowheads="1"/>
          </p:cNvSpPr>
          <p:nvPr/>
        </p:nvSpPr>
        <p:spPr bwMode="auto">
          <a:xfrm>
            <a:off x="3048000" y="4732338"/>
            <a:ext cx="2819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ts val="600"/>
              </a:spcBef>
            </a:pPr>
            <a:r>
              <a:rPr lang="en-GB" altLang="en-US" sz="1400"/>
              <a:t>compaction-driven flow</a:t>
            </a:r>
          </a:p>
          <a:p>
            <a:pPr algn="ctr" eaLnBrk="1" hangingPunct="1">
              <a:spcBef>
                <a:spcPts val="600"/>
              </a:spcBef>
            </a:pPr>
            <a:r>
              <a:rPr lang="en-GB" altLang="en-US" sz="1400"/>
              <a:t>flow in only one direction (up)</a:t>
            </a:r>
          </a:p>
        </p:txBody>
      </p:sp>
      <p:sp>
        <p:nvSpPr>
          <p:cNvPr id="3083" name="TextBox 10"/>
          <p:cNvSpPr txBox="1">
            <a:spLocks noChangeArrowheads="1"/>
          </p:cNvSpPr>
          <p:nvPr/>
        </p:nvSpPr>
        <p:spPr bwMode="auto">
          <a:xfrm>
            <a:off x="5943600" y="4732338"/>
            <a:ext cx="281940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Aft>
                <a:spcPts val="600"/>
              </a:spcAft>
              <a:buFont typeface="Arial" charset="0"/>
              <a:buChar char="•"/>
              <a:defRPr/>
            </a:pPr>
            <a:r>
              <a:rPr lang="en-GB" sz="1400" dirty="0" smtClean="0">
                <a:latin typeface="Comic Sans MS" pitchFamily="66" charset="0"/>
              </a:rPr>
              <a:t>circulation, not expulsion</a:t>
            </a:r>
          </a:p>
          <a:p>
            <a:pPr algn="ctr" eaLnBrk="1" hangingPunct="1">
              <a:spcAft>
                <a:spcPts val="600"/>
              </a:spcAft>
              <a:buFont typeface="Arial" charset="0"/>
              <a:buChar char="•"/>
              <a:defRPr/>
            </a:pPr>
            <a:r>
              <a:rPr lang="en-GB" sz="1400" dirty="0" err="1">
                <a:solidFill>
                  <a:srgbClr val="000000"/>
                </a:solidFill>
              </a:rPr>
              <a:t>τ</a:t>
            </a:r>
            <a:r>
              <a:rPr lang="en-GB" sz="1400" baseline="-25000" dirty="0" err="1">
                <a:solidFill>
                  <a:srgbClr val="000000"/>
                </a:solidFill>
                <a:latin typeface="+mn-lt"/>
              </a:rPr>
              <a:t>compaction</a:t>
            </a:r>
            <a:r>
              <a:rPr lang="en-GB" sz="1400" dirty="0">
                <a:solidFill>
                  <a:srgbClr val="000000"/>
                </a:solidFill>
                <a:latin typeface="+mn-lt"/>
              </a:rPr>
              <a:t> </a:t>
            </a:r>
            <a:r>
              <a:rPr lang="en-GB" sz="1400" dirty="0">
                <a:solidFill>
                  <a:srgbClr val="000000"/>
                </a:solidFill>
                <a:latin typeface="Comic Sans MS"/>
              </a:rPr>
              <a:t>»</a:t>
            </a:r>
            <a:r>
              <a:rPr lang="en-GB" sz="1400" dirty="0" smtClean="0">
                <a:solidFill>
                  <a:srgbClr val="000000"/>
                </a:solidFill>
              </a:rPr>
              <a:t> </a:t>
            </a:r>
            <a:r>
              <a:rPr lang="en-GB" sz="1400" dirty="0" err="1">
                <a:solidFill>
                  <a:srgbClr val="000000"/>
                </a:solidFill>
                <a:latin typeface="+mn-lt"/>
              </a:rPr>
              <a:t>τ</a:t>
            </a:r>
            <a:r>
              <a:rPr lang="en-GB" sz="1400" baseline="-25000" dirty="0" err="1">
                <a:solidFill>
                  <a:srgbClr val="000000"/>
                </a:solidFill>
                <a:latin typeface="+mn-lt"/>
              </a:rPr>
              <a:t>fluid</a:t>
            </a:r>
            <a:r>
              <a:rPr lang="en-GB" sz="1400" baseline="-25000" dirty="0">
                <a:solidFill>
                  <a:srgbClr val="000000"/>
                </a:solidFill>
                <a:latin typeface="+mn-lt"/>
              </a:rPr>
              <a:t> flow</a:t>
            </a:r>
            <a:endParaRPr lang="en-GB" sz="1400" dirty="0" smtClean="0">
              <a:latin typeface="+mn-lt"/>
            </a:endParaRPr>
          </a:p>
        </p:txBody>
      </p:sp>
      <p:sp>
        <p:nvSpPr>
          <p:cNvPr id="3084" name="TextBox 11"/>
          <p:cNvSpPr txBox="1">
            <a:spLocks noChangeArrowheads="1"/>
          </p:cNvSpPr>
          <p:nvPr/>
        </p:nvSpPr>
        <p:spPr bwMode="auto">
          <a:xfrm>
            <a:off x="6172200" y="1066800"/>
            <a:ext cx="2362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1400"/>
              <a:t>Modern school</a:t>
            </a:r>
            <a:r>
              <a:rPr lang="en-US" altLang="en-US" sz="1400"/>
              <a:t>:</a:t>
            </a:r>
          </a:p>
          <a:p>
            <a:pPr algn="ctr" eaLnBrk="1" hangingPunct="1">
              <a:spcBef>
                <a:spcPct val="0"/>
              </a:spcBef>
              <a:buFontTx/>
              <a:buNone/>
            </a:pPr>
            <a:r>
              <a:rPr lang="en-GB" altLang="en-US" sz="1400"/>
              <a:t>rocks are rigid/brittle</a:t>
            </a:r>
          </a:p>
        </p:txBody>
      </p:sp>
      <p:pic>
        <p:nvPicPr>
          <p:cNvPr id="5632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9538" y="1692275"/>
            <a:ext cx="2236787"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22638" y="1676400"/>
            <a:ext cx="1739900" cy="272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738938" y="1692275"/>
            <a:ext cx="1262062"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029200" y="2133600"/>
            <a:ext cx="1808163" cy="738188"/>
          </a:xfrm>
          <a:prstGeom prst="rect">
            <a:avLst/>
          </a:prstGeom>
          <a:noFill/>
        </p:spPr>
        <p:txBody>
          <a:bodyPr>
            <a:spAutoFit/>
          </a:bodyPr>
          <a:lstStyle/>
          <a:p>
            <a:pPr algn="ctr" eaLnBrk="1" hangingPunct="1">
              <a:defRPr/>
            </a:pPr>
            <a:r>
              <a:rPr lang="en-US" sz="1400" dirty="0">
                <a:solidFill>
                  <a:srgbClr val="FF0000"/>
                </a:solidFill>
                <a:latin typeface="+mn-lt"/>
              </a:rPr>
              <a:t>finite strength </a:t>
            </a:r>
          </a:p>
          <a:p>
            <a:pPr algn="ctr" eaLnBrk="1" hangingPunct="1">
              <a:defRPr/>
            </a:pPr>
            <a:r>
              <a:rPr lang="en-US" sz="1400" dirty="0">
                <a:solidFill>
                  <a:srgbClr val="FF0000"/>
                </a:solidFill>
                <a:latin typeface="+mn-lt"/>
              </a:rPr>
              <a:t>=&gt; </a:t>
            </a:r>
          </a:p>
          <a:p>
            <a:pPr algn="ctr" eaLnBrk="1" hangingPunct="1">
              <a:defRPr/>
            </a:pPr>
            <a:r>
              <a:rPr lang="en-US" sz="1400" dirty="0">
                <a:solidFill>
                  <a:srgbClr val="FF0000"/>
                </a:solidFill>
                <a:latin typeface="+mn-lt"/>
              </a:rPr>
              <a:t>porosity waves?</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8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8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0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7" grpId="0"/>
      <p:bldP spid="3088" grpId="0"/>
      <p:bldP spid="3083" grpId="0"/>
      <p:bldP spid="3084" grpId="0"/>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370" name="Title 3"/>
          <p:cNvSpPr>
            <a:spLocks noGrp="1"/>
          </p:cNvSpPr>
          <p:nvPr>
            <p:ph type="title"/>
          </p:nvPr>
        </p:nvSpPr>
        <p:spPr>
          <a:xfrm>
            <a:off x="1428750" y="609600"/>
            <a:ext cx="6324600" cy="457200"/>
          </a:xfrm>
        </p:spPr>
        <p:txBody>
          <a:bodyPr/>
          <a:lstStyle/>
          <a:p>
            <a:pPr eaLnBrk="1" hangingPunct="1"/>
            <a:r>
              <a:rPr lang="en-GB" altLang="en-US" sz="1400" b="1" smtClean="0">
                <a:solidFill>
                  <a:srgbClr val="FF0000"/>
                </a:solidFill>
              </a:rPr>
              <a:t>p</a:t>
            </a:r>
            <a:r>
              <a:rPr lang="en-GB" altLang="en-US" sz="1400" b="1" baseline="-25000" smtClean="0">
                <a:solidFill>
                  <a:srgbClr val="FF0000"/>
                </a:solidFill>
              </a:rPr>
              <a:t>fluid</a:t>
            </a:r>
            <a:r>
              <a:rPr lang="en-GB" altLang="en-US" sz="1400" b="1" smtClean="0">
                <a:solidFill>
                  <a:srgbClr val="FF0000"/>
                </a:solidFill>
              </a:rPr>
              <a:t> =</a:t>
            </a:r>
            <a:r>
              <a:rPr lang="en-GB" altLang="en-US" sz="1400" b="1" smtClean="0"/>
              <a:t> </a:t>
            </a:r>
            <a:r>
              <a:rPr lang="en-GB" altLang="en-US" sz="1400" b="1" smtClean="0">
                <a:solidFill>
                  <a:srgbClr val="FF0000"/>
                </a:solidFill>
              </a:rPr>
              <a:t>p</a:t>
            </a:r>
            <a:r>
              <a:rPr lang="en-GB" altLang="en-US" sz="1400" b="1" baseline="-25000" smtClean="0">
                <a:solidFill>
                  <a:srgbClr val="FF0000"/>
                </a:solidFill>
              </a:rPr>
              <a:t>total</a:t>
            </a:r>
            <a:r>
              <a:rPr lang="en-GB" altLang="en-US" sz="1400" b="1" smtClean="0"/>
              <a:t>, metamorphic mythology?</a:t>
            </a:r>
            <a:endParaRPr lang="en-US" altLang="en-US" sz="1400" b="1" baseline="-25000" smtClean="0"/>
          </a:p>
        </p:txBody>
      </p:sp>
      <p:sp>
        <p:nvSpPr>
          <p:cNvPr id="9219" name="TextBox 10"/>
          <p:cNvSpPr txBox="1">
            <a:spLocks noChangeArrowheads="1"/>
          </p:cNvSpPr>
          <p:nvPr/>
        </p:nvSpPr>
        <p:spPr bwMode="auto">
          <a:xfrm>
            <a:off x="819150" y="2362200"/>
            <a:ext cx="75438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400"/>
              <a:t>=&gt;</a:t>
            </a:r>
          </a:p>
          <a:p>
            <a:pPr algn="ctr" eaLnBrk="1" hangingPunct="1">
              <a:spcBef>
                <a:spcPct val="0"/>
              </a:spcBef>
              <a:spcAft>
                <a:spcPts val="1200"/>
              </a:spcAft>
              <a:buFontTx/>
              <a:buNone/>
            </a:pPr>
            <a:r>
              <a:rPr lang="en-GB" altLang="en-US" sz="1400"/>
              <a:t>Fluid pressure may not be lithostatic, but it is certainly above hydrostatic</a:t>
            </a:r>
          </a:p>
          <a:p>
            <a:pPr algn="ctr" eaLnBrk="1" hangingPunct="1">
              <a:spcBef>
                <a:spcPct val="0"/>
              </a:spcBef>
              <a:buFontTx/>
              <a:buNone/>
            </a:pPr>
            <a:endParaRPr lang="en-GB" altLang="en-US" sz="1400"/>
          </a:p>
          <a:p>
            <a:pPr algn="ctr" eaLnBrk="1" hangingPunct="1">
              <a:spcBef>
                <a:spcPct val="0"/>
              </a:spcBef>
              <a:buFontTx/>
              <a:buNone/>
            </a:pPr>
            <a:endParaRPr lang="en-GB" altLang="en-US" sz="1400"/>
          </a:p>
        </p:txBody>
      </p:sp>
      <p:sp>
        <p:nvSpPr>
          <p:cNvPr id="58372" name="TextBox 10"/>
          <p:cNvSpPr txBox="1">
            <a:spLocks noChangeArrowheads="1"/>
          </p:cNvSpPr>
          <p:nvPr/>
        </p:nvSpPr>
        <p:spPr bwMode="auto">
          <a:xfrm>
            <a:off x="819150" y="1219200"/>
            <a:ext cx="7543800"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pPr>
            <a:r>
              <a:rPr lang="en-GB" altLang="en-US" sz="1400"/>
              <a:t>Phase petrology</a:t>
            </a:r>
          </a:p>
          <a:p>
            <a:pPr algn="ctr" eaLnBrk="1" hangingPunct="1">
              <a:spcBef>
                <a:spcPct val="0"/>
              </a:spcBef>
              <a:spcAft>
                <a:spcPts val="1200"/>
              </a:spcAft>
            </a:pPr>
            <a:r>
              <a:rPr lang="en-GB" altLang="en-US" sz="1400"/>
              <a:t>Lateral fluid flow</a:t>
            </a:r>
          </a:p>
          <a:p>
            <a:pPr algn="ctr" eaLnBrk="1" hangingPunct="1">
              <a:spcBef>
                <a:spcPct val="0"/>
              </a:spcBef>
              <a:spcAft>
                <a:spcPts val="1200"/>
              </a:spcAft>
            </a:pPr>
            <a:r>
              <a:rPr lang="en-GB" altLang="en-US" sz="1400"/>
              <a:t>Deformation style and fluid inclusions</a:t>
            </a:r>
          </a:p>
        </p:txBody>
      </p:sp>
      <p:sp>
        <p:nvSpPr>
          <p:cNvPr id="12" name="TextBox 11"/>
          <p:cNvSpPr txBox="1">
            <a:spLocks noChangeArrowheads="1"/>
          </p:cNvSpPr>
          <p:nvPr/>
        </p:nvSpPr>
        <p:spPr bwMode="auto">
          <a:xfrm>
            <a:off x="819150" y="3124200"/>
            <a:ext cx="7543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400"/>
              <a:t>=&gt;</a:t>
            </a:r>
          </a:p>
          <a:p>
            <a:pPr algn="ctr" eaLnBrk="1" hangingPunct="1">
              <a:spcBef>
                <a:spcPct val="0"/>
              </a:spcBef>
              <a:spcAft>
                <a:spcPts val="1200"/>
              </a:spcAft>
              <a:buFontTx/>
              <a:buNone/>
            </a:pPr>
            <a:r>
              <a:rPr lang="en-GB" altLang="en-US" sz="1400">
                <a:solidFill>
                  <a:srgbClr val="FF0000"/>
                </a:solidFill>
              </a:rPr>
              <a:t>Assumption #1:</a:t>
            </a:r>
            <a:r>
              <a:rPr lang="en-GB" altLang="en-US" sz="1400"/>
              <a:t> Metamorphic systems are poorly drained, i.e. fluid expulsion is limited by the permeability of the surroundings  </a:t>
            </a:r>
          </a:p>
          <a:p>
            <a:pPr algn="ctr" eaLnBrk="1" hangingPunct="1">
              <a:spcBef>
                <a:spcPct val="0"/>
              </a:spcBef>
              <a:buFontTx/>
              <a:buNone/>
            </a:pPr>
            <a:endParaRPr lang="en-GB" altLang="en-US" sz="1400"/>
          </a:p>
          <a:p>
            <a:pPr algn="ctr" eaLnBrk="1" hangingPunct="1">
              <a:spcBef>
                <a:spcPct val="0"/>
              </a:spcBef>
              <a:buFontTx/>
              <a:buNone/>
            </a:pPr>
            <a:endParaRPr lang="en-GB" altLang="en-US" sz="1400"/>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Title 1"/>
          <p:cNvSpPr>
            <a:spLocks noGrp="1"/>
          </p:cNvSpPr>
          <p:nvPr>
            <p:ph type="title"/>
          </p:nvPr>
        </p:nvSpPr>
        <p:spPr>
          <a:xfrm>
            <a:off x="457200" y="609600"/>
            <a:ext cx="8229600" cy="1447800"/>
          </a:xfrm>
        </p:spPr>
        <p:txBody>
          <a:bodyPr/>
          <a:lstStyle/>
          <a:p>
            <a:r>
              <a:rPr lang="en-US" altLang="en-US" sz="1400" smtClean="0">
                <a:solidFill>
                  <a:schemeClr val="bg1"/>
                </a:solidFill>
              </a:rPr>
              <a:t>  </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4167188"/>
            <a:ext cx="12430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0"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858838"/>
            <a:ext cx="21399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112" descr="C:\Documents and Settings\jamie\Desktop\Bowen\rheology_text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014413"/>
            <a:ext cx="82296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500" name="Picture 116" descr="C:\Documents and Settings\jamie\Desktop\Bowen\constitutive_relation_text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3962400"/>
            <a:ext cx="82296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5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1"/>
          <p:cNvSpPr>
            <a:spLocks noGrp="1"/>
          </p:cNvSpPr>
          <p:nvPr>
            <p:ph type="title"/>
          </p:nvPr>
        </p:nvSpPr>
        <p:spPr>
          <a:xfrm>
            <a:off x="381000" y="762000"/>
            <a:ext cx="8229600" cy="2236788"/>
          </a:xfrm>
        </p:spPr>
        <p:txBody>
          <a:bodyPr/>
          <a:lstStyle/>
          <a:p>
            <a:r>
              <a:rPr lang="en-US" altLang="en-US" sz="1400" smtClean="0">
                <a:solidFill>
                  <a:schemeClr val="bg1"/>
                </a:solidFill>
              </a:rPr>
              <a:t>  </a:t>
            </a:r>
            <a:r>
              <a:rPr lang="en-US" altLang="en-US" sz="1600" b="1" smtClean="0">
                <a:solidFill>
                  <a:srgbClr val="FF0000"/>
                </a:solidFill>
              </a:rPr>
              <a:t>Assumption #1:</a:t>
            </a:r>
            <a:r>
              <a:rPr lang="en-US" altLang="en-US" sz="1600" b="1" smtClean="0">
                <a:solidFill>
                  <a:schemeClr val="bg1"/>
                </a:solidFill>
              </a:rPr>
              <a:t> </a:t>
            </a:r>
            <a:br>
              <a:rPr lang="en-US" altLang="en-US" sz="1600" b="1" smtClean="0">
                <a:solidFill>
                  <a:schemeClr val="bg1"/>
                </a:solidFill>
              </a:rPr>
            </a:br>
            <a:r>
              <a:rPr lang="en-US" altLang="en-US" sz="1600" b="1" smtClean="0"/>
              <a:t/>
            </a:r>
            <a:br>
              <a:rPr lang="en-US" altLang="en-US" sz="1600" b="1" smtClean="0"/>
            </a:br>
            <a:r>
              <a:rPr lang="en-US" altLang="en-US" sz="1600" smtClean="0"/>
              <a:t>Permeability (</a:t>
            </a:r>
            <a:r>
              <a:rPr lang="en-US" altLang="en-US" sz="1600" smtClean="0">
                <a:solidFill>
                  <a:srgbClr val="0000FF"/>
                </a:solidFill>
              </a:rPr>
              <a:t>k</a:t>
            </a:r>
            <a:r>
              <a:rPr lang="en-US" altLang="en-US" sz="1600" smtClean="0"/>
              <a:t>) is a strong function of porosity (</a:t>
            </a:r>
            <a:r>
              <a:rPr lang="el-GR" altLang="en-US" sz="1600" smtClean="0">
                <a:solidFill>
                  <a:srgbClr val="FF0000"/>
                </a:solidFill>
              </a:rPr>
              <a:t>φ</a:t>
            </a:r>
            <a:r>
              <a:rPr lang="en-US" altLang="en-US" sz="1600" smtClean="0"/>
              <a:t>)</a:t>
            </a:r>
            <a:br>
              <a:rPr lang="en-US" altLang="en-US" sz="1600" smtClean="0"/>
            </a:br>
            <a:r>
              <a:rPr lang="en-US" altLang="en-US" sz="1600" smtClean="0"/>
              <a:t/>
            </a:r>
            <a:br>
              <a:rPr lang="en-US" altLang="en-US" sz="1600" smtClean="0"/>
            </a:br>
            <a:r>
              <a:rPr lang="en-US" altLang="en-US" sz="1600" smtClean="0">
                <a:solidFill>
                  <a:srgbClr val="0000FF"/>
                </a:solidFill>
              </a:rPr>
              <a:t>k</a:t>
            </a:r>
            <a:r>
              <a:rPr lang="en-US" altLang="en-US" sz="1600" smtClean="0"/>
              <a:t> = c</a:t>
            </a:r>
            <a:r>
              <a:rPr lang="el-GR" altLang="en-US" sz="1600" smtClean="0">
                <a:solidFill>
                  <a:srgbClr val="FF0000"/>
                </a:solidFill>
              </a:rPr>
              <a:t>φ</a:t>
            </a:r>
            <a:r>
              <a:rPr lang="en-US" altLang="en-US" sz="1600" baseline="30000" smtClean="0"/>
              <a:t>n</a:t>
            </a:r>
            <a:r>
              <a:rPr lang="en-US" altLang="en-US" sz="1600" smtClean="0"/>
              <a:t>, n ~ 3</a:t>
            </a:r>
            <a:br>
              <a:rPr lang="en-US" altLang="en-US" sz="1600" smtClean="0"/>
            </a:br>
            <a:endParaRPr lang="en-US" altLang="en-US" sz="1600" smtClean="0"/>
          </a:p>
        </p:txBody>
      </p:sp>
    </p:spTree>
    <p:custDataLst>
      <p:tags r:id="rId1"/>
    </p:custData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466" name="Title 1"/>
          <p:cNvSpPr>
            <a:spLocks noGrp="1"/>
          </p:cNvSpPr>
          <p:nvPr>
            <p:ph type="title"/>
          </p:nvPr>
        </p:nvSpPr>
        <p:spPr>
          <a:xfrm>
            <a:off x="457200" y="228600"/>
            <a:ext cx="8229600" cy="1143000"/>
          </a:xfrm>
        </p:spPr>
        <p:txBody>
          <a:bodyPr/>
          <a:lstStyle/>
          <a:p>
            <a:r>
              <a:rPr lang="en-US" altLang="en-US" sz="1400" b="1" smtClean="0"/>
              <a:t>What causes the pressure difference?</a:t>
            </a:r>
          </a:p>
        </p:txBody>
      </p:sp>
      <p:pic>
        <p:nvPicPr>
          <p:cNvPr id="62467" name="Picture 6" descr="water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514600"/>
            <a:ext cx="1762125" cy="231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468"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05275" y="1676400"/>
            <a:ext cx="4048125"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81000" y="1685925"/>
            <a:ext cx="3505200" cy="523875"/>
          </a:xfrm>
          <a:prstGeom prst="rect">
            <a:avLst/>
          </a:prstGeom>
          <a:noFill/>
        </p:spPr>
        <p:txBody>
          <a:bodyPr>
            <a:spAutoFit/>
          </a:bodyPr>
          <a:lstStyle/>
          <a:p>
            <a:pPr eaLnBrk="1" hangingPunct="1">
              <a:defRPr/>
            </a:pPr>
            <a:endParaRPr lang="en-US" sz="1400" dirty="0">
              <a:latin typeface="+mn-lt"/>
            </a:endParaRPr>
          </a:p>
          <a:p>
            <a:pPr eaLnBrk="1" hangingPunct="1">
              <a:defRPr/>
            </a:pPr>
            <a:r>
              <a:rPr lang="en-US" sz="1400" dirty="0">
                <a:latin typeface="+mn-lt"/>
              </a:rPr>
              <a:t> Static pressure gradient </a:t>
            </a:r>
            <a:r>
              <a:rPr lang="en-US" sz="1400" dirty="0">
                <a:latin typeface="+mn-lt"/>
                <a:sym typeface="Symbol"/>
              </a:rPr>
              <a:t> density (</a:t>
            </a:r>
            <a:r>
              <a:rPr lang="el-GR" sz="1400" dirty="0">
                <a:latin typeface="+mn-lt"/>
                <a:sym typeface="Symbol"/>
              </a:rPr>
              <a:t>ρ</a:t>
            </a:r>
            <a:r>
              <a:rPr lang="en-US" sz="1400" dirty="0">
                <a:latin typeface="+mn-lt"/>
                <a:sym typeface="Symbol"/>
              </a:rPr>
              <a:t>)</a:t>
            </a:r>
            <a:r>
              <a:rPr lang="en-US" sz="1400" dirty="0">
                <a:latin typeface="+mn-lt"/>
              </a:rPr>
              <a:t> </a:t>
            </a:r>
          </a:p>
        </p:txBody>
      </p:sp>
      <p:pic>
        <p:nvPicPr>
          <p:cNvPr id="62470" name="Picture 2" descr="C:\Documents and Settings\jamie\Desktop\Bowen\grad_p_tex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7888" y="5505450"/>
            <a:ext cx="31607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Title 1"/>
          <p:cNvSpPr>
            <a:spLocks noGrp="1"/>
          </p:cNvSpPr>
          <p:nvPr>
            <p:ph type="title"/>
          </p:nvPr>
        </p:nvSpPr>
        <p:spPr>
          <a:xfrm>
            <a:off x="3581400" y="228600"/>
            <a:ext cx="8229600" cy="1143000"/>
          </a:xfrm>
        </p:spPr>
        <p:txBody>
          <a:bodyPr/>
          <a:lstStyle/>
          <a:p>
            <a:pPr eaLnBrk="1" hangingPunct="1"/>
            <a:r>
              <a:rPr lang="en-US" altLang="en-US" sz="1400" smtClean="0">
                <a:solidFill>
                  <a:schemeClr val="bg1"/>
                </a:solidFill>
              </a:rPr>
              <a:t> </a:t>
            </a:r>
          </a:p>
        </p:txBody>
      </p:sp>
      <p:pic>
        <p:nvPicPr>
          <p:cNvPr id="64515" name="Picture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5650" y="1958975"/>
            <a:ext cx="20478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9" name="Picture 17" descr="C:\Documents and Settings\jamie\Desktop\Bowen\seal_text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2239963"/>
            <a:ext cx="82296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0" name="Picture 18" descr="C:\Documents and Settings\jamie\Desktop\Bowen\seal_text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59175" y="3932238"/>
            <a:ext cx="82296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Picture 3" descr="C:\Documents and Settings\jamie\Desktop\Bowen\seal_text_new_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228600"/>
            <a:ext cx="82296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86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86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2" name="Title 1"/>
          <p:cNvSpPr>
            <a:spLocks noGrp="1"/>
          </p:cNvSpPr>
          <p:nvPr>
            <p:ph type="title"/>
          </p:nvPr>
        </p:nvSpPr>
        <p:spPr>
          <a:xfrm>
            <a:off x="9372600" y="274638"/>
            <a:ext cx="8229600" cy="1143000"/>
          </a:xfrm>
        </p:spPr>
        <p:txBody>
          <a:bodyPr/>
          <a:lstStyle/>
          <a:p>
            <a:pPr eaLnBrk="1" hangingPunct="1"/>
            <a:r>
              <a:rPr lang="en-US" altLang="en-US" sz="1400" smtClean="0">
                <a:solidFill>
                  <a:schemeClr val="bg1"/>
                </a:solidFill>
              </a:rPr>
              <a:t>Brittle ductile</a:t>
            </a:r>
          </a:p>
        </p:txBody>
      </p:sp>
      <p:sp>
        <p:nvSpPr>
          <p:cNvPr id="66563"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66564" name="Picture 109" descr="\\Vulture32\c$\jamie\talks\bowen\pf_pe_dsi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800" y="685800"/>
            <a:ext cx="322103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descr="C:\Documents and Settings\jamie\Desktop\Bowen\where_is_lower_crust_text_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533400"/>
            <a:ext cx="8229600"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6" descr="C:\Documents and Settings\jamie\Desktop\Bowen\where_is_lower_crust_text_2.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4600" y="4008438"/>
            <a:ext cx="82296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sz="1400" b="1" smtClean="0"/>
              <a:t>Initial Conditions? </a:t>
            </a:r>
          </a:p>
        </p:txBody>
      </p:sp>
      <p:sp>
        <p:nvSpPr>
          <p:cNvPr id="4" name="TextBox 3"/>
          <p:cNvSpPr txBox="1"/>
          <p:nvPr/>
        </p:nvSpPr>
        <p:spPr>
          <a:xfrm>
            <a:off x="0" y="6581775"/>
            <a:ext cx="8915400" cy="276225"/>
          </a:xfrm>
          <a:prstGeom prst="rect">
            <a:avLst/>
          </a:prstGeom>
          <a:noFill/>
        </p:spPr>
        <p:txBody>
          <a:bodyPr>
            <a:spAutoFit/>
          </a:bodyPr>
          <a:lstStyle/>
          <a:p>
            <a:pPr eaLnBrk="1" hangingPunct="1">
              <a:defRPr/>
            </a:pPr>
            <a:r>
              <a:rPr lang="en-US" sz="1200" dirty="0" err="1">
                <a:latin typeface="+mn-lt"/>
              </a:rPr>
              <a:t>Rubey</a:t>
            </a:r>
            <a:r>
              <a:rPr lang="en-US" sz="1200" dirty="0">
                <a:latin typeface="+mn-lt"/>
              </a:rPr>
              <a:t> &amp; </a:t>
            </a:r>
            <a:r>
              <a:rPr lang="en-US" sz="1200" dirty="0" err="1">
                <a:latin typeface="+mn-lt"/>
              </a:rPr>
              <a:t>Hubbert</a:t>
            </a:r>
            <a:r>
              <a:rPr lang="en-US" sz="1200" dirty="0">
                <a:latin typeface="+mn-lt"/>
              </a:rPr>
              <a:t> ’58</a:t>
            </a:r>
            <a:r>
              <a:rPr lang="en-US" sz="1200" dirty="0">
                <a:solidFill>
                  <a:prstClr val="black"/>
                </a:solidFill>
                <a:latin typeface="Comic Sans MS"/>
              </a:rPr>
              <a:t>, Brace &amp; </a:t>
            </a:r>
            <a:r>
              <a:rPr lang="en-US" sz="1200" dirty="0" err="1">
                <a:solidFill>
                  <a:prstClr val="black"/>
                </a:solidFill>
                <a:latin typeface="Comic Sans MS"/>
              </a:rPr>
              <a:t>Kohlstedt</a:t>
            </a:r>
            <a:r>
              <a:rPr lang="en-US" sz="1200" dirty="0">
                <a:solidFill>
                  <a:prstClr val="black"/>
                </a:solidFill>
                <a:latin typeface="Comic Sans MS"/>
              </a:rPr>
              <a:t> ’80, Etheridge et al ’84, Sibson ’86</a:t>
            </a:r>
            <a:r>
              <a:rPr lang="en-US" sz="1200" dirty="0">
                <a:latin typeface="+mn-lt"/>
              </a:rPr>
              <a:t>, </a:t>
            </a:r>
            <a:r>
              <a:rPr lang="en-US" sz="1200" dirty="0" err="1">
                <a:latin typeface="+mn-lt"/>
              </a:rPr>
              <a:t>Zoback</a:t>
            </a:r>
            <a:r>
              <a:rPr lang="en-US" sz="1200" dirty="0">
                <a:latin typeface="+mn-lt"/>
              </a:rPr>
              <a:t> &amp; </a:t>
            </a:r>
            <a:r>
              <a:rPr lang="en-US" sz="1200" dirty="0" err="1">
                <a:latin typeface="+mn-lt"/>
              </a:rPr>
              <a:t>Townend</a:t>
            </a:r>
            <a:r>
              <a:rPr lang="en-US" sz="1200" dirty="0">
                <a:latin typeface="+mn-lt"/>
              </a:rPr>
              <a:t> ’01, </a:t>
            </a:r>
            <a:r>
              <a:rPr lang="en-US" sz="1200" dirty="0" err="1">
                <a:latin typeface="+mn-lt"/>
              </a:rPr>
              <a:t>Tenthorey</a:t>
            </a:r>
            <a:r>
              <a:rPr lang="en-US" sz="1200" dirty="0">
                <a:latin typeface="+mn-lt"/>
              </a:rPr>
              <a:t> &amp; Cox ‘06</a:t>
            </a:r>
          </a:p>
        </p:txBody>
      </p:sp>
      <p:pic>
        <p:nvPicPr>
          <p:cNvPr id="6861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219200"/>
            <a:ext cx="7137400" cy="441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Title 3"/>
          <p:cNvSpPr>
            <a:spLocks noGrp="1"/>
          </p:cNvSpPr>
          <p:nvPr>
            <p:ph type="title"/>
          </p:nvPr>
        </p:nvSpPr>
        <p:spPr>
          <a:xfrm>
            <a:off x="9525000" y="762000"/>
            <a:ext cx="3581400" cy="457200"/>
          </a:xfrm>
        </p:spPr>
        <p:txBody>
          <a:bodyPr/>
          <a:lstStyle/>
          <a:p>
            <a:pPr eaLnBrk="1" hangingPunct="1"/>
            <a:r>
              <a:rPr lang="en-GB" altLang="en-US" sz="1400" smtClean="0"/>
              <a:t> </a:t>
            </a:r>
            <a:r>
              <a:rPr lang="en-GB" altLang="en-US" sz="1400" smtClean="0">
                <a:solidFill>
                  <a:schemeClr val="bg1"/>
                </a:solidFill>
              </a:rPr>
              <a:t>Permeability</a:t>
            </a:r>
            <a:endParaRPr lang="en-US" altLang="en-US" sz="1400" baseline="-25000" smtClean="0">
              <a:solidFill>
                <a:schemeClr val="bg1"/>
              </a:solidFill>
            </a:endParaRPr>
          </a:p>
        </p:txBody>
      </p:sp>
      <p:grpSp>
        <p:nvGrpSpPr>
          <p:cNvPr id="5" name="Group 4"/>
          <p:cNvGrpSpPr>
            <a:grpSpLocks/>
          </p:cNvGrpSpPr>
          <p:nvPr/>
        </p:nvGrpSpPr>
        <p:grpSpPr bwMode="auto">
          <a:xfrm>
            <a:off x="6324600" y="3505200"/>
            <a:ext cx="2514600" cy="838200"/>
            <a:chOff x="6400800" y="3505200"/>
            <a:chExt cx="2514600" cy="838200"/>
          </a:xfrm>
        </p:grpSpPr>
        <p:cxnSp>
          <p:nvCxnSpPr>
            <p:cNvPr id="4" name="Straight Arrow Connector 3"/>
            <p:cNvCxnSpPr/>
            <p:nvPr/>
          </p:nvCxnSpPr>
          <p:spPr>
            <a:xfrm flipH="1" flipV="1">
              <a:off x="6400800" y="3505200"/>
              <a:ext cx="609600" cy="457200"/>
            </a:xfrm>
            <a:prstGeom prst="straightConnector1">
              <a:avLst/>
            </a:prstGeom>
            <a:ln cap="rnd">
              <a:solidFill>
                <a:srgbClr val="0000FF"/>
              </a:solidFill>
              <a:headEnd type="none" w="med" len="med"/>
              <a:tailEnd type="triangle" w="med" len="med"/>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flipH="1">
              <a:off x="6400800" y="3962400"/>
              <a:ext cx="609600" cy="381000"/>
            </a:xfrm>
            <a:prstGeom prst="straightConnector1">
              <a:avLst/>
            </a:prstGeom>
            <a:ln cap="rnd">
              <a:solidFill>
                <a:srgbClr val="0000FF"/>
              </a:solidFill>
              <a:headEnd type="none" w="med" len="med"/>
              <a:tailEnd type="triangle" w="med" len="med"/>
            </a:ln>
          </p:spPr>
          <p:style>
            <a:lnRef idx="2">
              <a:schemeClr val="dk1"/>
            </a:lnRef>
            <a:fillRef idx="0">
              <a:schemeClr val="dk1"/>
            </a:fillRef>
            <a:effectRef idx="1">
              <a:schemeClr val="dk1"/>
            </a:effectRef>
            <a:fontRef idx="minor">
              <a:schemeClr val="tx1"/>
            </a:fontRef>
          </p:style>
        </p:cxnSp>
        <p:sp>
          <p:nvSpPr>
            <p:cNvPr id="13" name="TextBox 12"/>
            <p:cNvSpPr txBox="1"/>
            <p:nvPr/>
          </p:nvSpPr>
          <p:spPr>
            <a:xfrm>
              <a:off x="7086600" y="3733800"/>
              <a:ext cx="1828800" cy="461963"/>
            </a:xfrm>
            <a:prstGeom prst="rect">
              <a:avLst/>
            </a:prstGeom>
            <a:noFill/>
          </p:spPr>
          <p:txBody>
            <a:bodyPr>
              <a:spAutoFit/>
            </a:bodyPr>
            <a:lstStyle/>
            <a:p>
              <a:pPr eaLnBrk="1" hangingPunct="1">
                <a:defRPr/>
              </a:pPr>
              <a:r>
                <a:rPr lang="en-US" sz="1200" dirty="0">
                  <a:solidFill>
                    <a:srgbClr val="0000FF"/>
                  </a:solidFill>
                  <a:latin typeface="+mn-lt"/>
                </a:rPr>
                <a:t>known or measurable material properties</a:t>
              </a:r>
            </a:p>
          </p:txBody>
        </p:sp>
      </p:grpSp>
      <p:sp>
        <p:nvSpPr>
          <p:cNvPr id="2" name="TextBox 1"/>
          <p:cNvSpPr txBox="1"/>
          <p:nvPr/>
        </p:nvSpPr>
        <p:spPr>
          <a:xfrm>
            <a:off x="800100" y="5267325"/>
            <a:ext cx="7848600" cy="523875"/>
          </a:xfrm>
          <a:prstGeom prst="rect">
            <a:avLst/>
          </a:prstGeom>
          <a:noFill/>
        </p:spPr>
        <p:txBody>
          <a:bodyPr>
            <a:spAutoFit/>
          </a:bodyPr>
          <a:lstStyle/>
          <a:p>
            <a:pPr algn="ctr" eaLnBrk="1" hangingPunct="1">
              <a:defRPr/>
            </a:pPr>
            <a:r>
              <a:rPr lang="en-US" sz="1400" dirty="0">
                <a:latin typeface="+mn-lt"/>
              </a:rPr>
              <a:t>Assuming average values are representative of initial conditions gives an upper bound on the length scale for fluid flow and a lower bound for the time scale</a:t>
            </a:r>
          </a:p>
        </p:txBody>
      </p:sp>
      <p:pic>
        <p:nvPicPr>
          <p:cNvPr id="8341" name="Picture 149" descr="\\Vulture32\c$\jamie\talks\bowen\initial_porosity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31950" y="2651125"/>
            <a:ext cx="6184900"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 ~</a:t>
            </a:r>
            <a:r>
              <a:rPr lang="el-GR" sz="1200" dirty="0">
                <a:latin typeface="+mn-lt"/>
              </a:rPr>
              <a:t>φ</a:t>
            </a:r>
            <a:r>
              <a:rPr lang="en-US" sz="1200" dirty="0">
                <a:latin typeface="+mn-lt"/>
              </a:rPr>
              <a:t> from metamorphic diffusion profiles, e.g., Skelton et al. 2001</a:t>
            </a:r>
          </a:p>
        </p:txBody>
      </p:sp>
      <p:pic>
        <p:nvPicPr>
          <p:cNvPr id="70663" name="Picture 3" descr="C:\Documents and Settings\jamie\Desktop\Bowen\initial_porosity_new_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7500" y="669925"/>
            <a:ext cx="61849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3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sp>
        <p:nvSpPr>
          <p:cNvPr id="72706" name="Title 3"/>
          <p:cNvSpPr>
            <a:spLocks noGrp="1"/>
          </p:cNvSpPr>
          <p:nvPr>
            <p:ph type="title"/>
          </p:nvPr>
        </p:nvSpPr>
        <p:spPr>
          <a:xfrm>
            <a:off x="1524000" y="381000"/>
            <a:ext cx="6248400" cy="457200"/>
          </a:xfrm>
        </p:spPr>
        <p:txBody>
          <a:bodyPr/>
          <a:lstStyle/>
          <a:p>
            <a:pPr eaLnBrk="1" hangingPunct="1"/>
            <a:r>
              <a:rPr lang="en-US" altLang="en-US" sz="1400" b="1" smtClean="0"/>
              <a:t>Do we know anything about the compaction scales? Pootet…</a:t>
            </a:r>
            <a:endParaRPr lang="en-US" altLang="en-US" sz="1400" b="1" baseline="-25000" smtClean="0"/>
          </a:p>
        </p:txBody>
      </p:sp>
      <p:sp>
        <p:nvSpPr>
          <p:cNvPr id="9" name="TextBox 8"/>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a:t>
            </a:r>
            <a:r>
              <a:rPr lang="en-GB" sz="1200" dirty="0">
                <a:solidFill>
                  <a:srgbClr val="000000"/>
                </a:solidFill>
                <a:latin typeface="Comic Sans MS"/>
              </a:rPr>
              <a:t>Young &amp; Rumble 1994, van </a:t>
            </a:r>
            <a:r>
              <a:rPr lang="en-GB" sz="1200" dirty="0" err="1">
                <a:solidFill>
                  <a:srgbClr val="000000"/>
                </a:solidFill>
                <a:latin typeface="Comic Sans MS"/>
              </a:rPr>
              <a:t>Haren</a:t>
            </a:r>
            <a:r>
              <a:rPr lang="en-GB" sz="1200" dirty="0">
                <a:solidFill>
                  <a:srgbClr val="000000"/>
                </a:solidFill>
                <a:latin typeface="Comic Sans MS"/>
              </a:rPr>
              <a:t> et al 1996, Graham et al 1998</a:t>
            </a:r>
            <a:endParaRPr lang="en-US" sz="1200" dirty="0">
              <a:latin typeface="+mn-lt"/>
            </a:endParaRPr>
          </a:p>
        </p:txBody>
      </p:sp>
      <p:sp>
        <p:nvSpPr>
          <p:cNvPr id="72708" name="TextBox 4"/>
          <p:cNvSpPr txBox="1">
            <a:spLocks noChangeArrowheads="1"/>
          </p:cNvSpPr>
          <p:nvPr/>
        </p:nvSpPr>
        <p:spPr bwMode="auto">
          <a:xfrm>
            <a:off x="304800" y="1371600"/>
            <a:ext cx="4876800" cy="114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lnSpc>
                <a:spcPts val="1800"/>
              </a:lnSpc>
              <a:spcBef>
                <a:spcPct val="0"/>
              </a:spcBef>
              <a:spcAft>
                <a:spcPts val="1000"/>
              </a:spcAft>
              <a:buFontTx/>
              <a:buNone/>
            </a:pPr>
            <a:r>
              <a:rPr lang="en-GB" altLang="en-US" sz="1400"/>
              <a:t>Short duration (10</a:t>
            </a:r>
            <a:r>
              <a:rPr lang="en-GB" altLang="en-US" sz="1400" baseline="30000"/>
              <a:t>3</a:t>
            </a:r>
            <a:r>
              <a:rPr lang="en-GB" altLang="en-US" sz="1400"/>
              <a:t>-10</a:t>
            </a:r>
            <a:r>
              <a:rPr lang="en-GB" altLang="en-US" sz="1400" baseline="30000"/>
              <a:t>5</a:t>
            </a:r>
            <a:r>
              <a:rPr lang="en-GB" altLang="en-US" sz="1400"/>
              <a:t> y) of fluid-rock interaction during amphibolite grade (T &gt; 500ºC) metamorphism* = </a:t>
            </a:r>
            <a:r>
              <a:rPr lang="el-GR" altLang="en-US" sz="1400">
                <a:solidFill>
                  <a:srgbClr val="FF0000"/>
                </a:solidFill>
              </a:rPr>
              <a:t>τ</a:t>
            </a:r>
            <a:r>
              <a:rPr lang="en-US" altLang="en-US" sz="1400"/>
              <a:t>?</a:t>
            </a:r>
          </a:p>
          <a:p>
            <a:pPr algn="ctr" eaLnBrk="1" hangingPunct="1">
              <a:lnSpc>
                <a:spcPts val="1800"/>
              </a:lnSpc>
              <a:spcBef>
                <a:spcPct val="0"/>
              </a:spcBef>
              <a:spcAft>
                <a:spcPts val="1000"/>
              </a:spcAft>
              <a:buFontTx/>
              <a:buNone/>
            </a:pPr>
            <a:r>
              <a:rPr lang="en-GB" altLang="en-US" sz="1400">
                <a:solidFill>
                  <a:srgbClr val="FF0000"/>
                </a:solidFill>
              </a:rPr>
              <a:t>q</a:t>
            </a:r>
            <a:r>
              <a:rPr lang="en-GB" altLang="en-US" sz="1400" baseline="-25000">
                <a:solidFill>
                  <a:srgbClr val="FF0000"/>
                </a:solidFill>
              </a:rPr>
              <a:t>0</a:t>
            </a:r>
            <a:r>
              <a:rPr lang="en-GB" altLang="en-US" sz="1400">
                <a:solidFill>
                  <a:srgbClr val="000000"/>
                </a:solidFill>
              </a:rPr>
              <a:t> &lt; 10</a:t>
            </a:r>
            <a:r>
              <a:rPr lang="en-GB" altLang="en-US" sz="1400" baseline="30000">
                <a:solidFill>
                  <a:srgbClr val="000000"/>
                </a:solidFill>
              </a:rPr>
              <a:t>-12</a:t>
            </a:r>
            <a:r>
              <a:rPr lang="en-GB" altLang="en-US" sz="1400">
                <a:solidFill>
                  <a:srgbClr val="000000"/>
                </a:solidFill>
              </a:rPr>
              <a:t> m/s  ~ average fluxes</a:t>
            </a:r>
            <a:endParaRPr lang="en-US" altLang="en-US" sz="1400"/>
          </a:p>
        </p:txBody>
      </p:sp>
      <p:pic>
        <p:nvPicPr>
          <p:cNvPr id="72709"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5588" y="1066800"/>
            <a:ext cx="4151312" cy="314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572000"/>
            <a:ext cx="8229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sp>
        <p:nvSpPr>
          <p:cNvPr id="74754" name="Title 3"/>
          <p:cNvSpPr>
            <a:spLocks noGrp="1"/>
          </p:cNvSpPr>
          <p:nvPr>
            <p:ph type="title"/>
          </p:nvPr>
        </p:nvSpPr>
        <p:spPr>
          <a:xfrm>
            <a:off x="457200" y="457200"/>
            <a:ext cx="3429000" cy="1020763"/>
          </a:xfrm>
        </p:spPr>
        <p:txBody>
          <a:bodyPr/>
          <a:lstStyle/>
          <a:p>
            <a:pPr eaLnBrk="1" hangingPunct="1"/>
            <a:r>
              <a:rPr lang="en-GB" altLang="en-US" sz="1400" b="1" smtClean="0"/>
              <a:t>A Minimal Model:</a:t>
            </a:r>
            <a:endParaRPr lang="en-US" altLang="en-US" sz="1400" b="1" smtClean="0"/>
          </a:p>
        </p:txBody>
      </p:sp>
      <p:sp>
        <p:nvSpPr>
          <p:cNvPr id="5" name="TextBox 4"/>
          <p:cNvSpPr txBox="1"/>
          <p:nvPr/>
        </p:nvSpPr>
        <p:spPr>
          <a:xfrm>
            <a:off x="3200400" y="649288"/>
            <a:ext cx="4572000" cy="646112"/>
          </a:xfrm>
          <a:prstGeom prst="rect">
            <a:avLst/>
          </a:prstGeom>
          <a:noFill/>
        </p:spPr>
        <p:txBody>
          <a:bodyPr>
            <a:spAutoFit/>
          </a:bodyPr>
          <a:lstStyle/>
          <a:p>
            <a:pPr marL="285750" indent="-285750" eaLnBrk="1" hangingPunct="1">
              <a:lnSpc>
                <a:spcPct val="150000"/>
              </a:lnSpc>
              <a:buFont typeface="Arial" pitchFamily="34" charset="0"/>
              <a:buChar char="•"/>
              <a:defRPr/>
            </a:pPr>
            <a:r>
              <a:rPr lang="el-GR" sz="1200" dirty="0">
                <a:solidFill>
                  <a:prstClr val="black"/>
                </a:solidFill>
                <a:latin typeface="Comic Sans MS"/>
                <a:ea typeface="+mj-ea"/>
                <a:cs typeface="+mj-cs"/>
              </a:rPr>
              <a:t>Δ</a:t>
            </a:r>
            <a:r>
              <a:rPr lang="en-US" sz="1200" dirty="0" err="1">
                <a:solidFill>
                  <a:prstClr val="black"/>
                </a:solidFill>
                <a:latin typeface="Comic Sans MS"/>
                <a:ea typeface="+mj-ea"/>
                <a:cs typeface="+mj-cs"/>
              </a:rPr>
              <a:t>V</a:t>
            </a:r>
            <a:r>
              <a:rPr lang="en-US" sz="1200" baseline="-25000" dirty="0" err="1">
                <a:solidFill>
                  <a:prstClr val="black"/>
                </a:solidFill>
                <a:latin typeface="Comic Sans MS"/>
                <a:ea typeface="+mj-ea"/>
                <a:cs typeface="+mj-cs"/>
              </a:rPr>
              <a:t>reaction</a:t>
            </a:r>
            <a:r>
              <a:rPr lang="en-US" sz="1200" dirty="0">
                <a:solidFill>
                  <a:prstClr val="black"/>
                </a:solidFill>
                <a:latin typeface="Comic Sans MS"/>
                <a:ea typeface="+mj-ea"/>
                <a:cs typeface="+mj-cs"/>
              </a:rPr>
              <a:t> = 0</a:t>
            </a:r>
          </a:p>
          <a:p>
            <a:pPr marL="285750" indent="-285750" eaLnBrk="1" hangingPunct="1">
              <a:lnSpc>
                <a:spcPct val="150000"/>
              </a:lnSpc>
              <a:buFont typeface="Arial" pitchFamily="34" charset="0"/>
              <a:buChar char="•"/>
              <a:defRPr/>
            </a:pPr>
            <a:r>
              <a:rPr lang="en-US" sz="1200" dirty="0">
                <a:solidFill>
                  <a:prstClr val="black"/>
                </a:solidFill>
                <a:latin typeface="Comic Sans MS"/>
                <a:ea typeface="+mj-ea"/>
                <a:cs typeface="+mj-cs"/>
              </a:rPr>
              <a:t>constant shear viscosity, </a:t>
            </a:r>
            <a:r>
              <a:rPr lang="en-US" sz="1200" i="1" dirty="0" err="1">
                <a:solidFill>
                  <a:prstClr val="black"/>
                </a:solidFill>
                <a:latin typeface="Comic Sans MS"/>
                <a:ea typeface="+mj-ea"/>
                <a:cs typeface="+mj-cs"/>
              </a:rPr>
              <a:t>l</a:t>
            </a:r>
            <a:r>
              <a:rPr lang="en-US" sz="1200" baseline="-25000" dirty="0" err="1">
                <a:solidFill>
                  <a:prstClr val="black"/>
                </a:solidFill>
                <a:latin typeface="Comic Sans MS"/>
                <a:ea typeface="+mj-ea"/>
                <a:cs typeface="+mj-cs"/>
              </a:rPr>
              <a:t>A</a:t>
            </a:r>
            <a:r>
              <a:rPr lang="en-US" sz="1200" dirty="0">
                <a:solidFill>
                  <a:prstClr val="black"/>
                </a:solidFill>
                <a:latin typeface="Comic Sans MS"/>
                <a:ea typeface="+mj-ea"/>
                <a:cs typeface="+mj-cs"/>
              </a:rPr>
              <a:t> = ∞</a:t>
            </a:r>
          </a:p>
        </p:txBody>
      </p:sp>
      <p:pic>
        <p:nvPicPr>
          <p:cNvPr id="74756" name="Picture 113" descr="C:\Documents and Settings\jamie\Desktop\Bowen\initial_conditions_no_y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981200"/>
            <a:ext cx="70231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z="1400" b="1" smtClean="0"/>
              <a:t>Time Evolution</a:t>
            </a:r>
          </a:p>
        </p:txBody>
      </p:sp>
      <p:sp>
        <p:nvSpPr>
          <p:cNvPr id="76803"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2" name="Picture 2" descr="C:\jamie\talks\bowen\noncompacting_rea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371600"/>
            <a:ext cx="334962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3" descr="C:\jamie\talks\bowen\compacting_reac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371600"/>
            <a:ext cx="411797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*Scott &amp; Stevenson ’84, Richter &amp; </a:t>
            </a:r>
            <a:r>
              <a:rPr lang="en-US" sz="1200" dirty="0" err="1">
                <a:latin typeface="+mn-lt"/>
              </a:rPr>
              <a:t>Mckenzie</a:t>
            </a:r>
            <a:r>
              <a:rPr lang="en-US" sz="1200" dirty="0">
                <a:latin typeface="+mn-lt"/>
              </a:rPr>
              <a:t> ’84, Fowler ‘84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sp>
        <p:nvSpPr>
          <p:cNvPr id="78850" name="Title 3"/>
          <p:cNvSpPr>
            <a:spLocks noGrp="1"/>
          </p:cNvSpPr>
          <p:nvPr>
            <p:ph type="title"/>
          </p:nvPr>
        </p:nvSpPr>
        <p:spPr>
          <a:xfrm>
            <a:off x="457200" y="381000"/>
            <a:ext cx="8229600" cy="685800"/>
          </a:xfrm>
        </p:spPr>
        <p:txBody>
          <a:bodyPr/>
          <a:lstStyle/>
          <a:p>
            <a:pPr eaLnBrk="1" hangingPunct="1"/>
            <a:r>
              <a:rPr lang="en-GB" altLang="en-US" sz="1400" b="1" smtClean="0"/>
              <a:t>Why don’t they dissipate? </a:t>
            </a:r>
            <a:endParaRPr lang="en-US" altLang="en-US" sz="1600" b="1" smtClean="0"/>
          </a:p>
        </p:txBody>
      </p:sp>
      <p:pic>
        <p:nvPicPr>
          <p:cNvPr id="78851" name="Picture 16" descr="\\Vulture32\c$\jamie\talks\bowen\porosity_shock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371600"/>
            <a:ext cx="3819525"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7" descr="\\Vulture32\c$\jamie\talks\bowen\porosity_shock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46313" y="3121025"/>
            <a:ext cx="4611687" cy="1411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4" name="Picture 44" descr="C:\Documents and Settings\jamie\Desktop\Bowen\porosity_shock_min_v_tex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8325" y="5026025"/>
            <a:ext cx="3063875" cy="19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9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sp>
        <p:nvSpPr>
          <p:cNvPr id="80898" name="Title 1"/>
          <p:cNvSpPr>
            <a:spLocks noGrp="1"/>
          </p:cNvSpPr>
          <p:nvPr>
            <p:ph type="title"/>
          </p:nvPr>
        </p:nvSpPr>
        <p:spPr>
          <a:xfrm>
            <a:off x="685800" y="0"/>
            <a:ext cx="8229600" cy="1143000"/>
          </a:xfrm>
        </p:spPr>
        <p:txBody>
          <a:bodyPr/>
          <a:lstStyle/>
          <a:p>
            <a:pPr eaLnBrk="1" hangingPunct="1"/>
            <a:r>
              <a:rPr lang="en-US" altLang="en-US" sz="1400" b="1" smtClean="0"/>
              <a:t>Numerical model of metamorphic devolatilization</a:t>
            </a:r>
          </a:p>
        </p:txBody>
      </p:sp>
      <p:sp>
        <p:nvSpPr>
          <p:cNvPr id="80899" name="Content Placeholder 2"/>
          <p:cNvSpPr txBox="1">
            <a:spLocks/>
          </p:cNvSpPr>
          <p:nvPr/>
        </p:nvSpPr>
        <p:spPr bwMode="auto">
          <a:xfrm>
            <a:off x="9448800" y="4953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80900" name="Picture 2" descr="C:\jamie\talks\bowen\numeric_1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066800"/>
            <a:ext cx="406876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Picture 2" descr="C:\jamie\talks\bowen\numeric_kinetic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389572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Connolly ‘97</a:t>
            </a:r>
          </a:p>
        </p:txBody>
      </p:sp>
      <p:sp>
        <p:nvSpPr>
          <p:cNvPr id="2" name="TextBox 1"/>
          <p:cNvSpPr txBox="1"/>
          <p:nvPr/>
        </p:nvSpPr>
        <p:spPr>
          <a:xfrm>
            <a:off x="5181600" y="4724400"/>
            <a:ext cx="3581400" cy="1816100"/>
          </a:xfrm>
          <a:prstGeom prst="rect">
            <a:avLst/>
          </a:prstGeom>
          <a:noFill/>
        </p:spPr>
        <p:txBody>
          <a:bodyPr>
            <a:spAutoFit/>
          </a:bodyPr>
          <a:lstStyle/>
          <a:p>
            <a:pPr eaLnBrk="1" hangingPunct="1">
              <a:defRPr/>
            </a:pPr>
            <a:endParaRPr lang="en-US" sz="1400" dirty="0">
              <a:latin typeface="+mn-lt"/>
            </a:endParaRPr>
          </a:p>
          <a:p>
            <a:pPr marL="285750" indent="-285750" eaLnBrk="1" hangingPunct="1">
              <a:buFont typeface="Arial" pitchFamily="34" charset="0"/>
              <a:buChar char="•"/>
              <a:defRPr/>
            </a:pPr>
            <a:r>
              <a:rPr lang="en-US" sz="1400" dirty="0">
                <a:latin typeface="+mn-lt"/>
              </a:rPr>
              <a:t>They carry a flux than the time-averaged vertically integrated fluid production</a:t>
            </a:r>
          </a:p>
          <a:p>
            <a:pPr eaLnBrk="1" hangingPunct="1">
              <a:defRPr/>
            </a:pPr>
            <a:endParaRPr lang="en-US" sz="1400" dirty="0">
              <a:latin typeface="Arial" charset="0"/>
            </a:endParaRPr>
          </a:p>
          <a:p>
            <a:pPr marL="285750" indent="-285750" eaLnBrk="1" hangingPunct="1">
              <a:buFont typeface="Arial" pitchFamily="34" charset="0"/>
              <a:buChar char="•"/>
              <a:defRPr/>
            </a:pPr>
            <a:r>
              <a:rPr lang="en-US" sz="1400" dirty="0">
                <a:latin typeface="+mn-lt"/>
              </a:rPr>
              <a:t>Waves are steady state solutions to the compaction equations</a:t>
            </a:r>
          </a:p>
          <a:p>
            <a:pPr eaLnBrk="1" hangingPunct="1">
              <a:defRPr/>
            </a:pPr>
            <a:endParaRPr lang="en-US" sz="1400" dirty="0">
              <a:latin typeface="+mn-lt"/>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Title 1"/>
          <p:cNvSpPr>
            <a:spLocks noGrp="1"/>
          </p:cNvSpPr>
          <p:nvPr>
            <p:ph type="title"/>
          </p:nvPr>
        </p:nvSpPr>
        <p:spPr>
          <a:xfrm>
            <a:off x="196850" y="914400"/>
            <a:ext cx="6477000" cy="3730625"/>
          </a:xfrm>
        </p:spPr>
        <p:txBody>
          <a:bodyPr/>
          <a:lstStyle/>
          <a:p>
            <a:r>
              <a:rPr lang="en-US" altLang="en-US" sz="1400" smtClean="0">
                <a:solidFill>
                  <a:schemeClr val="bg1"/>
                </a:solidFill>
              </a:rPr>
              <a:t>  </a:t>
            </a:r>
            <a:r>
              <a:rPr lang="en-US" altLang="en-US" sz="1600" b="1" smtClean="0">
                <a:solidFill>
                  <a:srgbClr val="FF0000"/>
                </a:solidFill>
              </a:rPr>
              <a:t>Assumption #2:</a:t>
            </a:r>
            <a:r>
              <a:rPr lang="en-US" altLang="en-US" sz="1600" b="1" smtClean="0">
                <a:solidFill>
                  <a:schemeClr val="bg1"/>
                </a:solidFill>
              </a:rPr>
              <a:t> </a:t>
            </a:r>
            <a:br>
              <a:rPr lang="en-US" altLang="en-US" sz="1600" b="1" smtClean="0">
                <a:solidFill>
                  <a:schemeClr val="bg1"/>
                </a:solidFill>
              </a:rPr>
            </a:br>
            <a:r>
              <a:rPr lang="en-US" altLang="en-US" sz="1600" b="1" smtClean="0">
                <a:solidFill>
                  <a:schemeClr val="bg1"/>
                </a:solidFill>
              </a:rPr>
              <a:t/>
            </a:r>
            <a:br>
              <a:rPr lang="en-US" altLang="en-US" sz="1600" b="1" smtClean="0">
                <a:solidFill>
                  <a:schemeClr val="bg1"/>
                </a:solidFill>
              </a:rPr>
            </a:br>
            <a:r>
              <a:rPr lang="en-US" altLang="en-US" sz="1600" smtClean="0"/>
              <a:t>Viscous (ductile) bulk rheology</a:t>
            </a:r>
            <a:br>
              <a:rPr lang="en-US" altLang="en-US" sz="1600" smtClean="0"/>
            </a:br>
            <a:r>
              <a:rPr lang="en-US" altLang="en-US" sz="1600" b="1" smtClean="0"/>
              <a:t/>
            </a:r>
            <a:br>
              <a:rPr lang="en-US" altLang="en-US" sz="1600" b="1" smtClean="0"/>
            </a:br>
            <a:r>
              <a:rPr lang="en-US" altLang="en-US" sz="1600" smtClean="0"/>
              <a:t>Compaction rate </a:t>
            </a:r>
            <a:r>
              <a:rPr lang="en-US" altLang="en-US" sz="1600" smtClean="0">
                <a:latin typeface="Cambria Math" panose="02040503050406030204" pitchFamily="18" charset="0"/>
                <a:ea typeface="Cambria Math" panose="02040503050406030204" pitchFamily="18" charset="0"/>
                <a:cs typeface="Cambria Math" panose="02040503050406030204" pitchFamily="18" charset="0"/>
              </a:rPr>
              <a:t>∝ </a:t>
            </a:r>
            <a:r>
              <a:rPr lang="en-US" altLang="en-US" sz="1600" smtClean="0">
                <a:solidFill>
                  <a:srgbClr val="FF0000"/>
                </a:solidFill>
              </a:rPr>
              <a:t>total pressure</a:t>
            </a:r>
            <a:r>
              <a:rPr lang="en-US" altLang="en-US" sz="1600" smtClean="0"/>
              <a:t> – </a:t>
            </a:r>
            <a:r>
              <a:rPr lang="en-US" altLang="en-US" sz="1600" smtClean="0">
                <a:solidFill>
                  <a:srgbClr val="0000FF"/>
                </a:solidFill>
              </a:rPr>
              <a:t>fluid pressure</a:t>
            </a:r>
            <a:br>
              <a:rPr lang="en-US" altLang="en-US" sz="1600" smtClean="0">
                <a:solidFill>
                  <a:srgbClr val="0000FF"/>
                </a:solidFill>
              </a:rPr>
            </a:br>
            <a:r>
              <a:rPr lang="en-US" altLang="en-US" sz="1600" b="1" smtClean="0">
                <a:solidFill>
                  <a:srgbClr val="0000FF"/>
                </a:solidFill>
              </a:rPr>
              <a:t/>
            </a:r>
            <a:br>
              <a:rPr lang="en-US" altLang="en-US" sz="1600" b="1" smtClean="0">
                <a:solidFill>
                  <a:srgbClr val="0000FF"/>
                </a:solidFill>
              </a:rPr>
            </a:br>
            <a:r>
              <a:rPr lang="en-US" altLang="en-US" sz="1600" smtClean="0"/>
              <a:t>or</a:t>
            </a:r>
            <a:br>
              <a:rPr lang="en-US" altLang="en-US" sz="1600" smtClean="0"/>
            </a:br>
            <a:r>
              <a:rPr lang="en-US" altLang="en-US" sz="1600" smtClean="0"/>
              <a:t/>
            </a:r>
            <a:br>
              <a:rPr lang="en-US" altLang="en-US" sz="1600" smtClean="0"/>
            </a:br>
            <a:r>
              <a:rPr lang="en-US" altLang="en-US" sz="1400" smtClean="0"/>
              <a:t>η – shear viscosity (linear viscous)</a:t>
            </a:r>
            <a:br>
              <a:rPr lang="en-US" altLang="en-US" sz="1400" smtClean="0"/>
            </a:br>
            <a:r>
              <a:rPr lang="en-US" altLang="en-US" sz="1400" smtClean="0"/>
              <a:t>A – coefficient of viscous flow (non-linear viscous)</a:t>
            </a:r>
            <a:br>
              <a:rPr lang="en-US" altLang="en-US" sz="1400" smtClean="0"/>
            </a:br>
            <a:r>
              <a:rPr lang="en-US" altLang="en-US" sz="1400" smtClean="0"/>
              <a:t>n</a:t>
            </a:r>
            <a:r>
              <a:rPr lang="el-GR" altLang="en-US" sz="1400" baseline="-25000" smtClean="0"/>
              <a:t>σ</a:t>
            </a:r>
            <a:r>
              <a:rPr lang="en-US" altLang="en-US" sz="1400" smtClean="0"/>
              <a:t> – stress exponent</a:t>
            </a:r>
            <a:r>
              <a:rPr lang="en-US" altLang="en-US" sz="1600" smtClean="0"/>
              <a:t/>
            </a:r>
            <a:br>
              <a:rPr lang="en-US" altLang="en-US" sz="1600" smtClean="0"/>
            </a:br>
            <a:r>
              <a:rPr lang="en-US" altLang="en-US" sz="1600" smtClean="0"/>
              <a:t/>
            </a:r>
            <a:br>
              <a:rPr lang="en-US" altLang="en-US" sz="1600" smtClean="0"/>
            </a:br>
            <a:endParaRPr lang="en-US" altLang="en-US" sz="1600" smtClean="0"/>
          </a:p>
        </p:txBody>
      </p:sp>
      <p:pic>
        <p:nvPicPr>
          <p:cNvPr id="9219"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142163" y="3402013"/>
            <a:ext cx="124301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858838"/>
            <a:ext cx="2139950"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221" name="Object 1"/>
          <p:cNvGraphicFramePr>
            <a:graphicFrameLocks noChangeAspect="1"/>
          </p:cNvGraphicFramePr>
          <p:nvPr/>
        </p:nvGraphicFramePr>
        <p:xfrm>
          <a:off x="2390775" y="2549525"/>
          <a:ext cx="698500" cy="596900"/>
        </p:xfrm>
        <a:graphic>
          <a:graphicData uri="http://schemas.openxmlformats.org/presentationml/2006/ole">
            <mc:AlternateContent xmlns:mc="http://schemas.openxmlformats.org/markup-compatibility/2006">
              <mc:Choice xmlns:v="urn:schemas-microsoft-com:vml" Requires="v">
                <p:oleObj spid="_x0000_s9223" name="Equation" r:id="rId7" imgW="698500" imgH="596900" progId="Equation.DSMT4">
                  <p:embed/>
                </p:oleObj>
              </mc:Choice>
              <mc:Fallback>
                <p:oleObj name="Equation" r:id="rId7" imgW="698500" imgH="5969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90775" y="2549525"/>
                        <a:ext cx="698500"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222" name="Object 7"/>
          <p:cNvGraphicFramePr>
            <a:graphicFrameLocks noChangeAspect="1"/>
          </p:cNvGraphicFramePr>
          <p:nvPr/>
        </p:nvGraphicFramePr>
        <p:xfrm>
          <a:off x="3849688" y="2640013"/>
          <a:ext cx="1104900" cy="393700"/>
        </p:xfrm>
        <a:graphic>
          <a:graphicData uri="http://schemas.openxmlformats.org/presentationml/2006/ole">
            <mc:AlternateContent xmlns:mc="http://schemas.openxmlformats.org/markup-compatibility/2006">
              <mc:Choice xmlns:v="urn:schemas-microsoft-com:vml" Requires="v">
                <p:oleObj spid="_x0000_s9224" name="Equation" r:id="rId9" imgW="1104900" imgH="393700" progId="Equation.DSMT4">
                  <p:embed/>
                </p:oleObj>
              </mc:Choice>
              <mc:Fallback>
                <p:oleObj name="Equation" r:id="rId9" imgW="1104900" imgH="393700" progId="Equation.DSMT4">
                  <p:embed/>
                  <p:pic>
                    <p:nvPicPr>
                      <p:cNvPr id="0" name="Object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9688" y="2640013"/>
                        <a:ext cx="11049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ustDataLst>
      <p:tags r:id="rId2"/>
    </p:custData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sp>
        <p:nvSpPr>
          <p:cNvPr id="82946" name="Title 3"/>
          <p:cNvSpPr>
            <a:spLocks noGrp="1"/>
          </p:cNvSpPr>
          <p:nvPr>
            <p:ph type="title"/>
          </p:nvPr>
        </p:nvSpPr>
        <p:spPr>
          <a:xfrm>
            <a:off x="1828800" y="0"/>
            <a:ext cx="8229600" cy="685800"/>
          </a:xfrm>
        </p:spPr>
        <p:txBody>
          <a:bodyPr/>
          <a:lstStyle/>
          <a:p>
            <a:pPr eaLnBrk="1" hangingPunct="1"/>
            <a:r>
              <a:rPr lang="en-US" altLang="en-US" sz="1400" smtClean="0"/>
              <a:t> </a:t>
            </a:r>
            <a:endParaRPr lang="en-US" altLang="en-US" sz="1600" smtClean="0"/>
          </a:p>
        </p:txBody>
      </p:sp>
      <p:sp>
        <p:nvSpPr>
          <p:cNvPr id="4" name="TextBox 3"/>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‘11</a:t>
            </a:r>
          </a:p>
        </p:txBody>
      </p:sp>
      <p:pic>
        <p:nvPicPr>
          <p:cNvPr id="82948" name="Picture 3" descr="\\Vulture32\c$\jamie\talks\bowen\props_vs_q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6437313"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rgbClr val="0070C0">
            <a:alpha val="50195"/>
          </a:srgbClr>
        </a:solidFill>
        <a:effectLst/>
      </p:bgPr>
    </p:bg>
    <p:spTree>
      <p:nvGrpSpPr>
        <p:cNvPr id="1" name=""/>
        <p:cNvGrpSpPr/>
        <p:nvPr/>
      </p:nvGrpSpPr>
      <p:grpSpPr>
        <a:xfrm>
          <a:off x="0" y="0"/>
          <a:ext cx="0" cy="0"/>
          <a:chOff x="0" y="0"/>
          <a:chExt cx="0" cy="0"/>
        </a:xfrm>
      </p:grpSpPr>
      <p:pic>
        <p:nvPicPr>
          <p:cNvPr id="84994" name="Picture 5" descr="\\Vulture32\c$\jamie\talks\bowen\little_heterogeneiti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8250" y="1600200"/>
            <a:ext cx="2614613"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5" name="Picture 6" descr="\\Vulture32\c$\jamie\talks\bowen\big_heterogeneit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616075"/>
            <a:ext cx="1795463" cy="433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381000" y="762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omic Sans MS" pitchFamily="66" charset="0"/>
              </a:defRPr>
            </a:lvl2pPr>
            <a:lvl3pPr algn="ctr" rtl="0" eaLnBrk="0" fontAlgn="base" hangingPunct="0">
              <a:spcBef>
                <a:spcPct val="0"/>
              </a:spcBef>
              <a:spcAft>
                <a:spcPct val="0"/>
              </a:spcAft>
              <a:defRPr sz="4400">
                <a:solidFill>
                  <a:schemeClr val="tx1"/>
                </a:solidFill>
                <a:latin typeface="Comic Sans MS" pitchFamily="66" charset="0"/>
              </a:defRPr>
            </a:lvl3pPr>
            <a:lvl4pPr algn="ctr" rtl="0" eaLnBrk="0" fontAlgn="base" hangingPunct="0">
              <a:spcBef>
                <a:spcPct val="0"/>
              </a:spcBef>
              <a:spcAft>
                <a:spcPct val="0"/>
              </a:spcAft>
              <a:defRPr sz="4400">
                <a:solidFill>
                  <a:schemeClr val="tx1"/>
                </a:solidFill>
                <a:latin typeface="Comic Sans MS" pitchFamily="66" charset="0"/>
              </a:defRPr>
            </a:lvl4pPr>
            <a:lvl5pPr algn="ctr" rtl="0" eaLnBrk="0" fontAlgn="base" hangingPunct="0">
              <a:spcBef>
                <a:spcPct val="0"/>
              </a:spcBef>
              <a:spcAft>
                <a:spcPct val="0"/>
              </a:spcAft>
              <a:defRPr sz="4400">
                <a:solidFill>
                  <a:schemeClr val="tx1"/>
                </a:solidFill>
                <a:latin typeface="Comic Sans MS" pitchFamily="66" charset="0"/>
              </a:defRPr>
            </a:lvl5pPr>
            <a:lvl6pPr marL="457200" algn="ctr" rtl="0" fontAlgn="base">
              <a:spcBef>
                <a:spcPct val="0"/>
              </a:spcBef>
              <a:spcAft>
                <a:spcPct val="0"/>
              </a:spcAft>
              <a:defRPr sz="4400">
                <a:solidFill>
                  <a:schemeClr val="tx1"/>
                </a:solidFill>
                <a:latin typeface="Comic Sans MS" pitchFamily="66" charset="0"/>
              </a:defRPr>
            </a:lvl6pPr>
            <a:lvl7pPr marL="914400" algn="ctr" rtl="0" fontAlgn="base">
              <a:spcBef>
                <a:spcPct val="0"/>
              </a:spcBef>
              <a:spcAft>
                <a:spcPct val="0"/>
              </a:spcAft>
              <a:defRPr sz="4400">
                <a:solidFill>
                  <a:schemeClr val="tx1"/>
                </a:solidFill>
                <a:latin typeface="Comic Sans MS" pitchFamily="66" charset="0"/>
              </a:defRPr>
            </a:lvl7pPr>
            <a:lvl8pPr marL="1371600" algn="ctr" rtl="0" fontAlgn="base">
              <a:spcBef>
                <a:spcPct val="0"/>
              </a:spcBef>
              <a:spcAft>
                <a:spcPct val="0"/>
              </a:spcAft>
              <a:defRPr sz="4400">
                <a:solidFill>
                  <a:schemeClr val="tx1"/>
                </a:solidFill>
                <a:latin typeface="Comic Sans MS" pitchFamily="66" charset="0"/>
              </a:defRPr>
            </a:lvl8pPr>
            <a:lvl9pPr marL="1828800" algn="ctr" rtl="0" fontAlgn="base">
              <a:spcBef>
                <a:spcPct val="0"/>
              </a:spcBef>
              <a:spcAft>
                <a:spcPct val="0"/>
              </a:spcAft>
              <a:defRPr sz="4400">
                <a:solidFill>
                  <a:schemeClr val="tx1"/>
                </a:solidFill>
                <a:latin typeface="Comic Sans MS" pitchFamily="66" charset="0"/>
              </a:defRPr>
            </a:lvl9pPr>
          </a:lstStyle>
          <a:p>
            <a:pPr eaLnBrk="1" hangingPunct="1">
              <a:defRPr/>
            </a:pPr>
            <a:r>
              <a:rPr lang="en-US" sz="1400" dirty="0" smtClean="0">
                <a:latin typeface="+mn-lt"/>
              </a:rPr>
              <a:t>“…it all depends on whether you want to view a rock as an </a:t>
            </a:r>
            <a:r>
              <a:rPr lang="en-US" sz="1400" dirty="0" err="1" smtClean="0">
                <a:latin typeface="+mn-lt"/>
              </a:rPr>
              <a:t>idealised</a:t>
            </a:r>
            <a:r>
              <a:rPr lang="en-US" sz="1400" dirty="0" smtClean="0">
                <a:latin typeface="+mn-lt"/>
              </a:rPr>
              <a:t> system or a real one.”</a:t>
            </a:r>
            <a:br>
              <a:rPr lang="en-US" sz="1400" dirty="0" smtClean="0">
                <a:latin typeface="+mn-lt"/>
              </a:rPr>
            </a:br>
            <a:r>
              <a:rPr lang="en-US" sz="1400" dirty="0" smtClean="0">
                <a:latin typeface="+mn-lt"/>
              </a:rPr>
              <a:t/>
            </a:r>
            <a:br>
              <a:rPr lang="en-US" sz="1400" dirty="0" smtClean="0">
                <a:latin typeface="+mn-lt"/>
              </a:rPr>
            </a:br>
            <a:r>
              <a:rPr lang="en-US" sz="1400" dirty="0" smtClean="0">
                <a:latin typeface="+mn-lt"/>
              </a:rPr>
              <a:t>-- an anonymous </a:t>
            </a:r>
            <a:r>
              <a:rPr lang="en-US" sz="1400" dirty="0" err="1" smtClean="0">
                <a:latin typeface="+mn-lt"/>
              </a:rPr>
              <a:t>petrologist</a:t>
            </a:r>
            <a:r>
              <a:rPr lang="en-US" sz="1400" dirty="0" smtClean="0">
                <a:latin typeface="+mn-lt"/>
              </a:rPr>
              <a:t> at Cambridge (UK)</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rgbClr val="9BBB59"/>
        </a:solidFill>
        <a:effectLst/>
      </p:bgPr>
    </p:bg>
    <p:spTree>
      <p:nvGrpSpPr>
        <p:cNvPr id="1" name=""/>
        <p:cNvGrpSpPr/>
        <p:nvPr/>
      </p:nvGrpSpPr>
      <p:grpSpPr>
        <a:xfrm>
          <a:off x="0" y="0"/>
          <a:ext cx="0" cy="0"/>
          <a:chOff x="0" y="0"/>
          <a:chExt cx="0" cy="0"/>
        </a:xfrm>
      </p:grpSpPr>
      <p:sp>
        <p:nvSpPr>
          <p:cNvPr id="87042" name="Title 3"/>
          <p:cNvSpPr>
            <a:spLocks noGrp="1"/>
          </p:cNvSpPr>
          <p:nvPr>
            <p:ph type="title"/>
          </p:nvPr>
        </p:nvSpPr>
        <p:spPr>
          <a:xfrm>
            <a:off x="228600" y="228600"/>
            <a:ext cx="8229600" cy="685800"/>
          </a:xfrm>
        </p:spPr>
        <p:txBody>
          <a:bodyPr/>
          <a:lstStyle/>
          <a:p>
            <a:pPr eaLnBrk="1" hangingPunct="1"/>
            <a:r>
              <a:rPr lang="en-US" altLang="en-US" sz="1600" smtClean="0"/>
              <a:t>A baby step toward reality: 2/3D flow in a constant viscosity matrix</a:t>
            </a:r>
          </a:p>
        </p:txBody>
      </p:sp>
      <p:pic>
        <p:nvPicPr>
          <p:cNvPr id="87043" name="Picture 3" descr="\\Vulture32\c$\jamie\talks\bowen\birth_of_blob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53943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4" descr="\\Vulture32\c$\jamie\talks\bowen\birth_of_blob_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1414463"/>
            <a:ext cx="19558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Scott &amp; Stevenson ’86, Wiggins &amp; Spiegelman ‘95 </a:t>
            </a:r>
          </a:p>
        </p:txBody>
      </p:sp>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9BBB59"/>
        </a:solidFill>
        <a:effectLst/>
      </p:bgPr>
    </p:bg>
    <p:spTree>
      <p:nvGrpSpPr>
        <p:cNvPr id="1" name=""/>
        <p:cNvGrpSpPr/>
        <p:nvPr/>
      </p:nvGrpSpPr>
      <p:grpSpPr>
        <a:xfrm>
          <a:off x="0" y="0"/>
          <a:ext cx="0" cy="0"/>
          <a:chOff x="0" y="0"/>
          <a:chExt cx="0" cy="0"/>
        </a:xfrm>
      </p:grpSpPr>
      <p:sp>
        <p:nvSpPr>
          <p:cNvPr id="89090" name="Title 3"/>
          <p:cNvSpPr>
            <a:spLocks noGrp="1"/>
          </p:cNvSpPr>
          <p:nvPr>
            <p:ph type="title"/>
          </p:nvPr>
        </p:nvSpPr>
        <p:spPr>
          <a:xfrm>
            <a:off x="-9067800" y="304800"/>
            <a:ext cx="8229600" cy="685800"/>
          </a:xfrm>
        </p:spPr>
        <p:txBody>
          <a:bodyPr/>
          <a:lstStyle/>
          <a:p>
            <a:pPr eaLnBrk="1" hangingPunct="1"/>
            <a:r>
              <a:rPr lang="en-GB" altLang="en-US" sz="1400" smtClean="0"/>
              <a:t>Thermal Activation: Death of the Blob</a:t>
            </a:r>
            <a:endParaRPr lang="en-US" altLang="en-US" sz="1600" smtClean="0"/>
          </a:p>
        </p:txBody>
      </p:sp>
      <p:pic>
        <p:nvPicPr>
          <p:cNvPr id="89091" name="Picture 3" descr="\\Vulture32\c$\jamie\talks\bowen\death_of_blo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75" y="1401763"/>
            <a:ext cx="5013325"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‘98</a:t>
            </a:r>
          </a:p>
        </p:txBody>
      </p:sp>
      <p:pic>
        <p:nvPicPr>
          <p:cNvPr id="89093" name="Picture 3" descr="\\Vulture32\c$\jamie\talks\bowen\two_scale_text0.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76200"/>
            <a:ext cx="82296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2" descr="C:\Documents and Settings\jamie\Desktop\Bowen\death_of_blob_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20875" y="1401763"/>
            <a:ext cx="5013325" cy="492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Picture 3" descr="C:\Documents and Settings\jamie\Desktop\Bowen\death_of_blob_1.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1633538"/>
            <a:ext cx="2655888"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6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BBB59"/>
        </a:solidFill>
        <a:effectLst/>
      </p:bgPr>
    </p:bg>
    <p:spTree>
      <p:nvGrpSpPr>
        <p:cNvPr id="1" name=""/>
        <p:cNvGrpSpPr/>
        <p:nvPr/>
      </p:nvGrpSpPr>
      <p:grpSpPr>
        <a:xfrm>
          <a:off x="0" y="0"/>
          <a:ext cx="0" cy="0"/>
          <a:chOff x="0" y="0"/>
          <a:chExt cx="0" cy="0"/>
        </a:xfrm>
      </p:grpSpPr>
      <p:pic>
        <p:nvPicPr>
          <p:cNvPr id="91138" name="Picture 6" descr="\\Vulture32\c$\jamie\talks\bowen\bubbl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2013" y="1368425"/>
            <a:ext cx="3786187"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62000" y="4495800"/>
            <a:ext cx="7924800" cy="1384300"/>
          </a:xfrm>
          <a:prstGeom prst="rect">
            <a:avLst/>
          </a:prstGeom>
          <a:noFill/>
        </p:spPr>
        <p:txBody>
          <a:bodyPr>
            <a:spAutoFit/>
          </a:bodyPr>
          <a:lstStyle/>
          <a:p>
            <a:pPr marL="285750" indent="-285750" algn="ctr" eaLnBrk="1" hangingPunct="1">
              <a:buFont typeface="Arial" pitchFamily="34" charset="0"/>
              <a:buChar char="•"/>
              <a:defRPr/>
            </a:pPr>
            <a:r>
              <a:rPr lang="en-US" sz="1400" dirty="0">
                <a:latin typeface="+mn-lt"/>
              </a:rPr>
              <a:t>In the absence of other deformation mechanisms, the mid-crust is a graveyard for lower crustal porosity waves </a:t>
            </a:r>
          </a:p>
          <a:p>
            <a:pPr marL="285750" indent="-285750" algn="ctr" eaLnBrk="1" hangingPunct="1">
              <a:buFont typeface="Arial" pitchFamily="34" charset="0"/>
              <a:buChar char="•"/>
              <a:defRPr/>
            </a:pPr>
            <a:endParaRPr lang="en-US" sz="1400" dirty="0">
              <a:latin typeface="+mn-lt"/>
            </a:endParaRPr>
          </a:p>
          <a:p>
            <a:pPr marL="285750" indent="-285750" algn="ctr" eaLnBrk="1" hangingPunct="1">
              <a:buFont typeface="Arial" pitchFamily="34" charset="0"/>
              <a:buChar char="•"/>
              <a:defRPr/>
            </a:pPr>
            <a:r>
              <a:rPr lang="en-US" sz="1400" dirty="0">
                <a:latin typeface="+mn-lt"/>
              </a:rPr>
              <a:t>The existence of graveyards is supported by geophysical evidence* for sub-horizontal accumulations of fluid beneath the brittle-ductile transition</a:t>
            </a:r>
          </a:p>
          <a:p>
            <a:pPr eaLnBrk="1" hangingPunct="1">
              <a:defRPr/>
            </a:pPr>
            <a:endParaRPr lang="en-US" sz="1400" dirty="0">
              <a:latin typeface="+mn-lt"/>
            </a:endParaRPr>
          </a:p>
        </p:txBody>
      </p:sp>
      <p:sp>
        <p:nvSpPr>
          <p:cNvPr id="91140" name="Rectangle 3"/>
          <p:cNvSpPr>
            <a:spLocks noChangeArrowheads="1"/>
          </p:cNvSpPr>
          <p:nvPr/>
        </p:nvSpPr>
        <p:spPr bwMode="auto">
          <a:xfrm>
            <a:off x="0" y="6627813"/>
            <a:ext cx="914400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spcBef>
                <a:spcPct val="0"/>
              </a:spcBef>
              <a:buFontTx/>
              <a:buNone/>
            </a:pPr>
            <a:r>
              <a:rPr lang="en-US" altLang="en-US" sz="900">
                <a:solidFill>
                  <a:srgbClr val="000000"/>
                </a:solidFill>
              </a:rPr>
              <a:t>*e.g. Suetnova et al ’94, Hammer &amp; Clowes ’99, Ozel et al ’99, Liotta &amp; Ranalli ’99, Makovsky &amp; Klemperer ’99, Vanyan &amp; Gliko ’99, Stern et al ’01, Jiracek et al ’07</a:t>
            </a:r>
          </a:p>
        </p:txBody>
      </p:sp>
      <p:pic>
        <p:nvPicPr>
          <p:cNvPr id="91141" name="Picture 4" descr="\\Vulture32\c$\jamie\talks\bowen\length_velocity_scales_with_depth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990600"/>
            <a:ext cx="6272213"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46C0A">
            <a:alpha val="25098"/>
          </a:srgbClr>
        </a:solidFill>
        <a:effectLst/>
      </p:bgPr>
    </p:bg>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smtClean="0"/>
              <a:t> </a:t>
            </a:r>
          </a:p>
        </p:txBody>
      </p:sp>
      <p:sp>
        <p:nvSpPr>
          <p:cNvPr id="93187" name="Title 1"/>
          <p:cNvSpPr txBox="1">
            <a:spLocks/>
          </p:cNvSpPr>
          <p:nvPr/>
        </p:nvSpPr>
        <p:spPr bwMode="auto">
          <a:xfrm>
            <a:off x="6096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US" altLang="en-US" sz="1600"/>
              <a:t>What other mechanisms?</a:t>
            </a:r>
          </a:p>
        </p:txBody>
      </p:sp>
      <p:pic>
        <p:nvPicPr>
          <p:cNvPr id="93188" name="Picture 2" descr="C:\Documents and Settings\jamie\Desktop\Bowen\hydrological_regimes_with_rheolog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999163" cy="441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E46C0A">
            <a:alpha val="25098"/>
          </a:srgbClr>
        </a:solidFill>
        <a:effectLst/>
      </p:bgPr>
    </p:bg>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altLang="en-US" smtClean="0"/>
              <a:t> </a:t>
            </a:r>
          </a:p>
        </p:txBody>
      </p:sp>
      <p:pic>
        <p:nvPicPr>
          <p:cNvPr id="9523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295400"/>
            <a:ext cx="6821488" cy="359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762000"/>
            <a:ext cx="6183312"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7" name="Pictur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90825" y="5181600"/>
            <a:ext cx="39814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E46C0A">
            <a:alpha val="25098"/>
          </a:srgbClr>
        </a:solidFill>
        <a:effectLst/>
      </p:bgPr>
    </p:bg>
    <p:spTree>
      <p:nvGrpSpPr>
        <p:cNvPr id="1" name=""/>
        <p:cNvGrpSpPr/>
        <p:nvPr/>
      </p:nvGrpSpPr>
      <p:grpSpPr>
        <a:xfrm>
          <a:off x="0" y="0"/>
          <a:ext cx="0" cy="0"/>
          <a:chOff x="0" y="0"/>
          <a:chExt cx="0" cy="0"/>
        </a:xfrm>
      </p:grpSpPr>
      <p:sp>
        <p:nvSpPr>
          <p:cNvPr id="97282" name="Title 1"/>
          <p:cNvSpPr>
            <a:spLocks noGrp="1"/>
          </p:cNvSpPr>
          <p:nvPr>
            <p:ph type="title"/>
          </p:nvPr>
        </p:nvSpPr>
        <p:spPr>
          <a:xfrm>
            <a:off x="577850" y="-76200"/>
            <a:ext cx="8229600" cy="1143000"/>
          </a:xfrm>
        </p:spPr>
        <p:txBody>
          <a:bodyPr/>
          <a:lstStyle/>
          <a:p>
            <a:pPr eaLnBrk="1" hangingPunct="1"/>
            <a:r>
              <a:rPr lang="en-US" altLang="en-US" sz="1400" smtClean="0"/>
              <a:t>Flow through a decompaction-weakening matrix from a high porosity source </a:t>
            </a:r>
          </a:p>
        </p:txBody>
      </p:sp>
      <p:pic>
        <p:nvPicPr>
          <p:cNvPr id="97283" name="Picture 2" descr="\\Vulture32\c$\jamie\talks\bowen\channeling_pan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838" y="838200"/>
            <a:ext cx="6946900" cy="521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6200" y="6629400"/>
            <a:ext cx="54864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‘07</a:t>
            </a:r>
          </a:p>
        </p:txBody>
      </p:sp>
      <p:sp>
        <p:nvSpPr>
          <p:cNvPr id="97285" name="Title 1"/>
          <p:cNvSpPr txBox="1">
            <a:spLocks/>
          </p:cNvSpPr>
          <p:nvPr/>
        </p:nvSpPr>
        <p:spPr bwMode="auto">
          <a:xfrm>
            <a:off x="685800" y="56388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endParaRPr lang="en-US" altLang="en-US" sz="1400"/>
          </a:p>
          <a:p>
            <a:pPr algn="ctr" eaLnBrk="1" hangingPunct="1">
              <a:spcBef>
                <a:spcPct val="0"/>
              </a:spcBef>
              <a:buFontTx/>
              <a:buNone/>
            </a:pPr>
            <a:r>
              <a:rPr lang="en-US" altLang="en-US" sz="1400"/>
              <a:t>Strong spatial focusing, channel spacing ~ </a:t>
            </a:r>
            <a:r>
              <a:rPr lang="el-GR" altLang="en-US" sz="1400"/>
              <a:t>δ</a:t>
            </a:r>
            <a:r>
              <a:rPr lang="en-US" altLang="en-US" sz="1400"/>
              <a:t>, channel width ~ </a:t>
            </a:r>
            <a:r>
              <a:rPr lang="el-GR" altLang="en-US" sz="1400"/>
              <a:t>σ</a:t>
            </a:r>
            <a:r>
              <a:rPr lang="en-US" altLang="en-US" sz="1400" baseline="-25000"/>
              <a:t>y</a:t>
            </a:r>
            <a:r>
              <a:rPr lang="en-US" altLang="en-US" sz="1400"/>
              <a:t>/</a:t>
            </a:r>
            <a:r>
              <a:rPr lang="el-GR" altLang="en-US" sz="1400"/>
              <a:t>Δρ</a:t>
            </a:r>
            <a:r>
              <a:rPr lang="en-US" altLang="en-US" sz="1400"/>
              <a:t>g, </a:t>
            </a:r>
            <a:r>
              <a:rPr lang="el-GR" altLang="en-US" sz="1400"/>
              <a:t>τ</a:t>
            </a:r>
            <a:r>
              <a:rPr lang="en-US" altLang="en-US" sz="1400"/>
              <a:t> = </a:t>
            </a:r>
            <a:r>
              <a:rPr lang="el-GR" altLang="en-US" sz="1400"/>
              <a:t>τ</a:t>
            </a:r>
            <a:r>
              <a:rPr lang="en-US" altLang="en-US" sz="1400" baseline="-25000"/>
              <a:t>viscous</a:t>
            </a:r>
            <a:r>
              <a:rPr lang="en-US" altLang="en-US" sz="1400"/>
              <a:t>width/</a:t>
            </a:r>
            <a:r>
              <a:rPr lang="el-GR" altLang="en-US" sz="1400"/>
              <a:t>δ</a:t>
            </a:r>
            <a:r>
              <a:rPr lang="en-US" altLang="en-US" sz="1400"/>
              <a:t> </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E46C0A">
            <a:alpha val="25098"/>
          </a:srgbClr>
        </a:solidFill>
        <a:effectLst/>
      </p:bgPr>
    </p:bg>
    <p:spTree>
      <p:nvGrpSpPr>
        <p:cNvPr id="1" name=""/>
        <p:cNvGrpSpPr/>
        <p:nvPr/>
      </p:nvGrpSpPr>
      <p:grpSpPr>
        <a:xfrm>
          <a:off x="0" y="0"/>
          <a:ext cx="0" cy="0"/>
          <a:chOff x="0" y="0"/>
          <a:chExt cx="0" cy="0"/>
        </a:xfrm>
      </p:grpSpPr>
      <p:sp>
        <p:nvSpPr>
          <p:cNvPr id="99330" name="Title 1"/>
          <p:cNvSpPr>
            <a:spLocks noGrp="1"/>
          </p:cNvSpPr>
          <p:nvPr>
            <p:ph type="title"/>
          </p:nvPr>
        </p:nvSpPr>
        <p:spPr>
          <a:xfrm>
            <a:off x="9372600" y="274638"/>
            <a:ext cx="8229600" cy="1143000"/>
          </a:xfrm>
        </p:spPr>
        <p:txBody>
          <a:bodyPr/>
          <a:lstStyle/>
          <a:p>
            <a:pPr eaLnBrk="1" hangingPunct="1"/>
            <a:r>
              <a:rPr lang="en-US" altLang="en-US" sz="1400" smtClean="0"/>
              <a:t>Decompaction Weakening</a:t>
            </a:r>
          </a:p>
        </p:txBody>
      </p:sp>
      <p:pic>
        <p:nvPicPr>
          <p:cNvPr id="99331" name="Picture 2" descr="\\Vulture32\c$\jamie\talks\bowen\scale_cartoon_lege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971800"/>
            <a:ext cx="1646238"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2" name="Picture 2" descr="\\Vulture32\c$\jamie\talks\bowen\decompaction_scale_cartoon_pictur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1981200"/>
            <a:ext cx="4830763" cy="394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3" name="Picture 3" descr="\\Vulture32\c$\jamie\talks\bowen\decompaction_scale_cartoon_titl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2650" y="1143000"/>
            <a:ext cx="4705350" cy="18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064A2">
            <a:alpha val="50195"/>
          </a:srgbClr>
        </a:solidFill>
        <a:effectLst/>
      </p:bgPr>
    </p:bg>
    <p:spTree>
      <p:nvGrpSpPr>
        <p:cNvPr id="1" name=""/>
        <p:cNvGrpSpPr/>
        <p:nvPr/>
      </p:nvGrpSpPr>
      <p:grpSpPr>
        <a:xfrm>
          <a:off x="0" y="0"/>
          <a:ext cx="0" cy="0"/>
          <a:chOff x="0" y="0"/>
          <a:chExt cx="0" cy="0"/>
        </a:xfrm>
      </p:grpSpPr>
      <p:sp>
        <p:nvSpPr>
          <p:cNvPr id="101378" name="Title 3"/>
          <p:cNvSpPr>
            <a:spLocks noGrp="1"/>
          </p:cNvSpPr>
          <p:nvPr>
            <p:ph type="title"/>
          </p:nvPr>
        </p:nvSpPr>
        <p:spPr>
          <a:xfrm>
            <a:off x="495300" y="914400"/>
            <a:ext cx="8229600" cy="1020763"/>
          </a:xfrm>
        </p:spPr>
        <p:txBody>
          <a:bodyPr/>
          <a:lstStyle/>
          <a:p>
            <a:pPr eaLnBrk="1" hangingPunct="1"/>
            <a:r>
              <a:rPr lang="en-GB" altLang="en-US" sz="1400" smtClean="0"/>
              <a:t>Lateral Fluid Flow</a:t>
            </a:r>
            <a:br>
              <a:rPr lang="en-GB" altLang="en-US" sz="1400" smtClean="0"/>
            </a:br>
            <a:r>
              <a:rPr lang="en-GB" altLang="en-US" sz="1400" smtClean="0"/>
              <a:t/>
            </a:r>
            <a:br>
              <a:rPr lang="en-GB" altLang="en-US" sz="1400" smtClean="0"/>
            </a:br>
            <a:r>
              <a:rPr lang="en-GB" altLang="en-US" sz="1400" smtClean="0"/>
              <a:t>Lateral flow is toward low p</a:t>
            </a:r>
            <a:r>
              <a:rPr lang="en-GB" altLang="en-US" sz="1400" baseline="-25000" smtClean="0"/>
              <a:t>f</a:t>
            </a:r>
            <a:r>
              <a:rPr lang="en-GB" altLang="en-US" sz="1400" smtClean="0"/>
              <a:t>, i.e., a drain </a:t>
            </a:r>
            <a:br>
              <a:rPr lang="en-GB" altLang="en-US" sz="1400" smtClean="0"/>
            </a:br>
            <a:r>
              <a:rPr lang="en-GB" altLang="en-US" sz="1400" smtClean="0"/>
              <a:t>(except in metamorphic petrology where fluids flow “up-” or “down-temperature”)</a:t>
            </a:r>
            <a:br>
              <a:rPr lang="en-GB" altLang="en-US" sz="1400" smtClean="0"/>
            </a:br>
            <a:r>
              <a:rPr lang="en-GB" altLang="en-US" sz="1400" smtClean="0"/>
              <a:t> </a:t>
            </a:r>
            <a:endParaRPr lang="en-US" altLang="en-US" sz="1400" smtClean="0"/>
          </a:p>
        </p:txBody>
      </p:sp>
      <p:pic>
        <p:nvPicPr>
          <p:cNvPr id="101379" name="Picture 2" descr="\\Vulture32\c$\jamie\talks\bowen\drain_cartoon_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468563"/>
            <a:ext cx="2886075"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3" descr="\\Vulture32\c$\jamie\talks\bowen\drain_cartoon_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1163" y="2149475"/>
            <a:ext cx="3862387" cy="318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Title 1"/>
          <p:cNvSpPr>
            <a:spLocks noGrp="1"/>
          </p:cNvSpPr>
          <p:nvPr>
            <p:ph type="title"/>
          </p:nvPr>
        </p:nvSpPr>
        <p:spPr>
          <a:xfrm>
            <a:off x="-457200" y="381000"/>
            <a:ext cx="5899150" cy="3744913"/>
          </a:xfrm>
        </p:spPr>
        <p:txBody>
          <a:bodyPr/>
          <a:lstStyle/>
          <a:p>
            <a:r>
              <a:rPr lang="en-US" altLang="en-US" sz="1400" smtClean="0">
                <a:solidFill>
                  <a:schemeClr val="bg1"/>
                </a:solidFill>
              </a:rPr>
              <a:t>  </a:t>
            </a:r>
            <a:r>
              <a:rPr lang="en-US" altLang="en-US" sz="1600" b="1" smtClean="0">
                <a:solidFill>
                  <a:srgbClr val="FF0000"/>
                </a:solidFill>
              </a:rPr>
              <a:t>Assumption #3:</a:t>
            </a:r>
            <a:r>
              <a:rPr lang="en-US" altLang="en-US" sz="1600" b="1" smtClean="0">
                <a:solidFill>
                  <a:schemeClr val="bg1"/>
                </a:solidFill>
              </a:rPr>
              <a:t> </a:t>
            </a:r>
            <a:br>
              <a:rPr lang="en-US" altLang="en-US" sz="1600" b="1" smtClean="0">
                <a:solidFill>
                  <a:schemeClr val="bg1"/>
                </a:solidFill>
              </a:rPr>
            </a:br>
            <a:r>
              <a:rPr lang="en-US" altLang="en-US" sz="1600" b="1" smtClean="0">
                <a:solidFill>
                  <a:schemeClr val="bg1"/>
                </a:solidFill>
              </a:rPr>
              <a:t/>
            </a:r>
            <a:br>
              <a:rPr lang="en-US" altLang="en-US" sz="1600" b="1" smtClean="0">
                <a:solidFill>
                  <a:schemeClr val="bg1"/>
                </a:solidFill>
              </a:rPr>
            </a:br>
            <a:r>
              <a:rPr lang="en-US" altLang="en-US" sz="1600" smtClean="0"/>
              <a:t>Darcy’s Law</a:t>
            </a:r>
            <a:br>
              <a:rPr lang="en-US" altLang="en-US" sz="1600" smtClean="0"/>
            </a:br>
            <a:r>
              <a:rPr lang="en-US" altLang="en-US" sz="1600" b="1" smtClean="0"/>
              <a:t/>
            </a:r>
            <a:br>
              <a:rPr lang="en-US" altLang="en-US" sz="1600" b="1" smtClean="0"/>
            </a:br>
            <a:r>
              <a:rPr lang="en-US" altLang="en-US" sz="1600" smtClean="0"/>
              <a:t>Fluid flux </a:t>
            </a:r>
            <a:r>
              <a:rPr lang="en-US" altLang="en-US" sz="1600" smtClean="0">
                <a:latin typeface="Cambria Math" panose="02040503050406030204" pitchFamily="18" charset="0"/>
                <a:ea typeface="Cambria Math" panose="02040503050406030204" pitchFamily="18" charset="0"/>
                <a:cs typeface="Cambria Math" panose="02040503050406030204" pitchFamily="18" charset="0"/>
              </a:rPr>
              <a:t>∝ </a:t>
            </a:r>
            <a:r>
              <a:rPr lang="en-US" altLang="en-US" sz="1600" smtClean="0">
                <a:solidFill>
                  <a:srgbClr val="0000FF"/>
                </a:solidFill>
              </a:rPr>
              <a:t>p</a:t>
            </a:r>
            <a:r>
              <a:rPr lang="en-US" altLang="en-US" sz="1600" baseline="-25000" smtClean="0">
                <a:solidFill>
                  <a:srgbClr val="0000FF"/>
                </a:solidFill>
              </a:rPr>
              <a:t>f </a:t>
            </a:r>
            <a:r>
              <a:rPr lang="en-US" altLang="en-US" sz="1600" smtClean="0">
                <a:solidFill>
                  <a:srgbClr val="0000FF"/>
                </a:solidFill>
              </a:rPr>
              <a:t>gradient </a:t>
            </a:r>
            <a:r>
              <a:rPr lang="en-US" altLang="en-US" sz="1600" smtClean="0"/>
              <a:t>–</a:t>
            </a:r>
            <a:r>
              <a:rPr lang="en-US" altLang="en-US" sz="1600" smtClean="0">
                <a:solidFill>
                  <a:srgbClr val="0000FF"/>
                </a:solidFill>
              </a:rPr>
              <a:t> </a:t>
            </a:r>
            <a:r>
              <a:rPr lang="en-US" altLang="en-US" sz="1600" smtClean="0">
                <a:solidFill>
                  <a:srgbClr val="FF0000"/>
                </a:solidFill>
              </a:rPr>
              <a:t>hydrostatic gradient</a:t>
            </a:r>
            <a:r>
              <a:rPr lang="en-US" altLang="en-US" sz="1600" smtClean="0">
                <a:solidFill>
                  <a:srgbClr val="0000FF"/>
                </a:solidFill>
              </a:rPr>
              <a:t/>
            </a:r>
            <a:br>
              <a:rPr lang="en-US" altLang="en-US" sz="1600" smtClean="0">
                <a:solidFill>
                  <a:srgbClr val="0000FF"/>
                </a:solidFill>
              </a:rPr>
            </a:br>
            <a:r>
              <a:rPr lang="en-US" altLang="en-US" sz="1600" b="1" smtClean="0">
                <a:solidFill>
                  <a:srgbClr val="0000FF"/>
                </a:solidFill>
              </a:rPr>
              <a:t/>
            </a:r>
            <a:br>
              <a:rPr lang="en-US" altLang="en-US" sz="1600" b="1" smtClean="0">
                <a:solidFill>
                  <a:srgbClr val="0000FF"/>
                </a:solidFill>
              </a:rPr>
            </a:br>
            <a:r>
              <a:rPr lang="en-US" altLang="en-US" sz="1600" smtClean="0"/>
              <a:t>q = k/</a:t>
            </a:r>
            <a:r>
              <a:rPr lang="el-GR" altLang="en-US" sz="1600" smtClean="0"/>
              <a:t>μ</a:t>
            </a:r>
            <a:r>
              <a:rPr lang="en-US" altLang="en-US" sz="1600" smtClean="0"/>
              <a:t> (</a:t>
            </a:r>
            <a:r>
              <a:rPr lang="en-US" altLang="en-US" sz="1600" smtClean="0">
                <a:solidFill>
                  <a:srgbClr val="0000FF"/>
                </a:solidFill>
                <a:sym typeface="Symbol" panose="05050102010706020507" pitchFamily="18" charset="2"/>
              </a:rPr>
              <a:t>d</a:t>
            </a:r>
            <a:r>
              <a:rPr lang="en-US" altLang="en-US" sz="1600" smtClean="0">
                <a:solidFill>
                  <a:srgbClr val="0000FF"/>
                </a:solidFill>
              </a:rPr>
              <a:t>p</a:t>
            </a:r>
            <a:r>
              <a:rPr lang="en-US" altLang="en-US" sz="1600" baseline="-25000" smtClean="0">
                <a:solidFill>
                  <a:srgbClr val="0000FF"/>
                </a:solidFill>
              </a:rPr>
              <a:t>fluid</a:t>
            </a:r>
            <a:r>
              <a:rPr lang="en-US" altLang="en-US" sz="1600" smtClean="0">
                <a:solidFill>
                  <a:srgbClr val="0000FF"/>
                </a:solidFill>
              </a:rPr>
              <a:t>/</a:t>
            </a:r>
            <a:r>
              <a:rPr lang="en-US" altLang="en-US" sz="1600" smtClean="0">
                <a:solidFill>
                  <a:srgbClr val="0000FF"/>
                </a:solidFill>
                <a:sym typeface="Symbol" panose="05050102010706020507" pitchFamily="18" charset="2"/>
              </a:rPr>
              <a:t>d</a:t>
            </a:r>
            <a:r>
              <a:rPr lang="en-US" altLang="en-US" sz="1600" smtClean="0">
                <a:solidFill>
                  <a:srgbClr val="0000FF"/>
                </a:solidFill>
              </a:rPr>
              <a:t>z</a:t>
            </a:r>
            <a:r>
              <a:rPr lang="en-US" altLang="en-US" sz="1600" baseline="-25000" smtClean="0">
                <a:solidFill>
                  <a:srgbClr val="0000FF"/>
                </a:solidFill>
              </a:rPr>
              <a:t> </a:t>
            </a:r>
            <a:r>
              <a:rPr lang="en-US" altLang="en-US" sz="1600" smtClean="0"/>
              <a:t>- </a:t>
            </a:r>
            <a:r>
              <a:rPr lang="el-GR" altLang="en-US" sz="1600" smtClean="0">
                <a:solidFill>
                  <a:srgbClr val="FF0000"/>
                </a:solidFill>
              </a:rPr>
              <a:t>ρ</a:t>
            </a:r>
            <a:r>
              <a:rPr lang="en-US" altLang="en-US" sz="1600" baseline="-25000" smtClean="0">
                <a:solidFill>
                  <a:srgbClr val="FF0000"/>
                </a:solidFill>
              </a:rPr>
              <a:t>fluid</a:t>
            </a:r>
            <a:r>
              <a:rPr lang="en-US" altLang="en-US" sz="1600" smtClean="0">
                <a:solidFill>
                  <a:srgbClr val="FF0000"/>
                </a:solidFill>
              </a:rPr>
              <a:t>g</a:t>
            </a:r>
            <a:r>
              <a:rPr lang="en-US" altLang="en-US" sz="1600" smtClean="0"/>
              <a:t>)</a:t>
            </a:r>
            <a:br>
              <a:rPr lang="en-US" altLang="en-US" sz="1600" smtClean="0"/>
            </a:br>
            <a:r>
              <a:rPr lang="en-US" altLang="en-US" sz="1600" smtClean="0"/>
              <a:t/>
            </a:r>
            <a:br>
              <a:rPr lang="en-US" altLang="en-US" sz="1600" smtClean="0"/>
            </a:br>
            <a:r>
              <a:rPr lang="el-GR" altLang="en-US" sz="1400" smtClean="0">
                <a:solidFill>
                  <a:srgbClr val="FF0000"/>
                </a:solidFill>
              </a:rPr>
              <a:t>ρ</a:t>
            </a:r>
            <a:r>
              <a:rPr lang="en-US" altLang="en-US" sz="1400" baseline="-25000" smtClean="0">
                <a:solidFill>
                  <a:srgbClr val="FF0000"/>
                </a:solidFill>
              </a:rPr>
              <a:t>f</a:t>
            </a:r>
            <a:r>
              <a:rPr lang="en-US" altLang="en-US" sz="1400" smtClean="0"/>
              <a:t>,</a:t>
            </a:r>
            <a:r>
              <a:rPr lang="en-US" altLang="en-US" sz="1400" smtClean="0">
                <a:solidFill>
                  <a:srgbClr val="FF0000"/>
                </a:solidFill>
              </a:rPr>
              <a:t> </a:t>
            </a:r>
            <a:r>
              <a:rPr lang="el-GR" altLang="en-US" sz="1400" smtClean="0"/>
              <a:t>μ</a:t>
            </a:r>
            <a:r>
              <a:rPr lang="en-US" altLang="en-US" sz="1400" smtClean="0"/>
              <a:t> – fluid density, viscosity</a:t>
            </a:r>
            <a:r>
              <a:rPr lang="en-US" altLang="en-US" sz="1600" smtClean="0"/>
              <a:t/>
            </a:r>
            <a:br>
              <a:rPr lang="en-US" altLang="en-US" sz="1600" smtClean="0"/>
            </a:br>
            <a:r>
              <a:rPr lang="en-US" altLang="en-US" sz="1600" smtClean="0"/>
              <a:t/>
            </a:r>
            <a:br>
              <a:rPr lang="en-US" altLang="en-US" sz="1600" smtClean="0"/>
            </a:br>
            <a:r>
              <a:rPr lang="en-US" altLang="en-US" sz="1600" smtClean="0"/>
              <a:t/>
            </a:r>
            <a:br>
              <a:rPr lang="en-US" altLang="en-US" sz="1600" smtClean="0"/>
            </a:br>
            <a:r>
              <a:rPr lang="en-US" altLang="en-US" sz="1600" smtClean="0"/>
              <a:t/>
            </a:r>
            <a:br>
              <a:rPr lang="en-US" altLang="en-US" sz="1600" smtClean="0"/>
            </a:br>
            <a:endParaRPr lang="en-US" altLang="en-US" sz="1600" smtClean="0"/>
          </a:p>
        </p:txBody>
      </p:sp>
      <p:grpSp>
        <p:nvGrpSpPr>
          <p:cNvPr id="11267" name="Group 4"/>
          <p:cNvGrpSpPr>
            <a:grpSpLocks/>
          </p:cNvGrpSpPr>
          <p:nvPr/>
        </p:nvGrpSpPr>
        <p:grpSpPr bwMode="auto">
          <a:xfrm>
            <a:off x="195263" y="3405188"/>
            <a:ext cx="4572000" cy="2919412"/>
            <a:chOff x="195262" y="3404411"/>
            <a:chExt cx="4572000" cy="2920189"/>
          </a:xfrm>
        </p:grpSpPr>
        <p:pic>
          <p:nvPicPr>
            <p:cNvPr id="11271" name="Picture 6" descr="water_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4010025"/>
              <a:ext cx="1762125" cy="2314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Rectangle 3"/>
            <p:cNvSpPr/>
            <p:nvPr/>
          </p:nvSpPr>
          <p:spPr>
            <a:xfrm>
              <a:off x="195262" y="3404411"/>
              <a:ext cx="4572000" cy="616114"/>
            </a:xfrm>
            <a:prstGeom prst="rect">
              <a:avLst/>
            </a:prstGeom>
          </p:spPr>
          <p:txBody>
            <a:bodyPr>
              <a:spAutoFit/>
            </a:bodyPr>
            <a:lstStyle/>
            <a:p>
              <a:pPr algn="ctr">
                <a:defRPr/>
              </a:pPr>
              <a:r>
                <a:rPr lang="en-US" sz="1600" dirty="0" err="1">
                  <a:solidFill>
                    <a:srgbClr val="0000FF"/>
                  </a:solidFill>
                  <a:latin typeface="+mn-lt"/>
                  <a:sym typeface="Symbol" panose="05050102010706020507" pitchFamily="18" charset="2"/>
                </a:rPr>
                <a:t>d</a:t>
              </a:r>
              <a:r>
                <a:rPr lang="en-US" sz="1600" dirty="0" err="1">
                  <a:solidFill>
                    <a:srgbClr val="0000FF"/>
                  </a:solidFill>
                  <a:latin typeface="+mn-lt"/>
                </a:rPr>
                <a:t>p</a:t>
              </a:r>
              <a:r>
                <a:rPr lang="en-US" sz="1600" baseline="-25000" dirty="0" err="1">
                  <a:solidFill>
                    <a:srgbClr val="0000FF"/>
                  </a:solidFill>
                  <a:latin typeface="+mn-lt"/>
                </a:rPr>
                <a:t>fluid</a:t>
              </a:r>
              <a:r>
                <a:rPr lang="en-US" sz="1600" dirty="0">
                  <a:solidFill>
                    <a:srgbClr val="0000FF"/>
                  </a:solidFill>
                  <a:latin typeface="+mn-lt"/>
                </a:rPr>
                <a:t>/</a:t>
              </a:r>
              <a:r>
                <a:rPr lang="en-US" sz="1600" dirty="0" err="1">
                  <a:solidFill>
                    <a:srgbClr val="0000FF"/>
                  </a:solidFill>
                  <a:latin typeface="+mn-lt"/>
                  <a:sym typeface="Symbol" panose="05050102010706020507" pitchFamily="18" charset="2"/>
                </a:rPr>
                <a:t>d</a:t>
              </a:r>
              <a:r>
                <a:rPr lang="en-US" sz="1600" dirty="0" err="1">
                  <a:solidFill>
                    <a:srgbClr val="0000FF"/>
                  </a:solidFill>
                  <a:latin typeface="+mn-lt"/>
                </a:rPr>
                <a:t>z</a:t>
              </a:r>
              <a:r>
                <a:rPr lang="en-US" sz="1600" dirty="0">
                  <a:solidFill>
                    <a:srgbClr val="0000FF"/>
                  </a:solidFill>
                  <a:latin typeface="+mn-lt"/>
                </a:rPr>
                <a:t> </a:t>
              </a:r>
              <a:r>
                <a:rPr lang="en-US" sz="1600" dirty="0">
                  <a:solidFill>
                    <a:prstClr val="black"/>
                  </a:solidFill>
                  <a:latin typeface="+mn-lt"/>
                </a:rPr>
                <a:t>= q</a:t>
              </a:r>
              <a:r>
                <a:rPr lang="el-GR" sz="1600" dirty="0">
                  <a:solidFill>
                    <a:prstClr val="black"/>
                  </a:solidFill>
                  <a:latin typeface="+mn-lt"/>
                </a:rPr>
                <a:t>μ</a:t>
              </a:r>
              <a:r>
                <a:rPr lang="en-US" sz="1600" dirty="0">
                  <a:solidFill>
                    <a:prstClr val="black"/>
                  </a:solidFill>
                  <a:latin typeface="+mn-lt"/>
                </a:rPr>
                <a:t>/k + </a:t>
              </a:r>
              <a:r>
                <a:rPr lang="el-GR" sz="1600" dirty="0">
                  <a:solidFill>
                    <a:srgbClr val="FF0000"/>
                  </a:solidFill>
                  <a:latin typeface="+mn-lt"/>
                </a:rPr>
                <a:t>ρ</a:t>
              </a:r>
              <a:r>
                <a:rPr lang="en-US" sz="1600" baseline="-25000" dirty="0" err="1">
                  <a:solidFill>
                    <a:srgbClr val="FF0000"/>
                  </a:solidFill>
                  <a:latin typeface="+mn-lt"/>
                </a:rPr>
                <a:t>fluid</a:t>
              </a:r>
              <a:r>
                <a:rPr lang="en-US" sz="1600" dirty="0" err="1">
                  <a:solidFill>
                    <a:srgbClr val="FF0000"/>
                  </a:solidFill>
                  <a:latin typeface="+mn-lt"/>
                </a:rPr>
                <a:t>g</a:t>
              </a:r>
              <a:r>
                <a:rPr lang="en-US" sz="1600" dirty="0">
                  <a:solidFill>
                    <a:prstClr val="black"/>
                  </a:solidFill>
                  <a:latin typeface="Comic Sans MS"/>
                </a:rPr>
                <a:t/>
              </a:r>
              <a:br>
                <a:rPr lang="en-US" sz="1600" dirty="0">
                  <a:solidFill>
                    <a:prstClr val="black"/>
                  </a:solidFill>
                  <a:latin typeface="Comic Sans MS"/>
                </a:rPr>
              </a:br>
              <a:endParaRPr lang="en-US" dirty="0"/>
            </a:p>
          </p:txBody>
        </p:sp>
      </p:grpSp>
      <p:grpSp>
        <p:nvGrpSpPr>
          <p:cNvPr id="2" name="Group 1"/>
          <p:cNvGrpSpPr>
            <a:grpSpLocks/>
          </p:cNvGrpSpPr>
          <p:nvPr/>
        </p:nvGrpSpPr>
        <p:grpSpPr bwMode="auto">
          <a:xfrm>
            <a:off x="4575175" y="1331913"/>
            <a:ext cx="4340225" cy="4230687"/>
            <a:chOff x="4575175" y="1331912"/>
            <a:chExt cx="4340225" cy="4230688"/>
          </a:xfrm>
        </p:grpSpPr>
        <p:pic>
          <p:nvPicPr>
            <p:cNvPr id="11269" name="Picture 2" descr="C:\Documents and Settings\jamie\Desktop\Bowen\grad_p_tex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5088" y="5276850"/>
              <a:ext cx="31607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0" descr="C:\Users\jamie\Dropbox\IMA14\pgrad.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5175" y="1331912"/>
              <a:ext cx="4340225" cy="346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064A2">
            <a:alpha val="50195"/>
          </a:srgbClr>
        </a:solidFill>
        <a:effectLst/>
      </p:bgPr>
    </p:bg>
    <p:spTree>
      <p:nvGrpSpPr>
        <p:cNvPr id="1" name=""/>
        <p:cNvGrpSpPr/>
        <p:nvPr/>
      </p:nvGrpSpPr>
      <p:grpSpPr>
        <a:xfrm>
          <a:off x="0" y="0"/>
          <a:ext cx="0" cy="0"/>
          <a:chOff x="0" y="0"/>
          <a:chExt cx="0" cy="0"/>
        </a:xfrm>
      </p:grpSpPr>
      <p:sp>
        <p:nvSpPr>
          <p:cNvPr id="103426" name="Title 3"/>
          <p:cNvSpPr>
            <a:spLocks noGrp="1"/>
          </p:cNvSpPr>
          <p:nvPr>
            <p:ph type="title"/>
          </p:nvPr>
        </p:nvSpPr>
        <p:spPr>
          <a:xfrm>
            <a:off x="10363200" y="1363663"/>
            <a:ext cx="8229600" cy="1020762"/>
          </a:xfrm>
        </p:spPr>
        <p:txBody>
          <a:bodyPr/>
          <a:lstStyle/>
          <a:p>
            <a:pPr eaLnBrk="1" hangingPunct="1"/>
            <a:r>
              <a:rPr lang="en-GB" altLang="en-US" sz="1400" smtClean="0"/>
              <a:t> </a:t>
            </a:r>
            <a:endParaRPr lang="en-US" altLang="en-US" sz="1400" smtClean="0"/>
          </a:p>
        </p:txBody>
      </p:sp>
      <p:pic>
        <p:nvPicPr>
          <p:cNvPr id="103427" name="Picture 2" descr="C:\Documents and Settings\jamie\Desktop\Bowen\drain_numeric_110k_low_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676400"/>
            <a:ext cx="7697788"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4" descr="C:\Documents and Settings\jamie\Desktop\Bowen\drain_numeric_text_10k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1288" y="457200"/>
            <a:ext cx="3859212" cy="44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5" descr="C:\Documents and Settings\jamie\Desktop\Bowen\drain_numeric_delta_tex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1066800"/>
            <a:ext cx="195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8064A2">
            <a:alpha val="50195"/>
          </a:srgbClr>
        </a:solidFill>
        <a:effectLst/>
      </p:bgPr>
    </p:bg>
    <p:spTree>
      <p:nvGrpSpPr>
        <p:cNvPr id="1" name=""/>
        <p:cNvGrpSpPr/>
        <p:nvPr/>
      </p:nvGrpSpPr>
      <p:grpSpPr>
        <a:xfrm>
          <a:off x="0" y="0"/>
          <a:ext cx="0" cy="0"/>
          <a:chOff x="0" y="0"/>
          <a:chExt cx="0" cy="0"/>
        </a:xfrm>
      </p:grpSpPr>
      <p:pic>
        <p:nvPicPr>
          <p:cNvPr id="105474" name="Picture 5" descr="fig5d.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 y="1390650"/>
            <a:ext cx="7696200" cy="455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5" name="Title 1"/>
          <p:cNvSpPr>
            <a:spLocks noGrp="1"/>
          </p:cNvSpPr>
          <p:nvPr>
            <p:ph type="title"/>
          </p:nvPr>
        </p:nvSpPr>
        <p:spPr>
          <a:xfrm>
            <a:off x="9220200" y="274638"/>
            <a:ext cx="8229600" cy="1143000"/>
          </a:xfrm>
        </p:spPr>
        <p:txBody>
          <a:bodyPr/>
          <a:lstStyle/>
          <a:p>
            <a:r>
              <a:rPr lang="en-US" altLang="en-US" smtClean="0"/>
              <a:t> </a:t>
            </a:r>
          </a:p>
        </p:txBody>
      </p:sp>
      <p:sp>
        <p:nvSpPr>
          <p:cNvPr id="7" name="TextBox 6"/>
          <p:cNvSpPr txBox="1"/>
          <p:nvPr/>
        </p:nvSpPr>
        <p:spPr>
          <a:xfrm>
            <a:off x="-76200" y="6629400"/>
            <a:ext cx="5486400" cy="276225"/>
          </a:xfrm>
          <a:prstGeom prst="rect">
            <a:avLst/>
          </a:prstGeom>
          <a:noFill/>
        </p:spPr>
        <p:txBody>
          <a:bodyPr>
            <a:spAutoFit/>
          </a:bodyPr>
          <a:lstStyle/>
          <a:p>
            <a:pPr eaLnBrk="1" hangingPunct="1">
              <a:defRPr/>
            </a:pPr>
            <a:r>
              <a:rPr lang="en-US" sz="1200" dirty="0">
                <a:latin typeface="+mn-lt"/>
              </a:rPr>
              <a:t>Connolly ‘10</a:t>
            </a:r>
          </a:p>
        </p:txBody>
      </p:sp>
      <p:pic>
        <p:nvPicPr>
          <p:cNvPr id="105477" name="Picture 2" descr="C:\Documents and Settings\jamie\Desktop\Bowen\drain_numeric_text_110k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0" y="411163"/>
            <a:ext cx="312102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Picture 3" descr="C:\Documents and Settings\jamie\Desktop\Bowen\drain_numeric_delta_tex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400" y="762000"/>
            <a:ext cx="19573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8064A2">
            <a:alpha val="50195"/>
          </a:srgbClr>
        </a:solidFill>
        <a:effectLst/>
      </p:bgPr>
    </p:bg>
    <p:spTree>
      <p:nvGrpSpPr>
        <p:cNvPr id="1" name=""/>
        <p:cNvGrpSpPr/>
        <p:nvPr/>
      </p:nvGrpSpPr>
      <p:grpSpPr>
        <a:xfrm>
          <a:off x="0" y="0"/>
          <a:ext cx="0" cy="0"/>
          <a:chOff x="0" y="0"/>
          <a:chExt cx="0" cy="0"/>
        </a:xfrm>
      </p:grpSpPr>
      <p:sp>
        <p:nvSpPr>
          <p:cNvPr id="107522" name="Title 3"/>
          <p:cNvSpPr>
            <a:spLocks noGrp="1"/>
          </p:cNvSpPr>
          <p:nvPr>
            <p:ph type="title"/>
          </p:nvPr>
        </p:nvSpPr>
        <p:spPr>
          <a:xfrm>
            <a:off x="457200" y="274638"/>
            <a:ext cx="8229600" cy="1020762"/>
          </a:xfrm>
        </p:spPr>
        <p:txBody>
          <a:bodyPr/>
          <a:lstStyle/>
          <a:p>
            <a:pPr eaLnBrk="1" hangingPunct="1"/>
            <a:r>
              <a:rPr lang="en-GB" altLang="en-US" sz="1400" smtClean="0"/>
              <a:t>Noncompacting, t = 110 ky</a:t>
            </a:r>
            <a:endParaRPr lang="en-US" altLang="en-US" sz="1400" smtClean="0"/>
          </a:p>
        </p:txBody>
      </p:sp>
      <p:pic>
        <p:nvPicPr>
          <p:cNvPr id="107523" name="Picture 5" descr="fig5b.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9138" y="1143000"/>
            <a:ext cx="77057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70C0">
            <a:alpha val="25098"/>
          </a:srgbClr>
        </a:solidFill>
        <a:effectLst/>
      </p:bgPr>
    </p:bg>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altLang="en-US" sz="1600" smtClean="0"/>
              <a:t> </a:t>
            </a:r>
          </a:p>
        </p:txBody>
      </p:sp>
      <p:pic>
        <p:nvPicPr>
          <p:cNvPr id="109571" name="Picture 2" descr="\\Vulture32\c$\jamie\talks\bowen\viscous_vs_elastic_wav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838200"/>
            <a:ext cx="8896350" cy="560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B0F0">
            <a:alpha val="25098"/>
          </a:srgbClr>
        </a:solidFill>
        <a:effectLst/>
      </p:bgPr>
    </p:bg>
    <p:spTree>
      <p:nvGrpSpPr>
        <p:cNvPr id="1" name=""/>
        <p:cNvGrpSpPr/>
        <p:nvPr/>
      </p:nvGrpSpPr>
      <p:grpSpPr>
        <a:xfrm>
          <a:off x="0" y="0"/>
          <a:ext cx="0" cy="0"/>
          <a:chOff x="0" y="0"/>
          <a:chExt cx="0" cy="0"/>
        </a:xfrm>
      </p:grpSpPr>
      <p:sp>
        <p:nvSpPr>
          <p:cNvPr id="111618" name="Title 1"/>
          <p:cNvSpPr>
            <a:spLocks noGrp="1"/>
          </p:cNvSpPr>
          <p:nvPr>
            <p:ph type="title"/>
          </p:nvPr>
        </p:nvSpPr>
        <p:spPr>
          <a:xfrm>
            <a:off x="304800" y="-2057400"/>
            <a:ext cx="8229600" cy="1143000"/>
          </a:xfrm>
        </p:spPr>
        <p:txBody>
          <a:bodyPr/>
          <a:lstStyle/>
          <a:p>
            <a:endParaRPr lang="en-US" altLang="en-US" smtClean="0"/>
          </a:p>
        </p:txBody>
      </p:sp>
      <p:sp>
        <p:nvSpPr>
          <p:cNvPr id="3" name="TextBox 2"/>
          <p:cNvSpPr txBox="1"/>
          <p:nvPr/>
        </p:nvSpPr>
        <p:spPr>
          <a:xfrm>
            <a:off x="0" y="6581775"/>
            <a:ext cx="2590800" cy="276225"/>
          </a:xfrm>
          <a:prstGeom prst="rect">
            <a:avLst/>
          </a:prstGeom>
          <a:noFill/>
        </p:spPr>
        <p:txBody>
          <a:bodyPr>
            <a:spAutoFit/>
          </a:bodyPr>
          <a:lstStyle/>
          <a:p>
            <a:pPr eaLnBrk="1" hangingPunct="1">
              <a:defRPr/>
            </a:pPr>
            <a:r>
              <a:rPr lang="en-US" sz="1200" dirty="0">
                <a:latin typeface="+mn-lt"/>
              </a:rPr>
              <a:t>Connolly &amp; </a:t>
            </a:r>
            <a:r>
              <a:rPr lang="en-US" sz="1200" dirty="0" err="1">
                <a:latin typeface="+mn-lt"/>
              </a:rPr>
              <a:t>Podladchikov</a:t>
            </a:r>
            <a:r>
              <a:rPr lang="en-US" sz="1200" dirty="0">
                <a:latin typeface="+mn-lt"/>
              </a:rPr>
              <a:t> ‘98</a:t>
            </a:r>
          </a:p>
        </p:txBody>
      </p:sp>
      <p:pic>
        <p:nvPicPr>
          <p:cNvPr id="111620" name="Picture 3" descr="\\Vulture32\c$\jamie\talks\bowen\ve_transition_numeric_2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8" y="457200"/>
            <a:ext cx="8589962"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666" name="Title 1"/>
          <p:cNvSpPr>
            <a:spLocks noGrp="1"/>
          </p:cNvSpPr>
          <p:nvPr>
            <p:ph type="title"/>
          </p:nvPr>
        </p:nvSpPr>
        <p:spPr>
          <a:xfrm>
            <a:off x="457200" y="76200"/>
            <a:ext cx="8229600" cy="1143000"/>
          </a:xfrm>
        </p:spPr>
        <p:txBody>
          <a:bodyPr/>
          <a:lstStyle/>
          <a:p>
            <a:pPr eaLnBrk="1" hangingPunct="1"/>
            <a:r>
              <a:rPr lang="en-US" altLang="en-US" sz="1400" smtClean="0"/>
              <a:t>Has anyone ever seen a porosity wave?</a:t>
            </a:r>
          </a:p>
        </p:txBody>
      </p:sp>
      <p:sp>
        <p:nvSpPr>
          <p:cNvPr id="113667"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11267" name="Picture 3" descr="C:\jamie\talks\bowen\basin_schemat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395413"/>
            <a:ext cx="3859213"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4" descr="C:\jamie\talks\bowen\mor_schemat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95413"/>
            <a:ext cx="443230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8EB4E3"/>
        </a:solidFill>
        <a:effectLst/>
      </p:bgPr>
    </p:bg>
    <p:spTree>
      <p:nvGrpSpPr>
        <p:cNvPr id="1" name=""/>
        <p:cNvGrpSpPr/>
        <p:nvPr/>
      </p:nvGrpSpPr>
      <p:grpSpPr>
        <a:xfrm>
          <a:off x="0" y="0"/>
          <a:ext cx="0" cy="0"/>
          <a:chOff x="0" y="0"/>
          <a:chExt cx="0" cy="0"/>
        </a:xfrm>
      </p:grpSpPr>
      <p:pic>
        <p:nvPicPr>
          <p:cNvPr id="115714" name="Picture 2" descr="C:\Documents and Settings\jamie\Desktop\Bowen\gra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86400"/>
            <a:ext cx="11082338"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3" descr="C:\Documents and Settings\jamie\Desktop\Bowen\su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13466">
            <a:off x="7687469" y="-1143794"/>
            <a:ext cx="23415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6"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14400"/>
            <a:ext cx="265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7"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7938"/>
            <a:ext cx="2654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648325"/>
            <a:ext cx="914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Title 1"/>
          <p:cNvSpPr>
            <a:spLocks noGrp="1"/>
          </p:cNvSpPr>
          <p:nvPr>
            <p:ph type="title"/>
          </p:nvPr>
        </p:nvSpPr>
        <p:spPr/>
        <p:txBody>
          <a:bodyPr/>
          <a:lstStyle/>
          <a:p>
            <a:r>
              <a:rPr lang="en-US" altLang="en-US" sz="2400" smtClean="0"/>
              <a:t>Conclusions</a:t>
            </a:r>
          </a:p>
        </p:txBody>
      </p:sp>
      <p:grpSp>
        <p:nvGrpSpPr>
          <p:cNvPr id="115720" name="Group 4"/>
          <p:cNvGrpSpPr>
            <a:grpSpLocks/>
          </p:cNvGrpSpPr>
          <p:nvPr/>
        </p:nvGrpSpPr>
        <p:grpSpPr bwMode="auto">
          <a:xfrm>
            <a:off x="609600" y="5791200"/>
            <a:ext cx="1039813" cy="871538"/>
            <a:chOff x="2590800" y="6114096"/>
            <a:chExt cx="1039752" cy="871537"/>
          </a:xfrm>
        </p:grpSpPr>
        <p:pic>
          <p:nvPicPr>
            <p:cNvPr id="115739"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152" y="6114096"/>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40" name="TextBox 13"/>
            <p:cNvSpPr txBox="1">
              <a:spLocks noChangeArrowheads="1"/>
            </p:cNvSpPr>
            <p:nvPr/>
          </p:nvSpPr>
          <p:spPr bwMode="auto">
            <a:xfrm>
              <a:off x="2590800" y="6400800"/>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viscous</a:t>
              </a:r>
              <a:endParaRPr lang="en-GB" altLang="en-US" sz="1000" baseline="-25000">
                <a:solidFill>
                  <a:srgbClr val="FF0000"/>
                </a:solidFill>
              </a:endParaRPr>
            </a:p>
          </p:txBody>
        </p:sp>
      </p:grpSp>
      <p:grpSp>
        <p:nvGrpSpPr>
          <p:cNvPr id="115721" name="Group 2"/>
          <p:cNvGrpSpPr>
            <a:grpSpLocks/>
          </p:cNvGrpSpPr>
          <p:nvPr/>
        </p:nvGrpSpPr>
        <p:grpSpPr bwMode="auto">
          <a:xfrm>
            <a:off x="7799388" y="5181600"/>
            <a:ext cx="914400" cy="871538"/>
            <a:chOff x="7799448" y="5181600"/>
            <a:chExt cx="914400" cy="871537"/>
          </a:xfrm>
        </p:grpSpPr>
        <p:pic>
          <p:nvPicPr>
            <p:cNvPr id="115737"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448" y="5181600"/>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5738" name="Object 16"/>
            <p:cNvGraphicFramePr>
              <a:graphicFrameLocks noChangeAspect="1"/>
            </p:cNvGraphicFramePr>
            <p:nvPr/>
          </p:nvGraphicFramePr>
          <p:xfrm>
            <a:off x="7924800" y="5410200"/>
            <a:ext cx="508000" cy="330200"/>
          </p:xfrm>
          <a:graphic>
            <a:graphicData uri="http://schemas.openxmlformats.org/presentationml/2006/ole">
              <mc:AlternateContent xmlns:mc="http://schemas.openxmlformats.org/markup-compatibility/2006">
                <mc:Choice xmlns:v="urn:schemas-microsoft-com:vml" Requires="v">
                  <p:oleObj spid="_x0000_s115741" name="Equation" r:id="rId9" imgW="508000" imgH="330200" progId="Equation.DSMT4">
                    <p:embed/>
                  </p:oleObj>
                </mc:Choice>
                <mc:Fallback>
                  <p:oleObj name="Equation" r:id="rId9" imgW="508000" imgH="330200"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5410200"/>
                          <a:ext cx="50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15722" name="Group 3"/>
          <p:cNvGrpSpPr>
            <a:grpSpLocks/>
          </p:cNvGrpSpPr>
          <p:nvPr/>
        </p:nvGrpSpPr>
        <p:grpSpPr bwMode="auto">
          <a:xfrm>
            <a:off x="6689725" y="6096000"/>
            <a:ext cx="1006475" cy="871538"/>
            <a:chOff x="6689139" y="6191883"/>
            <a:chExt cx="1007061" cy="871537"/>
          </a:xfrm>
        </p:grpSpPr>
        <p:pic>
          <p:nvPicPr>
            <p:cNvPr id="115735"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6191883"/>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6" name="TextBox 19"/>
            <p:cNvSpPr txBox="1">
              <a:spLocks noChangeArrowheads="1"/>
            </p:cNvSpPr>
            <p:nvPr/>
          </p:nvSpPr>
          <p:spPr bwMode="auto">
            <a:xfrm>
              <a:off x="6689139" y="64593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Darcy</a:t>
              </a:r>
              <a:endParaRPr lang="en-GB" altLang="en-US" sz="1000" baseline="-25000">
                <a:solidFill>
                  <a:srgbClr val="FF0000"/>
                </a:solidFill>
              </a:endParaRPr>
            </a:p>
          </p:txBody>
        </p:sp>
      </p:grpSp>
      <p:grpSp>
        <p:nvGrpSpPr>
          <p:cNvPr id="115723" name="Group 23"/>
          <p:cNvGrpSpPr>
            <a:grpSpLocks/>
          </p:cNvGrpSpPr>
          <p:nvPr/>
        </p:nvGrpSpPr>
        <p:grpSpPr bwMode="auto">
          <a:xfrm>
            <a:off x="5562600" y="6400800"/>
            <a:ext cx="990600" cy="584200"/>
            <a:chOff x="1295400" y="4517726"/>
            <a:chExt cx="990600" cy="584059"/>
          </a:xfrm>
        </p:grpSpPr>
        <p:pic>
          <p:nvPicPr>
            <p:cNvPr id="115733"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151" y="4517726"/>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34" name="TextBox 22"/>
            <p:cNvSpPr txBox="1">
              <a:spLocks noChangeArrowheads="1"/>
            </p:cNvSpPr>
            <p:nvPr/>
          </p:nvSpPr>
          <p:spPr bwMode="auto">
            <a:xfrm>
              <a:off x="1295400" y="47829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isostatic</a:t>
              </a:r>
              <a:endParaRPr lang="en-GB" altLang="en-US" sz="1000" baseline="-25000">
                <a:solidFill>
                  <a:srgbClr val="FF0000"/>
                </a:solidFill>
              </a:endParaRPr>
            </a:p>
          </p:txBody>
        </p:sp>
      </p:grpSp>
      <p:sp>
        <p:nvSpPr>
          <p:cNvPr id="115724" name="TextBox 28"/>
          <p:cNvSpPr txBox="1">
            <a:spLocks noChangeArrowheads="1"/>
          </p:cNvSpPr>
          <p:nvPr/>
        </p:nvSpPr>
        <p:spPr bwMode="auto">
          <a:xfrm>
            <a:off x="5181600" y="60023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High p</a:t>
            </a:r>
            <a:r>
              <a:rPr lang="en-GB" altLang="en-US" sz="1000" baseline="-25000">
                <a:solidFill>
                  <a:srgbClr val="FF0000"/>
                </a:solidFill>
              </a:rPr>
              <a:t>f</a:t>
            </a:r>
          </a:p>
        </p:txBody>
      </p:sp>
      <p:grpSp>
        <p:nvGrpSpPr>
          <p:cNvPr id="115725" name="Group 10"/>
          <p:cNvGrpSpPr>
            <a:grpSpLocks/>
          </p:cNvGrpSpPr>
          <p:nvPr/>
        </p:nvGrpSpPr>
        <p:grpSpPr bwMode="auto">
          <a:xfrm>
            <a:off x="1524000" y="6248400"/>
            <a:ext cx="612775" cy="584200"/>
            <a:chOff x="682751" y="3429000"/>
            <a:chExt cx="612649" cy="584059"/>
          </a:xfrm>
        </p:grpSpPr>
        <p:pic>
          <p:nvPicPr>
            <p:cNvPr id="115731"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51" y="3429000"/>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5732" name="Object 6"/>
            <p:cNvGraphicFramePr>
              <a:graphicFrameLocks noChangeAspect="1"/>
            </p:cNvGraphicFramePr>
            <p:nvPr/>
          </p:nvGraphicFramePr>
          <p:xfrm>
            <a:off x="685800" y="3606800"/>
            <a:ext cx="609600" cy="279400"/>
          </p:xfrm>
          <a:graphic>
            <a:graphicData uri="http://schemas.openxmlformats.org/presentationml/2006/ole">
              <mc:AlternateContent xmlns:mc="http://schemas.openxmlformats.org/markup-compatibility/2006">
                <mc:Choice xmlns:v="urn:schemas-microsoft-com:vml" Requires="v">
                  <p:oleObj spid="_x0000_s115742" name="Equation" r:id="rId12" imgW="609600" imgH="279400" progId="Equation.DSMT4">
                    <p:embed/>
                  </p:oleObj>
                </mc:Choice>
                <mc:Fallback>
                  <p:oleObj name="Equation" r:id="rId12" imgW="609600" imgH="279400" progId="Equation.DSMT4">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606800"/>
                          <a:ext cx="609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25" name="TextBox 24"/>
          <p:cNvSpPr txBox="1"/>
          <p:nvPr/>
        </p:nvSpPr>
        <p:spPr>
          <a:xfrm>
            <a:off x="812800" y="1828800"/>
            <a:ext cx="7569200" cy="584200"/>
          </a:xfrm>
          <a:prstGeom prst="rect">
            <a:avLst/>
          </a:prstGeom>
          <a:noFill/>
        </p:spPr>
        <p:txBody>
          <a:bodyPr>
            <a:spAutoFit/>
          </a:bodyPr>
          <a:lstStyle/>
          <a:p>
            <a:pPr algn="ctr" eaLnBrk="1" hangingPunct="1">
              <a:defRPr/>
            </a:pPr>
            <a:r>
              <a:rPr lang="en-US" sz="1600" dirty="0">
                <a:latin typeface="+mn-lt"/>
              </a:rPr>
              <a:t>Compaction happens, there is no steady-state lower crustal hydrologic regime, pretending otherwise is not a good idea (obvious, but people do it)</a:t>
            </a:r>
          </a:p>
        </p:txBody>
      </p:sp>
      <p:sp>
        <p:nvSpPr>
          <p:cNvPr id="34" name="TextBox 33"/>
          <p:cNvSpPr txBox="1"/>
          <p:nvPr/>
        </p:nvSpPr>
        <p:spPr>
          <a:xfrm>
            <a:off x="812800" y="-990600"/>
            <a:ext cx="6883400" cy="584200"/>
          </a:xfrm>
          <a:prstGeom prst="rect">
            <a:avLst/>
          </a:prstGeom>
          <a:noFill/>
        </p:spPr>
        <p:txBody>
          <a:bodyPr>
            <a:spAutoFit/>
          </a:bodyPr>
          <a:lstStyle/>
          <a:p>
            <a:pPr algn="ctr" eaLnBrk="1" hangingPunct="1">
              <a:defRPr/>
            </a:pPr>
            <a:r>
              <a:rPr lang="en-US" sz="1600" dirty="0">
                <a:latin typeface="+mn-lt"/>
              </a:rPr>
              <a:t>Less is known about the initial state than the about possible hydrodynamic perturbations (e.g. devolatilization) </a:t>
            </a:r>
          </a:p>
        </p:txBody>
      </p:sp>
      <p:sp>
        <p:nvSpPr>
          <p:cNvPr id="30" name="TextBox 29"/>
          <p:cNvSpPr txBox="1"/>
          <p:nvPr/>
        </p:nvSpPr>
        <p:spPr>
          <a:xfrm>
            <a:off x="1114425" y="2667000"/>
            <a:ext cx="7620000" cy="584200"/>
          </a:xfrm>
          <a:prstGeom prst="rect">
            <a:avLst/>
          </a:prstGeom>
          <a:noFill/>
        </p:spPr>
        <p:txBody>
          <a:bodyPr>
            <a:spAutoFit/>
          </a:bodyPr>
          <a:lstStyle/>
          <a:p>
            <a:pPr algn="ctr" eaLnBrk="1" hangingPunct="1">
              <a:defRPr/>
            </a:pPr>
            <a:r>
              <a:rPr lang="en-US" sz="1600" dirty="0">
                <a:latin typeface="+mn-lt"/>
              </a:rPr>
              <a:t>In isolation, viscous compaction leads to fluid accumulation in horizons beneath the brittle-ductile transition</a:t>
            </a:r>
          </a:p>
        </p:txBody>
      </p:sp>
      <p:sp>
        <p:nvSpPr>
          <p:cNvPr id="32" name="TextBox 31"/>
          <p:cNvSpPr txBox="1"/>
          <p:nvPr/>
        </p:nvSpPr>
        <p:spPr>
          <a:xfrm>
            <a:off x="57150" y="3513138"/>
            <a:ext cx="9010650" cy="584200"/>
          </a:xfrm>
          <a:prstGeom prst="rect">
            <a:avLst/>
          </a:prstGeom>
          <a:noFill/>
        </p:spPr>
        <p:txBody>
          <a:bodyPr>
            <a:spAutoFit/>
          </a:bodyPr>
          <a:lstStyle/>
          <a:p>
            <a:pPr algn="ctr" eaLnBrk="1" hangingPunct="1">
              <a:defRPr/>
            </a:pPr>
            <a:r>
              <a:rPr lang="en-US" sz="1600" dirty="0">
                <a:latin typeface="+mn-lt"/>
              </a:rPr>
              <a:t>Lower crustal fluid flow is inherently episodic and self organizes on spatial and temporal scales that are directly determined by rheology (and the unknown initial porosity)</a:t>
            </a:r>
          </a:p>
        </p:txBody>
      </p:sp>
      <p:sp>
        <p:nvSpPr>
          <p:cNvPr id="33" name="TextBox 32"/>
          <p:cNvSpPr txBox="1"/>
          <p:nvPr/>
        </p:nvSpPr>
        <p:spPr>
          <a:xfrm>
            <a:off x="152400" y="4579938"/>
            <a:ext cx="8705850" cy="584200"/>
          </a:xfrm>
          <a:prstGeom prst="rect">
            <a:avLst/>
          </a:prstGeom>
          <a:noFill/>
        </p:spPr>
        <p:txBody>
          <a:bodyPr>
            <a:spAutoFit/>
          </a:bodyPr>
          <a:lstStyle/>
          <a:p>
            <a:pPr algn="ctr" eaLnBrk="1" hangingPunct="1">
              <a:defRPr/>
            </a:pPr>
            <a:r>
              <a:rPr lang="en-US" sz="1600" dirty="0">
                <a:latin typeface="+mn-lt"/>
              </a:rPr>
              <a:t>Ignoring compaction in lower crustal fluid flow is fair enough, but the compaction length and time scales should be used to check the feasibility of rigid models </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30" grpId="0"/>
      <p:bldP spid="32" grpId="0"/>
      <p:bldP spid="3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8EB4E3"/>
        </a:solidFill>
        <a:effectLst/>
      </p:bgPr>
    </p:bg>
    <p:spTree>
      <p:nvGrpSpPr>
        <p:cNvPr id="1" name=""/>
        <p:cNvGrpSpPr/>
        <p:nvPr/>
      </p:nvGrpSpPr>
      <p:grpSpPr>
        <a:xfrm>
          <a:off x="0" y="0"/>
          <a:ext cx="0" cy="0"/>
          <a:chOff x="0" y="0"/>
          <a:chExt cx="0" cy="0"/>
        </a:xfrm>
      </p:grpSpPr>
      <p:pic>
        <p:nvPicPr>
          <p:cNvPr id="117762" name="Picture 2" descr="C:\Documents and Settings\jamie\Desktop\Bowen\grass.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5486400"/>
            <a:ext cx="11082338" cy="316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C:\Documents and Settings\jamie\Desktop\Bowen\su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913466">
            <a:off x="7687469" y="-1143794"/>
            <a:ext cx="2341563" cy="289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4400" y="914400"/>
            <a:ext cx="26543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5" name="Picture 4" descr="C:\Documents and Settings\jamie\Desktop\Bowen\clou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7938"/>
            <a:ext cx="2654300"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6"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648325"/>
            <a:ext cx="91440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Title 1"/>
          <p:cNvSpPr>
            <a:spLocks noGrp="1"/>
          </p:cNvSpPr>
          <p:nvPr>
            <p:ph type="title"/>
          </p:nvPr>
        </p:nvSpPr>
        <p:spPr/>
        <p:txBody>
          <a:bodyPr/>
          <a:lstStyle/>
          <a:p>
            <a:r>
              <a:rPr lang="en-US" altLang="en-US" sz="2400" smtClean="0"/>
              <a:t>Concluding Remarks</a:t>
            </a:r>
          </a:p>
        </p:txBody>
      </p:sp>
      <p:grpSp>
        <p:nvGrpSpPr>
          <p:cNvPr id="117768" name="Group 4"/>
          <p:cNvGrpSpPr>
            <a:grpSpLocks/>
          </p:cNvGrpSpPr>
          <p:nvPr/>
        </p:nvGrpSpPr>
        <p:grpSpPr bwMode="auto">
          <a:xfrm>
            <a:off x="609600" y="5791200"/>
            <a:ext cx="1039813" cy="871538"/>
            <a:chOff x="2590800" y="6114096"/>
            <a:chExt cx="1039752" cy="871537"/>
          </a:xfrm>
        </p:grpSpPr>
        <p:pic>
          <p:nvPicPr>
            <p:cNvPr id="117787"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6152" y="6114096"/>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8" name="TextBox 13"/>
            <p:cNvSpPr txBox="1">
              <a:spLocks noChangeArrowheads="1"/>
            </p:cNvSpPr>
            <p:nvPr/>
          </p:nvSpPr>
          <p:spPr bwMode="auto">
            <a:xfrm>
              <a:off x="2590800" y="6400800"/>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viscous</a:t>
              </a:r>
              <a:endParaRPr lang="en-GB" altLang="en-US" sz="1000" baseline="-25000">
                <a:solidFill>
                  <a:srgbClr val="FF0000"/>
                </a:solidFill>
              </a:endParaRPr>
            </a:p>
          </p:txBody>
        </p:sp>
      </p:grpSp>
      <p:grpSp>
        <p:nvGrpSpPr>
          <p:cNvPr id="117769" name="Group 2"/>
          <p:cNvGrpSpPr>
            <a:grpSpLocks/>
          </p:cNvGrpSpPr>
          <p:nvPr/>
        </p:nvGrpSpPr>
        <p:grpSpPr bwMode="auto">
          <a:xfrm>
            <a:off x="7799388" y="5181600"/>
            <a:ext cx="914400" cy="871538"/>
            <a:chOff x="7799448" y="5181600"/>
            <a:chExt cx="914400" cy="871537"/>
          </a:xfrm>
        </p:grpSpPr>
        <p:pic>
          <p:nvPicPr>
            <p:cNvPr id="117785"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99448" y="5181600"/>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86" name="Object 16"/>
            <p:cNvGraphicFramePr>
              <a:graphicFrameLocks noChangeAspect="1"/>
            </p:cNvGraphicFramePr>
            <p:nvPr/>
          </p:nvGraphicFramePr>
          <p:xfrm>
            <a:off x="7924800" y="5410200"/>
            <a:ext cx="508000" cy="330200"/>
          </p:xfrm>
          <a:graphic>
            <a:graphicData uri="http://schemas.openxmlformats.org/presentationml/2006/ole">
              <mc:AlternateContent xmlns:mc="http://schemas.openxmlformats.org/markup-compatibility/2006">
                <mc:Choice xmlns:v="urn:schemas-microsoft-com:vml" Requires="v">
                  <p:oleObj spid="_x0000_s117789" name="Equation" r:id="rId9" imgW="508000" imgH="330200" progId="Equation.DSMT4">
                    <p:embed/>
                  </p:oleObj>
                </mc:Choice>
                <mc:Fallback>
                  <p:oleObj name="Equation" r:id="rId9" imgW="508000" imgH="330200" progId="Equation.DSMT4">
                    <p:embed/>
                    <p:pic>
                      <p:nvPicPr>
                        <p:cNvPr id="0" name="Object 16"/>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24800" y="5410200"/>
                          <a:ext cx="50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grpSp>
        <p:nvGrpSpPr>
          <p:cNvPr id="117770" name="Group 3"/>
          <p:cNvGrpSpPr>
            <a:grpSpLocks/>
          </p:cNvGrpSpPr>
          <p:nvPr/>
        </p:nvGrpSpPr>
        <p:grpSpPr bwMode="auto">
          <a:xfrm>
            <a:off x="6689725" y="6096000"/>
            <a:ext cx="1006475" cy="871538"/>
            <a:chOff x="6689139" y="6191883"/>
            <a:chExt cx="1007061" cy="871537"/>
          </a:xfrm>
        </p:grpSpPr>
        <p:pic>
          <p:nvPicPr>
            <p:cNvPr id="117783" name="Picture 5" descr="C:\Documents and Settings\jamie\Desktop\Bowen\my_little_cow.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6191883"/>
              <a:ext cx="914400"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4" name="TextBox 19"/>
            <p:cNvSpPr txBox="1">
              <a:spLocks noChangeArrowheads="1"/>
            </p:cNvSpPr>
            <p:nvPr/>
          </p:nvSpPr>
          <p:spPr bwMode="auto">
            <a:xfrm>
              <a:off x="6689139" y="64593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Darcy</a:t>
              </a:r>
              <a:endParaRPr lang="en-GB" altLang="en-US" sz="1000" baseline="-25000">
                <a:solidFill>
                  <a:srgbClr val="FF0000"/>
                </a:solidFill>
              </a:endParaRPr>
            </a:p>
          </p:txBody>
        </p:sp>
      </p:grpSp>
      <p:grpSp>
        <p:nvGrpSpPr>
          <p:cNvPr id="117771" name="Group 23"/>
          <p:cNvGrpSpPr>
            <a:grpSpLocks/>
          </p:cNvGrpSpPr>
          <p:nvPr/>
        </p:nvGrpSpPr>
        <p:grpSpPr bwMode="auto">
          <a:xfrm>
            <a:off x="5562600" y="6400800"/>
            <a:ext cx="990600" cy="584200"/>
            <a:chOff x="1295400" y="4517726"/>
            <a:chExt cx="990600" cy="584059"/>
          </a:xfrm>
        </p:grpSpPr>
        <p:pic>
          <p:nvPicPr>
            <p:cNvPr id="117781"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7151" y="4517726"/>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82" name="TextBox 22"/>
            <p:cNvSpPr txBox="1">
              <a:spLocks noChangeArrowheads="1"/>
            </p:cNvSpPr>
            <p:nvPr/>
          </p:nvSpPr>
          <p:spPr bwMode="auto">
            <a:xfrm>
              <a:off x="1295400" y="4782979"/>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isostatic</a:t>
              </a:r>
              <a:endParaRPr lang="en-GB" altLang="en-US" sz="1000" baseline="-25000">
                <a:solidFill>
                  <a:srgbClr val="FF0000"/>
                </a:solidFill>
              </a:endParaRPr>
            </a:p>
          </p:txBody>
        </p:sp>
      </p:grpSp>
      <p:sp>
        <p:nvSpPr>
          <p:cNvPr id="117772" name="TextBox 28"/>
          <p:cNvSpPr txBox="1">
            <a:spLocks noChangeArrowheads="1"/>
          </p:cNvSpPr>
          <p:nvPr/>
        </p:nvSpPr>
        <p:spPr bwMode="auto">
          <a:xfrm>
            <a:off x="5181600" y="6002338"/>
            <a:ext cx="9906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High p</a:t>
            </a:r>
            <a:r>
              <a:rPr lang="en-GB" altLang="en-US" sz="1000" baseline="-25000">
                <a:solidFill>
                  <a:srgbClr val="FF0000"/>
                </a:solidFill>
              </a:rPr>
              <a:t>f</a:t>
            </a:r>
          </a:p>
        </p:txBody>
      </p:sp>
      <p:grpSp>
        <p:nvGrpSpPr>
          <p:cNvPr id="117773" name="Group 10"/>
          <p:cNvGrpSpPr>
            <a:grpSpLocks/>
          </p:cNvGrpSpPr>
          <p:nvPr/>
        </p:nvGrpSpPr>
        <p:grpSpPr bwMode="auto">
          <a:xfrm>
            <a:off x="1524000" y="6248400"/>
            <a:ext cx="612775" cy="584200"/>
            <a:chOff x="682751" y="3429000"/>
            <a:chExt cx="612649" cy="584059"/>
          </a:xfrm>
        </p:grpSpPr>
        <p:pic>
          <p:nvPicPr>
            <p:cNvPr id="117779" name="Picture 5" descr="C:\Documents and Settings\jamie\Desktop\Bowen\my_little_cow.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82751" y="3429000"/>
              <a:ext cx="612649" cy="584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7780" name="Object 6"/>
            <p:cNvGraphicFramePr>
              <a:graphicFrameLocks noChangeAspect="1"/>
            </p:cNvGraphicFramePr>
            <p:nvPr/>
          </p:nvGraphicFramePr>
          <p:xfrm>
            <a:off x="685800" y="3606800"/>
            <a:ext cx="609600" cy="279400"/>
          </p:xfrm>
          <a:graphic>
            <a:graphicData uri="http://schemas.openxmlformats.org/presentationml/2006/ole">
              <mc:AlternateContent xmlns:mc="http://schemas.openxmlformats.org/markup-compatibility/2006">
                <mc:Choice xmlns:v="urn:schemas-microsoft-com:vml" Requires="v">
                  <p:oleObj spid="_x0000_s117790" name="Equation" r:id="rId12" imgW="609600" imgH="279400" progId="Equation.DSMT4">
                    <p:embed/>
                  </p:oleObj>
                </mc:Choice>
                <mc:Fallback>
                  <p:oleObj name="Equation" r:id="rId12" imgW="609600" imgH="279400" progId="Equation.DSMT4">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3606800"/>
                          <a:ext cx="60960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34" name="TextBox 33"/>
          <p:cNvSpPr txBox="1"/>
          <p:nvPr/>
        </p:nvSpPr>
        <p:spPr>
          <a:xfrm>
            <a:off x="812800" y="-990600"/>
            <a:ext cx="6883400" cy="584200"/>
          </a:xfrm>
          <a:prstGeom prst="rect">
            <a:avLst/>
          </a:prstGeom>
          <a:noFill/>
        </p:spPr>
        <p:txBody>
          <a:bodyPr>
            <a:spAutoFit/>
          </a:bodyPr>
          <a:lstStyle/>
          <a:p>
            <a:pPr algn="ctr" eaLnBrk="1" hangingPunct="1">
              <a:defRPr/>
            </a:pPr>
            <a:r>
              <a:rPr lang="en-US" sz="1600" dirty="0">
                <a:latin typeface="+mn-lt"/>
              </a:rPr>
              <a:t>Less is known about the initial state than the about possible hydrodynamic perturbations (e.g. devolatilization) </a:t>
            </a:r>
          </a:p>
        </p:txBody>
      </p:sp>
      <p:sp>
        <p:nvSpPr>
          <p:cNvPr id="30" name="TextBox 29"/>
          <p:cNvSpPr txBox="1"/>
          <p:nvPr/>
        </p:nvSpPr>
        <p:spPr>
          <a:xfrm>
            <a:off x="838200" y="2006600"/>
            <a:ext cx="7620000" cy="584200"/>
          </a:xfrm>
          <a:prstGeom prst="rect">
            <a:avLst/>
          </a:prstGeom>
          <a:noFill/>
        </p:spPr>
        <p:txBody>
          <a:bodyPr>
            <a:spAutoFit/>
          </a:bodyPr>
          <a:lstStyle/>
          <a:p>
            <a:pPr algn="ctr" eaLnBrk="1" hangingPunct="1">
              <a:defRPr/>
            </a:pPr>
            <a:r>
              <a:rPr lang="en-US" sz="1600" dirty="0">
                <a:latin typeface="+mn-lt"/>
              </a:rPr>
              <a:t>Compaction is fast relative to metamorphic fluid production at temperatures &gt; 500 C, and it cannot be much slower than metamorphism in general</a:t>
            </a:r>
          </a:p>
        </p:txBody>
      </p:sp>
      <p:sp>
        <p:nvSpPr>
          <p:cNvPr id="32" name="TextBox 31"/>
          <p:cNvSpPr txBox="1"/>
          <p:nvPr/>
        </p:nvSpPr>
        <p:spPr>
          <a:xfrm>
            <a:off x="990600" y="4343400"/>
            <a:ext cx="7620000" cy="830263"/>
          </a:xfrm>
          <a:prstGeom prst="rect">
            <a:avLst/>
          </a:prstGeom>
          <a:noFill/>
        </p:spPr>
        <p:txBody>
          <a:bodyPr>
            <a:spAutoFit/>
          </a:bodyPr>
          <a:lstStyle/>
          <a:p>
            <a:pPr algn="ctr" eaLnBrk="1" hangingPunct="1">
              <a:defRPr/>
            </a:pPr>
            <a:r>
              <a:rPr lang="en-US" sz="1600" dirty="0">
                <a:latin typeface="+mn-lt"/>
              </a:rPr>
              <a:t>Ignoring compaction in models of lower crustal fluid flow is fair enough, but the compaction length and time scales should be used to check the feasibility of rigid models </a:t>
            </a:r>
          </a:p>
        </p:txBody>
      </p:sp>
      <p:sp>
        <p:nvSpPr>
          <p:cNvPr id="31" name="TextBox 30"/>
          <p:cNvSpPr txBox="1"/>
          <p:nvPr/>
        </p:nvSpPr>
        <p:spPr>
          <a:xfrm>
            <a:off x="838200" y="3352800"/>
            <a:ext cx="7620000" cy="584200"/>
          </a:xfrm>
          <a:prstGeom prst="rect">
            <a:avLst/>
          </a:prstGeom>
          <a:noFill/>
        </p:spPr>
        <p:txBody>
          <a:bodyPr>
            <a:spAutoFit/>
          </a:bodyPr>
          <a:lstStyle/>
          <a:p>
            <a:pPr algn="ctr" eaLnBrk="1" hangingPunct="1">
              <a:defRPr/>
            </a:pPr>
            <a:r>
              <a:rPr lang="en-US" sz="1600" dirty="0">
                <a:latin typeface="+mn-lt"/>
              </a:rPr>
              <a:t>I don’t know, but I have a hypothesis that ignores neither compaction nor rock strength and has </a:t>
            </a:r>
            <a:r>
              <a:rPr lang="en-US" sz="1600" dirty="0" err="1">
                <a:latin typeface="+mn-lt"/>
              </a:rPr>
              <a:t>intrinisic</a:t>
            </a:r>
            <a:r>
              <a:rPr lang="en-US" sz="1600" dirty="0">
                <a:latin typeface="+mn-lt"/>
              </a:rPr>
              <a:t> time and spatial scales</a:t>
            </a:r>
          </a:p>
        </p:txBody>
      </p:sp>
      <p:sp>
        <p:nvSpPr>
          <p:cNvPr id="33" name="TextBox 32"/>
          <p:cNvSpPr txBox="1"/>
          <p:nvPr/>
        </p:nvSpPr>
        <p:spPr>
          <a:xfrm>
            <a:off x="838200" y="2743200"/>
            <a:ext cx="7620000" cy="338138"/>
          </a:xfrm>
          <a:prstGeom prst="rect">
            <a:avLst/>
          </a:prstGeom>
          <a:noFill/>
        </p:spPr>
        <p:txBody>
          <a:bodyPr>
            <a:spAutoFit/>
          </a:bodyPr>
          <a:lstStyle/>
          <a:p>
            <a:pPr algn="ctr" eaLnBrk="1" hangingPunct="1">
              <a:defRPr/>
            </a:pPr>
            <a:r>
              <a:rPr lang="en-US" sz="1600" dirty="0">
                <a:latin typeface="+mn-lt"/>
              </a:rPr>
              <a:t>Can I make a useful prediction?</a:t>
            </a: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0" grpId="0"/>
      <p:bldP spid="32" grpId="0"/>
      <p:bldP spid="31" grpId="0"/>
      <p:bldP spid="33"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E46C0A">
            <a:alpha val="25098"/>
          </a:srgbClr>
        </a:solidFill>
        <a:effectLst/>
      </p:bgPr>
    </p:bg>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 </a:t>
            </a:r>
          </a:p>
        </p:txBody>
      </p:sp>
      <p:pic>
        <p:nvPicPr>
          <p:cNvPr id="119811" name="Picture 3" descr="\\Vulture32\c$\jamie\talks\bowen\decompaction_rheology_tit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463" y="685800"/>
            <a:ext cx="531495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2"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90738" y="5194300"/>
            <a:ext cx="5148262"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3" name="Picture 2" descr="\\Vulture32\c$\jamie\talks\bowen\decompaction_rheology_pictur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379538"/>
            <a:ext cx="6827838" cy="359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1858" name="Title 1"/>
          <p:cNvSpPr>
            <a:spLocks noGrp="1"/>
          </p:cNvSpPr>
          <p:nvPr>
            <p:ph type="title"/>
          </p:nvPr>
        </p:nvSpPr>
        <p:spPr>
          <a:xfrm>
            <a:off x="3581400" y="228600"/>
            <a:ext cx="8229600" cy="1143000"/>
          </a:xfrm>
        </p:spPr>
        <p:txBody>
          <a:bodyPr/>
          <a:lstStyle/>
          <a:p>
            <a:pPr eaLnBrk="1" hangingPunct="1"/>
            <a:r>
              <a:rPr lang="en-US" altLang="en-US" sz="1400" smtClean="0">
                <a:solidFill>
                  <a:schemeClr val="bg1"/>
                </a:solidFill>
              </a:rPr>
              <a:t> </a:t>
            </a:r>
          </a:p>
        </p:txBody>
      </p:sp>
      <p:pic>
        <p:nvPicPr>
          <p:cNvPr id="121859"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200" y="762000"/>
            <a:ext cx="20478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1860" name="Object 3"/>
          <p:cNvGraphicFramePr>
            <a:graphicFrameLocks noChangeAspect="1"/>
          </p:cNvGraphicFramePr>
          <p:nvPr/>
        </p:nvGraphicFramePr>
        <p:xfrm>
          <a:off x="228600" y="922338"/>
          <a:ext cx="5768975" cy="3405187"/>
        </p:xfrm>
        <a:graphic>
          <a:graphicData uri="http://schemas.openxmlformats.org/presentationml/2006/ole">
            <mc:AlternateContent xmlns:mc="http://schemas.openxmlformats.org/markup-compatibility/2006">
              <mc:Choice xmlns:v="urn:schemas-microsoft-com:vml" Requires="v">
                <p:oleObj spid="_x0000_s121863" name="Document" r:id="rId6" imgW="5946606" imgH="3524406" progId="Word.Document.12">
                  <p:embed/>
                </p:oleObj>
              </mc:Choice>
              <mc:Fallback>
                <p:oleObj name="Document" r:id="rId6" imgW="5946606" imgH="3524406" progId="Word.Document.1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22338"/>
                        <a:ext cx="5768975" cy="340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nvGraphicFramePr>
        <p:xfrm>
          <a:off x="533400" y="3744913"/>
          <a:ext cx="5203825" cy="2681287"/>
        </p:xfrm>
        <a:graphic>
          <a:graphicData uri="http://schemas.openxmlformats.org/presentationml/2006/ole">
            <mc:AlternateContent xmlns:mc="http://schemas.openxmlformats.org/markup-compatibility/2006">
              <mc:Choice xmlns:v="urn:schemas-microsoft-com:vml" Requires="v">
                <p:oleObj spid="_x0000_s121864" name="Document" r:id="rId8" imgW="5367634" imgH="2776695" progId="Word.Document.12">
                  <p:embed/>
                </p:oleObj>
              </mc:Choice>
              <mc:Fallback>
                <p:oleObj name="Document" r:id="rId8" imgW="5367634" imgH="2776695" progId="Word.Document.12">
                  <p:embed/>
                  <p:pic>
                    <p:nvPicPr>
                      <p:cNvPr id="0" name="Object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3400" y="3744913"/>
                        <a:ext cx="5203825" cy="268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Rectangle 5"/>
          <p:cNvSpPr/>
          <p:nvPr/>
        </p:nvSpPr>
        <p:spPr>
          <a:xfrm>
            <a:off x="0" y="6581775"/>
            <a:ext cx="1733550" cy="276225"/>
          </a:xfrm>
          <a:prstGeom prst="rect">
            <a:avLst/>
          </a:prstGeom>
        </p:spPr>
        <p:txBody>
          <a:bodyPr wrap="none">
            <a:spAutoFit/>
          </a:bodyPr>
          <a:lstStyle/>
          <a:p>
            <a:pPr eaLnBrk="1" hangingPunct="1">
              <a:defRPr/>
            </a:pPr>
            <a:r>
              <a:rPr lang="en-US" sz="1200" dirty="0" err="1">
                <a:latin typeface="+mn-lt"/>
              </a:rPr>
              <a:t>Rubey</a:t>
            </a:r>
            <a:r>
              <a:rPr lang="en-US" sz="1200" dirty="0">
                <a:latin typeface="+mn-lt"/>
              </a:rPr>
              <a:t> &amp; </a:t>
            </a:r>
            <a:r>
              <a:rPr lang="en-US" sz="1200" dirty="0" err="1">
                <a:latin typeface="+mn-lt"/>
              </a:rPr>
              <a:t>Hubbert</a:t>
            </a:r>
            <a:r>
              <a:rPr lang="en-US" sz="1200" dirty="0">
                <a:latin typeface="+mn-lt"/>
              </a:rPr>
              <a:t> ’58</a:t>
            </a:r>
            <a:r>
              <a:rPr lang="en-US" sz="1200" dirty="0">
                <a:solidFill>
                  <a:prstClr val="black"/>
                </a:solidFill>
                <a:latin typeface="+mn-lt"/>
              </a:rPr>
              <a:t> </a:t>
            </a:r>
            <a:endParaRPr lang="en-US" sz="1200" dirty="0">
              <a:latin typeface="+mn-lt"/>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3"/>
          <p:cNvSpPr>
            <a:spLocks noGrp="1"/>
          </p:cNvSpPr>
          <p:nvPr>
            <p:ph type="title"/>
          </p:nvPr>
        </p:nvSpPr>
        <p:spPr>
          <a:xfrm>
            <a:off x="685800" y="457200"/>
            <a:ext cx="3429000" cy="1020763"/>
          </a:xfrm>
        </p:spPr>
        <p:txBody>
          <a:bodyPr/>
          <a:lstStyle/>
          <a:p>
            <a:pPr eaLnBrk="1" hangingPunct="1"/>
            <a:r>
              <a:rPr lang="en-GB" altLang="en-US" sz="1600" b="1" smtClean="0"/>
              <a:t>A Minimal Model, </a:t>
            </a:r>
            <a:r>
              <a:rPr lang="el-GR" altLang="en-US" sz="1600" b="1" smtClean="0">
                <a:solidFill>
                  <a:srgbClr val="000000"/>
                </a:solidFill>
              </a:rPr>
              <a:t>Δ</a:t>
            </a:r>
            <a:r>
              <a:rPr lang="en-US" altLang="en-US" sz="1600" b="1" smtClean="0">
                <a:solidFill>
                  <a:srgbClr val="000000"/>
                </a:solidFill>
              </a:rPr>
              <a:t>V</a:t>
            </a:r>
            <a:r>
              <a:rPr lang="en-US" altLang="en-US" sz="1600" b="1" baseline="-25000" smtClean="0">
                <a:solidFill>
                  <a:srgbClr val="000000"/>
                </a:solidFill>
              </a:rPr>
              <a:t>reaction</a:t>
            </a:r>
            <a:r>
              <a:rPr lang="en-US" altLang="en-US" sz="1600" b="1" smtClean="0">
                <a:solidFill>
                  <a:srgbClr val="000000"/>
                </a:solidFill>
              </a:rPr>
              <a:t> = 0</a:t>
            </a:r>
            <a:endParaRPr lang="en-US" altLang="en-US" sz="1600" b="1" smtClean="0"/>
          </a:p>
        </p:txBody>
      </p:sp>
      <p:pic>
        <p:nvPicPr>
          <p:cNvPr id="13315" name="Picture 113" descr="C:\Documents and Settings\jamie\Desktop\Bowen\initial_conditions_no_yiel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4000"/>
            <a:ext cx="702310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609600"/>
            <a:ext cx="8229600" cy="1447800"/>
          </a:xfrm>
        </p:spPr>
        <p:txBody>
          <a:bodyPr/>
          <a:lstStyle/>
          <a:p>
            <a:r>
              <a:rPr lang="en-US" altLang="en-US" sz="1400" smtClean="0">
                <a:solidFill>
                  <a:schemeClr val="bg1"/>
                </a:solidFill>
              </a:rPr>
              <a:t>Rheology</a:t>
            </a:r>
          </a:p>
        </p:txBody>
      </p:sp>
      <p:graphicFrame>
        <p:nvGraphicFramePr>
          <p:cNvPr id="6" name="Object 5"/>
          <p:cNvGraphicFramePr>
            <a:graphicFrameLocks noChangeAspect="1"/>
          </p:cNvGraphicFramePr>
          <p:nvPr/>
        </p:nvGraphicFramePr>
        <p:xfrm>
          <a:off x="546100" y="2825750"/>
          <a:ext cx="5991225" cy="1814513"/>
        </p:xfrm>
        <a:graphic>
          <a:graphicData uri="http://schemas.openxmlformats.org/presentationml/2006/ole">
            <mc:AlternateContent xmlns:mc="http://schemas.openxmlformats.org/markup-compatibility/2006">
              <mc:Choice xmlns:v="urn:schemas-microsoft-com:vml" Requires="v">
                <p:oleObj spid="_x0000_s123915" name="Document" r:id="rId5" imgW="6085501" imgH="1849087" progId="Word.Document.12">
                  <p:embed/>
                </p:oleObj>
              </mc:Choice>
              <mc:Fallback>
                <p:oleObj name="Document" r:id="rId5" imgW="6085501" imgH="1849087" progId="Word.Document.12">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6100" y="2825750"/>
                        <a:ext cx="599122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23908" name="Object 8"/>
          <p:cNvGraphicFramePr>
            <a:graphicFrameLocks noChangeAspect="1"/>
          </p:cNvGraphicFramePr>
          <p:nvPr/>
        </p:nvGraphicFramePr>
        <p:xfrm>
          <a:off x="546100" y="614363"/>
          <a:ext cx="5991225" cy="2552700"/>
        </p:xfrm>
        <a:graphic>
          <a:graphicData uri="http://schemas.openxmlformats.org/presentationml/2006/ole">
            <mc:AlternateContent xmlns:mc="http://schemas.openxmlformats.org/markup-compatibility/2006">
              <mc:Choice xmlns:v="urn:schemas-microsoft-com:vml" Requires="v">
                <p:oleObj spid="_x0000_s123916" name="Document" r:id="rId7" imgW="6085501" imgH="2608695" progId="Word.Document.12">
                  <p:embed/>
                </p:oleObj>
              </mc:Choice>
              <mc:Fallback>
                <p:oleObj name="Document" r:id="rId7" imgW="6085501" imgH="2608695" progId="Word.Document.12">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6100" y="614363"/>
                        <a:ext cx="59912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nvGraphicFramePr>
        <p:xfrm>
          <a:off x="709613" y="4421188"/>
          <a:ext cx="5842000" cy="2484437"/>
        </p:xfrm>
        <a:graphic>
          <a:graphicData uri="http://schemas.openxmlformats.org/presentationml/2006/ole">
            <mc:AlternateContent xmlns:mc="http://schemas.openxmlformats.org/markup-compatibility/2006">
              <mc:Choice xmlns:v="urn:schemas-microsoft-com:vml" Requires="v">
                <p:oleObj spid="_x0000_s123917" name="Document" r:id="rId9" imgW="5940848" imgH="2526137" progId="Word.Document.12">
                  <p:embed/>
                </p:oleObj>
              </mc:Choice>
              <mc:Fallback>
                <p:oleObj name="Document" r:id="rId9" imgW="5940848" imgH="2526137" progId="Word.Document.12">
                  <p:embed/>
                  <p:pic>
                    <p:nvPicPr>
                      <p:cNvPr id="0" name="Object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9613" y="4421188"/>
                        <a:ext cx="58420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39000" y="3252788"/>
            <a:ext cx="12430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11" name="Picture 7"/>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996113" y="762000"/>
            <a:ext cx="1485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6110288" y="4978400"/>
            <a:ext cx="1052512" cy="1041400"/>
            <a:chOff x="7075121" y="4572000"/>
            <a:chExt cx="1052879" cy="1041400"/>
          </a:xfrm>
        </p:grpSpPr>
        <p:pic>
          <p:nvPicPr>
            <p:cNvPr id="123913" name="Picture 2" descr="C:\jamie\talks\small_cow.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86600" y="45720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3914" name="TextBox 10"/>
            <p:cNvSpPr txBox="1">
              <a:spLocks noChangeArrowheads="1"/>
            </p:cNvSpPr>
            <p:nvPr/>
          </p:nvSpPr>
          <p:spPr bwMode="auto">
            <a:xfrm>
              <a:off x="7075121" y="4874848"/>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non-linear viscous</a:t>
              </a:r>
              <a:endParaRPr lang="en-GB" altLang="en-US" sz="1000" baseline="-25000">
                <a:solidFill>
                  <a:srgbClr val="FF0000"/>
                </a:solidFill>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5954" name="Title 1"/>
          <p:cNvSpPr>
            <a:spLocks noGrp="1"/>
          </p:cNvSpPr>
          <p:nvPr>
            <p:ph type="title"/>
          </p:nvPr>
        </p:nvSpPr>
        <p:spPr/>
        <p:txBody>
          <a:bodyPr/>
          <a:lstStyle/>
          <a:p>
            <a:pPr eaLnBrk="1" hangingPunct="1"/>
            <a:r>
              <a:rPr lang="en-US" altLang="en-US" sz="1400" smtClean="0">
                <a:solidFill>
                  <a:schemeClr val="bg1"/>
                </a:solidFill>
              </a:rPr>
              <a:t>Darcy’s Law</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53200" y="381000"/>
            <a:ext cx="20478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5956" name="Object 3"/>
          <p:cNvGraphicFramePr>
            <a:graphicFrameLocks noChangeAspect="1"/>
          </p:cNvGraphicFramePr>
          <p:nvPr/>
        </p:nvGraphicFramePr>
        <p:xfrm>
          <a:off x="228600" y="923925"/>
          <a:ext cx="5791200" cy="3419475"/>
        </p:xfrm>
        <a:graphic>
          <a:graphicData uri="http://schemas.openxmlformats.org/presentationml/2006/ole">
            <mc:AlternateContent xmlns:mc="http://schemas.openxmlformats.org/markup-compatibility/2006">
              <mc:Choice xmlns:v="urn:schemas-microsoft-com:vml" Requires="v">
                <p:oleObj spid="_x0000_s125964" name="Document" r:id="rId6" imgW="5946606" imgH="3519719" progId="Word.Document.12">
                  <p:embed/>
                </p:oleObj>
              </mc:Choice>
              <mc:Fallback>
                <p:oleObj name="Document" r:id="rId6" imgW="5946606" imgH="3519719" progId="Word.Document.12">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923925"/>
                        <a:ext cx="57912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 name="Object 4"/>
          <p:cNvGraphicFramePr>
            <a:graphicFrameLocks noChangeAspect="1"/>
          </p:cNvGraphicFramePr>
          <p:nvPr/>
        </p:nvGraphicFramePr>
        <p:xfrm>
          <a:off x="895350" y="3962400"/>
          <a:ext cx="4667250" cy="1543050"/>
        </p:xfrm>
        <a:graphic>
          <a:graphicData uri="http://schemas.openxmlformats.org/presentationml/2006/ole">
            <mc:AlternateContent xmlns:mc="http://schemas.openxmlformats.org/markup-compatibility/2006">
              <mc:Choice xmlns:v="urn:schemas-microsoft-com:vml" Requires="v">
                <p:oleObj spid="_x0000_s125965" name="Document" r:id="rId8" imgW="4741164" imgH="1567164" progId="Word.Document.12">
                  <p:embed/>
                </p:oleObj>
              </mc:Choice>
              <mc:Fallback>
                <p:oleObj name="Document" r:id="rId8" imgW="4741164" imgH="1567164" progId="Word.Document.12">
                  <p:embed/>
                  <p:pic>
                    <p:nvPicPr>
                      <p:cNvPr id="0"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5350" y="3962400"/>
                        <a:ext cx="466725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5958" name="Group 8"/>
          <p:cNvGrpSpPr>
            <a:grpSpLocks/>
          </p:cNvGrpSpPr>
          <p:nvPr/>
        </p:nvGrpSpPr>
        <p:grpSpPr bwMode="auto">
          <a:xfrm>
            <a:off x="4648200" y="1360488"/>
            <a:ext cx="1052513" cy="1041400"/>
            <a:chOff x="7075121" y="4572000"/>
            <a:chExt cx="1052879" cy="1041400"/>
          </a:xfrm>
        </p:grpSpPr>
        <p:pic>
          <p:nvPicPr>
            <p:cNvPr id="125962" name="Picture 2" descr="C:\jamie\talks\small_co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45720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5963" name="TextBox 10"/>
            <p:cNvSpPr txBox="1">
              <a:spLocks noChangeArrowheads="1"/>
            </p:cNvSpPr>
            <p:nvPr/>
          </p:nvSpPr>
          <p:spPr bwMode="auto">
            <a:xfrm>
              <a:off x="7075121" y="4874848"/>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Darcy</a:t>
              </a:r>
              <a:endParaRPr lang="en-GB" altLang="en-US" sz="1000" baseline="-25000">
                <a:solidFill>
                  <a:srgbClr val="FF0000"/>
                </a:solidFill>
              </a:endParaRPr>
            </a:p>
          </p:txBody>
        </p:sp>
      </p:grpSp>
      <p:grpSp>
        <p:nvGrpSpPr>
          <p:cNvPr id="13" name="Group 12"/>
          <p:cNvGrpSpPr>
            <a:grpSpLocks/>
          </p:cNvGrpSpPr>
          <p:nvPr/>
        </p:nvGrpSpPr>
        <p:grpSpPr bwMode="auto">
          <a:xfrm>
            <a:off x="4953000" y="4876800"/>
            <a:ext cx="1052513" cy="1041400"/>
            <a:chOff x="7075121" y="4572000"/>
            <a:chExt cx="1052879" cy="1041400"/>
          </a:xfrm>
        </p:grpSpPr>
        <p:pic>
          <p:nvPicPr>
            <p:cNvPr id="125960" name="Picture 2" descr="C:\jamie\talks\small_cow.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086600" y="45720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5961" name="TextBox 14"/>
            <p:cNvSpPr txBox="1">
              <a:spLocks noChangeArrowheads="1"/>
            </p:cNvSpPr>
            <p:nvPr/>
          </p:nvSpPr>
          <p:spPr bwMode="auto">
            <a:xfrm>
              <a:off x="7075121" y="4874848"/>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isostatic</a:t>
              </a:r>
              <a:endParaRPr lang="en-GB" altLang="en-US" sz="1000" baseline="-25000">
                <a:solidFill>
                  <a:srgbClr val="FF0000"/>
                </a:solidFill>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8002" name="Title 3"/>
          <p:cNvSpPr>
            <a:spLocks noGrp="1"/>
          </p:cNvSpPr>
          <p:nvPr>
            <p:ph type="title"/>
          </p:nvPr>
        </p:nvSpPr>
        <p:spPr>
          <a:xfrm>
            <a:off x="2590800" y="609600"/>
            <a:ext cx="3581400" cy="457200"/>
          </a:xfrm>
        </p:spPr>
        <p:txBody>
          <a:bodyPr/>
          <a:lstStyle/>
          <a:p>
            <a:pPr eaLnBrk="1" hangingPunct="1"/>
            <a:r>
              <a:rPr lang="en-GB" altLang="en-US" sz="1400" smtClean="0"/>
              <a:t> </a:t>
            </a:r>
            <a:r>
              <a:rPr lang="en-GB" altLang="en-US" sz="1400" smtClean="0">
                <a:solidFill>
                  <a:schemeClr val="bg1"/>
                </a:solidFill>
              </a:rPr>
              <a:t>Permeability</a:t>
            </a:r>
            <a:endParaRPr lang="en-US" altLang="en-US" sz="1400" baseline="-25000" smtClean="0">
              <a:solidFill>
                <a:schemeClr val="bg1"/>
              </a:solidFill>
            </a:endParaRPr>
          </a:p>
        </p:txBody>
      </p:sp>
      <p:graphicFrame>
        <p:nvGraphicFramePr>
          <p:cNvPr id="128003" name="Object 1"/>
          <p:cNvGraphicFramePr>
            <a:graphicFrameLocks noChangeAspect="1"/>
          </p:cNvGraphicFramePr>
          <p:nvPr/>
        </p:nvGraphicFramePr>
        <p:xfrm>
          <a:off x="693738" y="1076325"/>
          <a:ext cx="7535862" cy="2698750"/>
        </p:xfrm>
        <a:graphic>
          <a:graphicData uri="http://schemas.openxmlformats.org/presentationml/2006/ole">
            <mc:AlternateContent xmlns:mc="http://schemas.openxmlformats.org/markup-compatibility/2006">
              <mc:Choice xmlns:v="urn:schemas-microsoft-com:vml" Requires="v">
                <p:oleObj spid="_x0000_s128007" name="Document" r:id="rId4" imgW="7734565" imgH="2771663" progId="Word.Document.12">
                  <p:embed/>
                </p:oleObj>
              </mc:Choice>
              <mc:Fallback>
                <p:oleObj name="Document" r:id="rId4" imgW="7734565" imgH="2771663" progId="Word.Document.12">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738" y="1076325"/>
                        <a:ext cx="7535862" cy="269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nvGrpSpPr>
          <p:cNvPr id="128004" name="Group 2"/>
          <p:cNvGrpSpPr>
            <a:grpSpLocks/>
          </p:cNvGrpSpPr>
          <p:nvPr/>
        </p:nvGrpSpPr>
        <p:grpSpPr bwMode="auto">
          <a:xfrm>
            <a:off x="7772400" y="1397000"/>
            <a:ext cx="1041400" cy="1041400"/>
            <a:chOff x="7098079" y="5029200"/>
            <a:chExt cx="1041400" cy="1041400"/>
          </a:xfrm>
        </p:grpSpPr>
        <p:pic>
          <p:nvPicPr>
            <p:cNvPr id="128005" name="Picture 2" descr="C:\jamie\talks\small_cow.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98079" y="50292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graphicFrame>
          <p:nvGraphicFramePr>
            <p:cNvPr id="128006" name="Object 1"/>
            <p:cNvGraphicFramePr>
              <a:graphicFrameLocks noChangeAspect="1"/>
            </p:cNvGraphicFramePr>
            <p:nvPr/>
          </p:nvGraphicFramePr>
          <p:xfrm>
            <a:off x="7340600" y="5308600"/>
            <a:ext cx="508000" cy="330200"/>
          </p:xfrm>
          <a:graphic>
            <a:graphicData uri="http://schemas.openxmlformats.org/presentationml/2006/ole">
              <mc:AlternateContent xmlns:mc="http://schemas.openxmlformats.org/markup-compatibility/2006">
                <mc:Choice xmlns:v="urn:schemas-microsoft-com:vml" Requires="v">
                  <p:oleObj spid="_x0000_s128008" name="Equation" r:id="rId7" imgW="508000" imgH="330200" progId="Equation.DSMT4">
                    <p:embed/>
                  </p:oleObj>
                </mc:Choice>
                <mc:Fallback>
                  <p:oleObj name="Equation" r:id="rId7" imgW="508000" imgH="3302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40600" y="5308600"/>
                          <a:ext cx="508000" cy="33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p:nvPr>
        </p:nvSpPr>
        <p:spPr>
          <a:xfrm>
            <a:off x="457200" y="609600"/>
            <a:ext cx="8229600" cy="1447800"/>
          </a:xfrm>
        </p:spPr>
        <p:txBody>
          <a:bodyPr/>
          <a:lstStyle/>
          <a:p>
            <a:r>
              <a:rPr lang="en-US" altLang="en-US" sz="1400" smtClean="0">
                <a:solidFill>
                  <a:schemeClr val="bg1"/>
                </a:solidFill>
              </a:rPr>
              <a:t>Rheology</a:t>
            </a:r>
          </a:p>
        </p:txBody>
      </p:sp>
      <p:graphicFrame>
        <p:nvGraphicFramePr>
          <p:cNvPr id="6" name="Object 5"/>
          <p:cNvGraphicFramePr>
            <a:graphicFrameLocks noChangeAspect="1"/>
          </p:cNvGraphicFramePr>
          <p:nvPr/>
        </p:nvGraphicFramePr>
        <p:xfrm>
          <a:off x="546100" y="2825750"/>
          <a:ext cx="5991225" cy="1814513"/>
        </p:xfrm>
        <a:graphic>
          <a:graphicData uri="http://schemas.openxmlformats.org/presentationml/2006/ole">
            <mc:AlternateContent xmlns:mc="http://schemas.openxmlformats.org/markup-compatibility/2006">
              <mc:Choice xmlns:v="urn:schemas-microsoft-com:vml" Requires="v">
                <p:oleObj spid="_x0000_s130059" name="Document" r:id="rId4" imgW="6085501" imgH="1849087" progId="Word.Document.12">
                  <p:embed/>
                </p:oleObj>
              </mc:Choice>
              <mc:Fallback>
                <p:oleObj name="Document" r:id="rId4" imgW="6085501" imgH="1849087" progId="Word.Document.12">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100" y="2825750"/>
                        <a:ext cx="5991225" cy="181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0052" name="Object 8"/>
          <p:cNvGraphicFramePr>
            <a:graphicFrameLocks noChangeAspect="1"/>
          </p:cNvGraphicFramePr>
          <p:nvPr/>
        </p:nvGraphicFramePr>
        <p:xfrm>
          <a:off x="546100" y="614363"/>
          <a:ext cx="5991225" cy="2552700"/>
        </p:xfrm>
        <a:graphic>
          <a:graphicData uri="http://schemas.openxmlformats.org/presentationml/2006/ole">
            <mc:AlternateContent xmlns:mc="http://schemas.openxmlformats.org/markup-compatibility/2006">
              <mc:Choice xmlns:v="urn:schemas-microsoft-com:vml" Requires="v">
                <p:oleObj spid="_x0000_s130060" name="Document" r:id="rId6" imgW="6085501" imgH="2608695" progId="Word.Document.12">
                  <p:embed/>
                </p:oleObj>
              </mc:Choice>
              <mc:Fallback>
                <p:oleObj name="Document" r:id="rId6" imgW="6085501" imgH="2608695" progId="Word.Document.12">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6100" y="614363"/>
                        <a:ext cx="59912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1" name="Object 20"/>
          <p:cNvGraphicFramePr>
            <a:graphicFrameLocks noChangeAspect="1"/>
          </p:cNvGraphicFramePr>
          <p:nvPr/>
        </p:nvGraphicFramePr>
        <p:xfrm>
          <a:off x="709613" y="4421188"/>
          <a:ext cx="5842000" cy="2484437"/>
        </p:xfrm>
        <a:graphic>
          <a:graphicData uri="http://schemas.openxmlformats.org/presentationml/2006/ole">
            <mc:AlternateContent xmlns:mc="http://schemas.openxmlformats.org/markup-compatibility/2006">
              <mc:Choice xmlns:v="urn:schemas-microsoft-com:vml" Requires="v">
                <p:oleObj spid="_x0000_s130061" name="Document" r:id="rId8" imgW="5940848" imgH="2526137" progId="Word.Document.12">
                  <p:embed/>
                </p:oleObj>
              </mc:Choice>
              <mc:Fallback>
                <p:oleObj name="Document" r:id="rId8" imgW="5940848" imgH="2526137" progId="Word.Document.12">
                  <p:embed/>
                  <p:pic>
                    <p:nvPicPr>
                      <p:cNvPr id="0" name="Object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9613" y="4421188"/>
                        <a:ext cx="5842000"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7" name="Picture 6"/>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39000" y="3252788"/>
            <a:ext cx="1243013"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5" name="Picture 7"/>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96113" y="762000"/>
            <a:ext cx="14859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8"/>
          <p:cNvGrpSpPr>
            <a:grpSpLocks/>
          </p:cNvGrpSpPr>
          <p:nvPr/>
        </p:nvGrpSpPr>
        <p:grpSpPr bwMode="auto">
          <a:xfrm>
            <a:off x="6110288" y="4978400"/>
            <a:ext cx="1052512" cy="1041400"/>
            <a:chOff x="7075121" y="4572000"/>
            <a:chExt cx="1052879" cy="1041400"/>
          </a:xfrm>
        </p:grpSpPr>
        <p:pic>
          <p:nvPicPr>
            <p:cNvPr id="130057" name="Picture 2" descr="C:\jamie\talks\small_cow.jp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86600" y="45720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0058" name="TextBox 10"/>
            <p:cNvSpPr txBox="1">
              <a:spLocks noChangeArrowheads="1"/>
            </p:cNvSpPr>
            <p:nvPr/>
          </p:nvSpPr>
          <p:spPr bwMode="auto">
            <a:xfrm>
              <a:off x="7075121" y="4874848"/>
              <a:ext cx="990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non-linear viscous</a:t>
              </a:r>
              <a:endParaRPr lang="en-GB" altLang="en-US" sz="1000" baseline="-2500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2098" name="Title 3"/>
          <p:cNvSpPr>
            <a:spLocks noGrp="1"/>
          </p:cNvSpPr>
          <p:nvPr>
            <p:ph type="title"/>
          </p:nvPr>
        </p:nvSpPr>
        <p:spPr>
          <a:xfrm>
            <a:off x="1828800" y="609600"/>
            <a:ext cx="5181600" cy="457200"/>
          </a:xfrm>
        </p:spPr>
        <p:txBody>
          <a:bodyPr/>
          <a:lstStyle/>
          <a:p>
            <a:pPr eaLnBrk="1" hangingPunct="1"/>
            <a:r>
              <a:rPr lang="en-GB" altLang="en-US" sz="1400" smtClean="0"/>
              <a:t>No one disputes that pervasive compaction occurs</a:t>
            </a:r>
          </a:p>
        </p:txBody>
      </p:sp>
      <p:sp>
        <p:nvSpPr>
          <p:cNvPr id="132099" name="TextBox 10"/>
          <p:cNvSpPr txBox="1">
            <a:spLocks noChangeArrowheads="1"/>
          </p:cNvSpPr>
          <p:nvPr/>
        </p:nvSpPr>
        <p:spPr bwMode="auto">
          <a:xfrm>
            <a:off x="685800" y="1425575"/>
            <a:ext cx="7543800"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endParaRPr lang="en-GB" altLang="en-US" sz="1400">
              <a:solidFill>
                <a:srgbClr val="000000"/>
              </a:solidFill>
            </a:endParaRPr>
          </a:p>
          <a:p>
            <a:pPr algn="ctr" eaLnBrk="1" hangingPunct="1">
              <a:spcBef>
                <a:spcPct val="0"/>
              </a:spcBef>
              <a:buFontTx/>
              <a:buNone/>
            </a:pPr>
            <a:r>
              <a:rPr lang="en-GB" altLang="en-US" sz="1400"/>
              <a:t>Modern (rigidist) school: </a:t>
            </a:r>
            <a:r>
              <a:rPr lang="en-GB" altLang="en-US" sz="1400">
                <a:latin typeface="Symbol" panose="05050102010706020507" pitchFamily="18" charset="2"/>
              </a:rPr>
              <a:t>t</a:t>
            </a:r>
            <a:r>
              <a:rPr lang="en-GB" altLang="en-US" sz="1400" baseline="-25000"/>
              <a:t>compaction</a:t>
            </a:r>
            <a:r>
              <a:rPr lang="en-GB" altLang="en-US" sz="1400"/>
              <a:t> &gt;&gt; </a:t>
            </a:r>
            <a:r>
              <a:rPr lang="en-GB" altLang="en-US" sz="1400">
                <a:latin typeface="Symbol" panose="05050102010706020507" pitchFamily="18" charset="2"/>
              </a:rPr>
              <a:t>t</a:t>
            </a:r>
            <a:r>
              <a:rPr lang="en-GB" altLang="en-US" sz="1400" baseline="-25000"/>
              <a:t>metamorphism</a:t>
            </a:r>
          </a:p>
          <a:p>
            <a:pPr algn="ctr" eaLnBrk="1" hangingPunct="1">
              <a:spcBef>
                <a:spcPct val="0"/>
              </a:spcBef>
              <a:buFontTx/>
              <a:buNone/>
            </a:pPr>
            <a:endParaRPr lang="en-GB" altLang="en-US" sz="1400"/>
          </a:p>
          <a:p>
            <a:pPr algn="ctr" eaLnBrk="1" hangingPunct="1">
              <a:spcBef>
                <a:spcPct val="0"/>
              </a:spcBef>
              <a:buFontTx/>
              <a:buNone/>
            </a:pPr>
            <a:r>
              <a:rPr lang="en-GB" altLang="en-US" sz="1400"/>
              <a:t>Classical school: </a:t>
            </a:r>
            <a:r>
              <a:rPr lang="en-GB" altLang="en-US" sz="1400">
                <a:latin typeface="Symbol" panose="05050102010706020507" pitchFamily="18" charset="2"/>
              </a:rPr>
              <a:t>t</a:t>
            </a:r>
            <a:r>
              <a:rPr lang="en-GB" altLang="en-US" sz="1400" baseline="-25000"/>
              <a:t>compaction</a:t>
            </a:r>
            <a:r>
              <a:rPr lang="en-GB" altLang="en-US" sz="1400"/>
              <a:t> &lt;&lt; </a:t>
            </a:r>
            <a:r>
              <a:rPr lang="en-GB" altLang="en-US" sz="1400">
                <a:latin typeface="Symbol" panose="05050102010706020507" pitchFamily="18" charset="2"/>
              </a:rPr>
              <a:t>t</a:t>
            </a:r>
            <a:r>
              <a:rPr lang="en-GB" altLang="en-US" sz="1400" baseline="-25000"/>
              <a:t>metamorphism</a:t>
            </a:r>
            <a:endParaRPr lang="en-GB" altLang="en-US" sz="1400">
              <a:solidFill>
                <a:srgbClr val="000000"/>
              </a:solidFill>
            </a:endParaRPr>
          </a:p>
          <a:p>
            <a:pPr algn="ctr" eaLnBrk="1" hangingPunct="1">
              <a:spcBef>
                <a:spcPct val="0"/>
              </a:spcBef>
              <a:spcAft>
                <a:spcPts val="1200"/>
              </a:spcAft>
              <a:buFontTx/>
              <a:buNone/>
            </a:pPr>
            <a:endParaRPr lang="en-GB" altLang="en-US" sz="1400">
              <a:solidFill>
                <a:srgbClr val="000000"/>
              </a:solidFill>
            </a:endParaRPr>
          </a:p>
          <a:p>
            <a:pPr algn="ctr" eaLnBrk="1" hangingPunct="1">
              <a:spcBef>
                <a:spcPct val="0"/>
              </a:spcBef>
              <a:spcAft>
                <a:spcPts val="1200"/>
              </a:spcAft>
              <a:buFontTx/>
              <a:buNone/>
            </a:pPr>
            <a:endParaRPr lang="en-GB" altLang="en-US" sz="1400">
              <a:solidFill>
                <a:srgbClr val="000000"/>
              </a:solidFill>
            </a:endParaRPr>
          </a:p>
          <a:p>
            <a:pPr algn="ctr" eaLnBrk="1" hangingPunct="1">
              <a:spcBef>
                <a:spcPct val="0"/>
              </a:spcBef>
              <a:spcAft>
                <a:spcPts val="1200"/>
              </a:spcAft>
              <a:buFontTx/>
              <a:buNone/>
            </a:pPr>
            <a:r>
              <a:rPr lang="en-GB" altLang="en-US" sz="1400">
                <a:solidFill>
                  <a:srgbClr val="000000"/>
                </a:solidFill>
              </a:rPr>
              <a:t>In moderate-grade (500-600 C) rocks, duration of fluid rock interaction is short (10</a:t>
            </a:r>
            <a:r>
              <a:rPr lang="en-GB" altLang="en-US" sz="1400" baseline="30000">
                <a:solidFill>
                  <a:srgbClr val="000000"/>
                </a:solidFill>
              </a:rPr>
              <a:t>3</a:t>
            </a:r>
            <a:r>
              <a:rPr lang="en-GB" altLang="en-US" sz="1400">
                <a:solidFill>
                  <a:srgbClr val="000000"/>
                </a:solidFill>
              </a:rPr>
              <a:t>-10</a:t>
            </a:r>
            <a:r>
              <a:rPr lang="en-GB" altLang="en-US" sz="1400" baseline="30000">
                <a:solidFill>
                  <a:srgbClr val="000000"/>
                </a:solidFill>
              </a:rPr>
              <a:t>5</a:t>
            </a:r>
            <a:r>
              <a:rPr lang="en-GB" altLang="en-US" sz="1400">
                <a:solidFill>
                  <a:srgbClr val="000000"/>
                </a:solidFill>
              </a:rPr>
              <a:t> y) compared to the metamorphic time scale (10</a:t>
            </a:r>
            <a:r>
              <a:rPr lang="en-GB" altLang="en-US" sz="1400" baseline="30000">
                <a:solidFill>
                  <a:srgbClr val="000000"/>
                </a:solidFill>
              </a:rPr>
              <a:t>7</a:t>
            </a:r>
            <a:r>
              <a:rPr lang="en-GB" altLang="en-US" sz="1400">
                <a:solidFill>
                  <a:srgbClr val="000000"/>
                </a:solidFill>
              </a:rPr>
              <a:t>-10</a:t>
            </a:r>
            <a:r>
              <a:rPr lang="en-GB" altLang="en-US" sz="1400" baseline="30000">
                <a:solidFill>
                  <a:srgbClr val="000000"/>
                </a:solidFill>
              </a:rPr>
              <a:t>8</a:t>
            </a:r>
            <a:r>
              <a:rPr lang="en-GB" altLang="en-US" sz="1400">
                <a:solidFill>
                  <a:srgbClr val="000000"/>
                </a:solidFill>
              </a:rPr>
              <a:t> y, e.g. Young and Rumble 1993, van Haren et al. 1996, Graham et al 1998)</a:t>
            </a:r>
            <a:endParaRPr lang="en-GB" altLang="en-US" sz="1400"/>
          </a:p>
          <a:p>
            <a:pPr algn="ctr" eaLnBrk="1" hangingPunct="1">
              <a:spcBef>
                <a:spcPct val="0"/>
              </a:spcBef>
              <a:buFontTx/>
              <a:buNone/>
            </a:pPr>
            <a:endParaRPr lang="en-GB" altLang="en-US" sz="1400"/>
          </a:p>
          <a:p>
            <a:pPr algn="ctr" eaLnBrk="1" hangingPunct="1">
              <a:spcBef>
                <a:spcPct val="0"/>
              </a:spcBef>
              <a:buFontTx/>
              <a:buNone/>
            </a:pPr>
            <a:endParaRPr lang="en-GB" altLang="en-US" sz="1400"/>
          </a:p>
        </p:txBody>
      </p:sp>
      <p:sp>
        <p:nvSpPr>
          <p:cNvPr id="8" name="TextBox 7"/>
          <p:cNvSpPr txBox="1">
            <a:spLocks noChangeArrowheads="1"/>
          </p:cNvSpPr>
          <p:nvPr/>
        </p:nvSpPr>
        <p:spPr bwMode="auto">
          <a:xfrm>
            <a:off x="533400" y="6018213"/>
            <a:ext cx="1676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2400">
                <a:solidFill>
                  <a:srgbClr val="FF0000"/>
                </a:solidFill>
              </a:rPr>
              <a:t>30 s</a:t>
            </a:r>
            <a:endParaRPr lang="en-US" altLang="en-US" sz="2400">
              <a:solidFill>
                <a:srgbClr val="FF0000"/>
              </a:solidFill>
            </a:endParaRPr>
          </a:p>
        </p:txBody>
      </p:sp>
      <p:sp>
        <p:nvSpPr>
          <p:cNvPr id="9" name="TextBox 8"/>
          <p:cNvSpPr txBox="1">
            <a:spLocks noChangeArrowheads="1"/>
          </p:cNvSpPr>
          <p:nvPr/>
        </p:nvSpPr>
        <p:spPr bwMode="auto">
          <a:xfrm>
            <a:off x="533400" y="6018213"/>
            <a:ext cx="16764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2400">
                <a:solidFill>
                  <a:srgbClr val="FF0000"/>
                </a:solidFill>
              </a:rPr>
              <a:t>1 min</a:t>
            </a:r>
            <a:endParaRPr lang="en-US" altLang="en-US" sz="2400">
              <a:solidFill>
                <a:srgbClr val="FF0000"/>
              </a:solidFill>
            </a:endParaRPr>
          </a:p>
        </p:txBody>
      </p:sp>
      <p:sp>
        <p:nvSpPr>
          <p:cNvPr id="10" name="TextBox 9"/>
          <p:cNvSpPr txBox="1">
            <a:spLocks noChangeArrowheads="1"/>
          </p:cNvSpPr>
          <p:nvPr/>
        </p:nvSpPr>
        <p:spPr bwMode="auto">
          <a:xfrm>
            <a:off x="381000" y="6018213"/>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2400">
                <a:solidFill>
                  <a:srgbClr val="FF0000"/>
                </a:solidFill>
              </a:rPr>
              <a:t>2 min</a:t>
            </a:r>
            <a:endParaRPr lang="en-US" altLang="en-US" sz="2400">
              <a:solidFill>
                <a:srgbClr val="FF0000"/>
              </a:solidFill>
            </a:endParaRPr>
          </a:p>
        </p:txBody>
      </p:sp>
      <p:sp>
        <p:nvSpPr>
          <p:cNvPr id="11" name="TextBox 10"/>
          <p:cNvSpPr txBox="1">
            <a:spLocks noChangeArrowheads="1"/>
          </p:cNvSpPr>
          <p:nvPr/>
        </p:nvSpPr>
        <p:spPr bwMode="auto">
          <a:xfrm>
            <a:off x="381000" y="6018213"/>
            <a:ext cx="19812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buFontTx/>
              <a:buNone/>
            </a:pPr>
            <a:r>
              <a:rPr lang="en-GB" altLang="en-US" sz="2400">
                <a:solidFill>
                  <a:srgbClr val="FF0000"/>
                </a:solidFill>
              </a:rPr>
              <a:t>90 s</a:t>
            </a:r>
            <a:endParaRPr lang="en-US" altLang="en-US" sz="2400">
              <a:solidFill>
                <a:srgbClr val="FF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1" nodeType="withEffect">
                                  <p:stCondLst>
                                    <p:cond delay="3000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xit" presetSubtype="0" fill="hold" grpId="0" nodeType="withEffect">
                                  <p:stCondLst>
                                    <p:cond delay="60000"/>
                                  </p:stCondLst>
                                  <p:childTnLst>
                                    <p:set>
                                      <p:cBhvr>
                                        <p:cTn id="8" dur="1" fill="hold">
                                          <p:stCondLst>
                                            <p:cond delay="0"/>
                                          </p:stCondLst>
                                        </p:cTn>
                                        <p:tgtEl>
                                          <p:spTgt spid="8"/>
                                        </p:tgtEl>
                                        <p:attrNameLst>
                                          <p:attrName>style.visibility</p:attrName>
                                        </p:attrNameLst>
                                      </p:cBhvr>
                                      <p:to>
                                        <p:strVal val="hidden"/>
                                      </p:to>
                                    </p:set>
                                  </p:childTnLst>
                                </p:cTn>
                              </p:par>
                              <p:par>
                                <p:cTn id="9" presetID="1" presetClass="entr" presetSubtype="0" fill="hold" grpId="0" nodeType="withEffect">
                                  <p:stCondLst>
                                    <p:cond delay="6000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xit" presetSubtype="0" fill="hold" grpId="1" nodeType="withEffect">
                                  <p:stCondLst>
                                    <p:cond delay="90000"/>
                                  </p:stCondLst>
                                  <p:childTnLst>
                                    <p:set>
                                      <p:cBhvr>
                                        <p:cTn id="12" dur="1" fill="hold">
                                          <p:stCondLst>
                                            <p:cond delay="0"/>
                                          </p:stCondLst>
                                        </p:cTn>
                                        <p:tgtEl>
                                          <p:spTgt spid="9"/>
                                        </p:tgtEl>
                                        <p:attrNameLst>
                                          <p:attrName>style.visibility</p:attrName>
                                        </p:attrNameLst>
                                      </p:cBhvr>
                                      <p:to>
                                        <p:strVal val="hidden"/>
                                      </p:to>
                                    </p:set>
                                  </p:childTnLst>
                                </p:cTn>
                              </p:par>
                              <p:par>
                                <p:cTn id="13" presetID="1" presetClass="entr" presetSubtype="0" fill="hold" grpId="0" nodeType="withEffect">
                                  <p:stCondLst>
                                    <p:cond delay="9000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grpId="1" nodeType="withEffect">
                                  <p:stCondLst>
                                    <p:cond delay="120000"/>
                                  </p:stCondLst>
                                  <p:childTnLst>
                                    <p:set>
                                      <p:cBhvr>
                                        <p:cTn id="16" dur="1" fill="hold">
                                          <p:stCondLst>
                                            <p:cond delay="0"/>
                                          </p:stCondLst>
                                        </p:cTn>
                                        <p:tgtEl>
                                          <p:spTgt spid="11"/>
                                        </p:tgtEl>
                                        <p:attrNameLst>
                                          <p:attrName>style.visibility</p:attrName>
                                        </p:attrNameLst>
                                      </p:cBhvr>
                                      <p:to>
                                        <p:strVal val="hidden"/>
                                      </p:to>
                                    </p:set>
                                  </p:childTnLst>
                                </p:cTn>
                              </p:par>
                              <p:par>
                                <p:cTn id="17" presetID="1" presetClass="entr" presetSubtype="0" fill="hold" grpId="0" nodeType="withEffect">
                                  <p:stCondLst>
                                    <p:cond delay="12000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9" grpId="0"/>
      <p:bldP spid="9" grpId="1"/>
      <p:bldP spid="10" grpId="0"/>
      <p:bldP spid="11" grpId="0"/>
      <p:bldP spid="11" grpId="1"/>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4146" name="Title 1"/>
          <p:cNvSpPr>
            <a:spLocks noGrp="1"/>
          </p:cNvSpPr>
          <p:nvPr>
            <p:ph type="title"/>
          </p:nvPr>
        </p:nvSpPr>
        <p:spPr/>
        <p:txBody>
          <a:bodyPr/>
          <a:lstStyle/>
          <a:p>
            <a:pPr eaLnBrk="1" hangingPunct="1"/>
            <a:r>
              <a:rPr lang="en-US" altLang="en-US" sz="1400" smtClean="0"/>
              <a:t>Is there a brittle-ductile transition for compaction?</a:t>
            </a:r>
          </a:p>
        </p:txBody>
      </p:sp>
      <p:sp>
        <p:nvSpPr>
          <p:cNvPr id="134147" name="Content Placeholder 2"/>
          <p:cNvSpPr>
            <a:spLocks noGrp="1"/>
          </p:cNvSpPr>
          <p:nvPr>
            <p:ph idx="1"/>
          </p:nvPr>
        </p:nvSpPr>
        <p:spPr>
          <a:xfrm>
            <a:off x="457200" y="1722438"/>
            <a:ext cx="8229600" cy="3154362"/>
          </a:xfrm>
        </p:spPr>
        <p:txBody>
          <a:bodyPr/>
          <a:lstStyle/>
          <a:p>
            <a:pPr eaLnBrk="1" hangingPunct="1">
              <a:buFont typeface="Arial" panose="020B0604020202020204" pitchFamily="34" charset="0"/>
              <a:buNone/>
            </a:pPr>
            <a:r>
              <a:rPr lang="en-US" altLang="en-US" sz="1200" smtClean="0"/>
              <a:t>Picture of pressure profile, picture of differential stress profile</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The brittle ductile transition is defined on the basis of the crusts response to tectonic stress</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By happy coincidence the effective stress and differential are comparable, ergo ephi~esigma</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If ephi ~ 10-15, then ~0.5 By to cause an order of magnitude change in porosity</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Pervasive compaction cannot keep pace with metamorphism until several e-fold lengths below the B-D</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Pervasive compaction is omninpresent, but slow, in the upper crust; faulting is responsible for high upper crustal permeability.</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Localized compaction seals faults on a much shorter time scale; fault-valve behavior</a:t>
            </a:r>
          </a:p>
        </p:txBody>
      </p:sp>
      <p:sp>
        <p:nvSpPr>
          <p:cNvPr id="134148"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pPr eaLnBrk="1" hangingPunct="1"/>
            <a:r>
              <a:rPr lang="en-US" altLang="en-US" sz="1400" smtClean="0"/>
              <a:t>Is there a brittle-ductile transition for compaction?</a:t>
            </a:r>
          </a:p>
        </p:txBody>
      </p:sp>
      <p:sp>
        <p:nvSpPr>
          <p:cNvPr id="136195" name="Content Placeholder 2"/>
          <p:cNvSpPr>
            <a:spLocks noGrp="1"/>
          </p:cNvSpPr>
          <p:nvPr>
            <p:ph idx="1"/>
          </p:nvPr>
        </p:nvSpPr>
        <p:spPr>
          <a:xfrm>
            <a:off x="457200" y="1722438"/>
            <a:ext cx="8229600" cy="3154362"/>
          </a:xfrm>
        </p:spPr>
        <p:txBody>
          <a:bodyPr/>
          <a:lstStyle/>
          <a:p>
            <a:pPr eaLnBrk="1" hangingPunct="1">
              <a:buFont typeface="Arial" panose="020B0604020202020204" pitchFamily="34" charset="0"/>
              <a:buNone/>
            </a:pPr>
            <a:r>
              <a:rPr lang="en-US" altLang="en-US" sz="1200" smtClean="0"/>
              <a:t>Picture of pressure profile, picture of differential stress profile</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The brittle ductile transition is defined on the basis of the crusts response to tectonic stress</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By happy coincidence the effective stress and differential are comparable, ergo ephi~esigma</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If ephi ~ 10-15, then ~0.5 By to cause an order of magnitude change in porosity</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Pervasive compaction cannot keep pace with metamorphism until several e-fold lengths below the B-D</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Pervasive compaction is omninpresent, but slow, in the upper crust; faulting is responsible for high upper crustal permeability.</a:t>
            </a:r>
          </a:p>
          <a:p>
            <a:pPr eaLnBrk="1" hangingPunct="1">
              <a:buFont typeface="Arial" panose="020B0604020202020204" pitchFamily="34" charset="0"/>
              <a:buNone/>
            </a:pPr>
            <a:endParaRPr lang="en-US" altLang="en-US" sz="1200" smtClean="0"/>
          </a:p>
          <a:p>
            <a:pPr eaLnBrk="1" hangingPunct="1">
              <a:buFont typeface="Arial" panose="020B0604020202020204" pitchFamily="34" charset="0"/>
              <a:buNone/>
            </a:pPr>
            <a:r>
              <a:rPr lang="en-US" altLang="en-US" sz="1200" smtClean="0"/>
              <a:t>=&gt; Localized compaction seals faults on a much shorter time scale; fault-valve behavior</a:t>
            </a:r>
          </a:p>
        </p:txBody>
      </p:sp>
      <p:sp>
        <p:nvSpPr>
          <p:cNvPr id="136196" name="Content Placeholder 2"/>
          <p:cNvSpPr txBox="1">
            <a:spLocks/>
          </p:cNvSpPr>
          <p:nvPr/>
        </p:nvSpPr>
        <p:spPr bwMode="auto">
          <a:xfrm>
            <a:off x="533400" y="5715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8242" name="Title 1"/>
          <p:cNvSpPr>
            <a:spLocks noGrp="1"/>
          </p:cNvSpPr>
          <p:nvPr>
            <p:ph type="title"/>
          </p:nvPr>
        </p:nvSpPr>
        <p:spPr>
          <a:xfrm>
            <a:off x="457200" y="731838"/>
            <a:ext cx="8229600" cy="1143000"/>
          </a:xfrm>
        </p:spPr>
        <p:txBody>
          <a:bodyPr/>
          <a:lstStyle/>
          <a:p>
            <a:pPr eaLnBrk="1" hangingPunct="1"/>
            <a:r>
              <a:rPr lang="en-US" altLang="en-US" sz="1200" smtClean="0"/>
              <a:t>Am I trying to sell you a spherical cow*?</a:t>
            </a:r>
          </a:p>
        </p:txBody>
      </p:sp>
      <p:sp>
        <p:nvSpPr>
          <p:cNvPr id="138243" name="Content Placeholder 2"/>
          <p:cNvSpPr>
            <a:spLocks noGrp="1"/>
          </p:cNvSpPr>
          <p:nvPr>
            <p:ph idx="1"/>
          </p:nvPr>
        </p:nvSpPr>
        <p:spPr>
          <a:xfrm>
            <a:off x="457200" y="3602038"/>
            <a:ext cx="7848600" cy="411162"/>
          </a:xfrm>
        </p:spPr>
        <p:txBody>
          <a:bodyPr/>
          <a:lstStyle/>
          <a:p>
            <a:pPr algn="ctr" eaLnBrk="1" hangingPunct="1">
              <a:buFont typeface="Arial" panose="020B0604020202020204" pitchFamily="34" charset="0"/>
              <a:buNone/>
            </a:pPr>
            <a:r>
              <a:rPr lang="en-US" altLang="en-US" sz="1200" smtClean="0"/>
              <a:t>*an absurd or non-physical assumption, e.g., cows are spherical.</a:t>
            </a:r>
          </a:p>
          <a:p>
            <a:pPr eaLnBrk="1" hangingPunct="1">
              <a:buFont typeface="Arial" panose="020B0604020202020204" pitchFamily="34" charset="0"/>
              <a:buNone/>
            </a:pPr>
            <a:endParaRPr lang="en-US" altLang="en-US" sz="1200" smtClean="0"/>
          </a:p>
        </p:txBody>
      </p:sp>
      <p:pic>
        <p:nvPicPr>
          <p:cNvPr id="5" name="Picture 2" descr="C:\jamie\talks\small_c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1600" y="47244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8245" name="Content Placeholder 2"/>
          <p:cNvSpPr txBox="1">
            <a:spLocks/>
          </p:cNvSpPr>
          <p:nvPr/>
        </p:nvSpPr>
        <p:spPr bwMode="auto">
          <a:xfrm>
            <a:off x="990600" y="1676400"/>
            <a:ext cx="7086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buFont typeface="Arial" panose="020B0604020202020204" pitchFamily="34" charset="0"/>
              <a:buNone/>
            </a:pPr>
            <a:r>
              <a:rPr lang="en-US" altLang="en-US" sz="1200"/>
              <a:t>Porosity waves are a consequence of 4 essential assumptions</a:t>
            </a:r>
          </a:p>
          <a:p>
            <a:pPr algn="ctr" eaLnBrk="1" hangingPunct="1">
              <a:buFont typeface="Arial" panose="020B0604020202020204" pitchFamily="34" charset="0"/>
              <a:buNone/>
            </a:pPr>
            <a:endParaRPr lang="en-US" altLang="en-US" sz="1200"/>
          </a:p>
          <a:p>
            <a:pPr algn="ctr" eaLnBrk="1" hangingPunct="1">
              <a:buFont typeface="Arial" panose="020B0604020202020204" pitchFamily="34" charset="0"/>
              <a:buNone/>
            </a:pPr>
            <a:r>
              <a:rPr lang="en-US" altLang="en-US" sz="1200"/>
              <a:t>If there is a spherical cow to be found, it is lurking among these assumptions.</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4" name="Title 1"/>
          <p:cNvSpPr>
            <a:spLocks noGrp="1"/>
          </p:cNvSpPr>
          <p:nvPr>
            <p:ph type="title"/>
          </p:nvPr>
        </p:nvSpPr>
        <p:spPr>
          <a:xfrm>
            <a:off x="457200" y="609600"/>
            <a:ext cx="8229600" cy="1295400"/>
          </a:xfrm>
        </p:spPr>
        <p:txBody>
          <a:bodyPr/>
          <a:lstStyle/>
          <a:p>
            <a:pPr>
              <a:lnSpc>
                <a:spcPct val="115000"/>
              </a:lnSpc>
              <a:spcBef>
                <a:spcPts val="0"/>
              </a:spcBef>
              <a:spcAft>
                <a:spcPts val="1000"/>
              </a:spcAft>
              <a:defRPr/>
            </a:pPr>
            <a:r>
              <a:rPr lang="en-GB" sz="1400" dirty="0" smtClean="0">
                <a:solidFill>
                  <a:srgbClr val="000000"/>
                </a:solidFill>
              </a:rPr>
              <a:t>Compaction rheology </a:t>
            </a:r>
            <a:br>
              <a:rPr lang="en-GB" sz="1400" dirty="0" smtClean="0">
                <a:solidFill>
                  <a:srgbClr val="000000"/>
                </a:solidFill>
              </a:rPr>
            </a:br>
            <a:r>
              <a:rPr lang="en-GB" sz="1400" dirty="0" smtClean="0">
                <a:solidFill>
                  <a:srgbClr val="000000"/>
                </a:solidFill>
              </a:rPr>
              <a:t/>
            </a:r>
            <a:br>
              <a:rPr lang="en-GB" sz="1400" dirty="0" smtClean="0">
                <a:solidFill>
                  <a:srgbClr val="000000"/>
                </a:solidFill>
              </a:rPr>
            </a:br>
            <a:r>
              <a:rPr lang="en-GB" sz="1400" dirty="0" smtClean="0">
                <a:solidFill>
                  <a:srgbClr val="000000"/>
                </a:solidFill>
              </a:rPr>
              <a:t>No one disputes that irreversible compaction occurs</a:t>
            </a:r>
            <a:br>
              <a:rPr lang="en-GB" sz="1400" dirty="0" smtClean="0">
                <a:solidFill>
                  <a:srgbClr val="000000"/>
                </a:solidFill>
              </a:rPr>
            </a:br>
            <a:r>
              <a:rPr lang="en-US" sz="1400" dirty="0" smtClean="0">
                <a:latin typeface="Calibri"/>
                <a:ea typeface="Times New Roman"/>
                <a:cs typeface="Times New Roman"/>
              </a:rPr>
              <a:t/>
            </a:r>
            <a:br>
              <a:rPr lang="en-US" sz="1400" dirty="0" smtClean="0">
                <a:latin typeface="Calibri"/>
                <a:ea typeface="Times New Roman"/>
                <a:cs typeface="Times New Roman"/>
              </a:rPr>
            </a:br>
            <a:r>
              <a:rPr lang="en-GB" sz="1400" dirty="0" smtClean="0">
                <a:solidFill>
                  <a:srgbClr val="000000"/>
                </a:solidFill>
              </a:rPr>
              <a:t>The modern (rigid) school assumes </a:t>
            </a:r>
            <a:r>
              <a:rPr lang="en-GB" sz="1400" dirty="0" err="1" smtClean="0">
                <a:solidFill>
                  <a:srgbClr val="000000"/>
                </a:solidFill>
                <a:ea typeface="+mn-ea"/>
                <a:cs typeface="+mn-cs"/>
              </a:rPr>
              <a:t>τ</a:t>
            </a:r>
            <a:r>
              <a:rPr lang="en-GB" sz="1400" baseline="-25000" dirty="0" err="1" smtClean="0">
                <a:solidFill>
                  <a:srgbClr val="000000"/>
                </a:solidFill>
                <a:ea typeface="+mn-ea"/>
                <a:cs typeface="+mn-cs"/>
              </a:rPr>
              <a:t>compaction</a:t>
            </a:r>
            <a:r>
              <a:rPr lang="en-GB" sz="1400" dirty="0" smtClean="0">
                <a:solidFill>
                  <a:srgbClr val="000000"/>
                </a:solidFill>
                <a:ea typeface="+mn-ea"/>
                <a:cs typeface="+mn-cs"/>
              </a:rPr>
              <a:t> &gt;&gt; </a:t>
            </a:r>
            <a:r>
              <a:rPr lang="en-GB" sz="1400" dirty="0" err="1" smtClean="0">
                <a:solidFill>
                  <a:srgbClr val="000000"/>
                </a:solidFill>
                <a:ea typeface="+mn-ea"/>
                <a:cs typeface="+mn-cs"/>
              </a:rPr>
              <a:t>τ</a:t>
            </a:r>
            <a:r>
              <a:rPr lang="en-GB" sz="1400" baseline="-25000" dirty="0" err="1" smtClean="0">
                <a:solidFill>
                  <a:srgbClr val="000000"/>
                </a:solidFill>
                <a:ea typeface="+mn-ea"/>
                <a:cs typeface="+mn-cs"/>
              </a:rPr>
              <a:t>fluid</a:t>
            </a:r>
            <a:r>
              <a:rPr lang="en-GB" sz="1400" baseline="-25000" dirty="0" smtClean="0">
                <a:solidFill>
                  <a:srgbClr val="000000"/>
                </a:solidFill>
                <a:ea typeface="+mn-ea"/>
                <a:cs typeface="+mn-cs"/>
              </a:rPr>
              <a:t> flow</a:t>
            </a:r>
            <a:r>
              <a:rPr lang="en-GB" sz="1400" dirty="0" smtClean="0">
                <a:solidFill>
                  <a:srgbClr val="000000"/>
                </a:solidFill>
              </a:rPr>
              <a:t> </a:t>
            </a:r>
            <a:endParaRPr lang="en-US" sz="1400" dirty="0" smtClean="0"/>
          </a:p>
        </p:txBody>
      </p:sp>
      <p:sp>
        <p:nvSpPr>
          <p:cNvPr id="3" name="Title 1"/>
          <p:cNvSpPr txBox="1">
            <a:spLocks/>
          </p:cNvSpPr>
          <p:nvPr/>
        </p:nvSpPr>
        <p:spPr bwMode="auto">
          <a:xfrm>
            <a:off x="228600" y="2713038"/>
            <a:ext cx="8229600" cy="208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lnSpc>
                <a:spcPct val="115000"/>
              </a:lnSpc>
              <a:spcBef>
                <a:spcPct val="0"/>
              </a:spcBef>
              <a:spcAft>
                <a:spcPts val="1000"/>
              </a:spcAft>
              <a:buFontTx/>
              <a:buNone/>
            </a:pPr>
            <a:r>
              <a:rPr lang="en-GB" altLang="en-US" sz="1400">
                <a:solidFill>
                  <a:srgbClr val="000000"/>
                </a:solidFill>
              </a:rPr>
              <a:t>=&gt;</a:t>
            </a:r>
            <a:br>
              <a:rPr lang="en-GB" altLang="en-US" sz="1400">
                <a:solidFill>
                  <a:srgbClr val="000000"/>
                </a:solidFill>
              </a:rPr>
            </a:br>
            <a:r>
              <a:rPr lang="en-US" altLang="en-US" sz="1400">
                <a:latin typeface="Calibri" panose="020F0502020204030204" pitchFamily="34" charset="0"/>
                <a:cs typeface="Times New Roman" panose="02020603050405020304" pitchFamily="18" charset="0"/>
              </a:rPr>
              <a:t/>
            </a:r>
            <a:br>
              <a:rPr lang="en-US" altLang="en-US" sz="1400">
                <a:latin typeface="Calibri" panose="020F0502020204030204" pitchFamily="34" charset="0"/>
                <a:cs typeface="Times New Roman" panose="02020603050405020304" pitchFamily="18" charset="0"/>
              </a:rPr>
            </a:br>
            <a:r>
              <a:rPr lang="en-GB" altLang="en-US" sz="1400">
                <a:solidFill>
                  <a:srgbClr val="FF0000"/>
                </a:solidFill>
              </a:rPr>
              <a:t>Assumption #2:</a:t>
            </a:r>
            <a:r>
              <a:rPr lang="en-GB" altLang="en-US" sz="1400">
                <a:solidFill>
                  <a:srgbClr val="000000"/>
                </a:solidFill>
              </a:rPr>
              <a:t> Lower crustal compaction is viscous </a:t>
            </a:r>
            <a:r>
              <a:rPr lang="en-US" altLang="en-US" sz="1400">
                <a:latin typeface="Calibri" panose="020F0502020204030204" pitchFamily="34" charset="0"/>
                <a:cs typeface="Times New Roman" panose="02020603050405020304" pitchFamily="18" charset="0"/>
              </a:rPr>
              <a:t/>
            </a:r>
            <a:br>
              <a:rPr lang="en-US" altLang="en-US" sz="1400">
                <a:latin typeface="Calibri" panose="020F0502020204030204" pitchFamily="34" charset="0"/>
                <a:cs typeface="Times New Roman" panose="02020603050405020304" pitchFamily="18" charset="0"/>
              </a:rPr>
            </a:br>
            <a:r>
              <a:rPr lang="en-GB" altLang="en-US" sz="1400">
                <a:solidFill>
                  <a:srgbClr val="000000"/>
                </a:solidFill>
              </a:rPr>
              <a:t>(i.e., time-dependent, irreversible deformation)</a:t>
            </a:r>
            <a:endParaRPr lang="en-US" altLang="en-US" sz="1400"/>
          </a:p>
        </p:txBody>
      </p:sp>
      <p:sp>
        <p:nvSpPr>
          <p:cNvPr id="5" name="Title 1"/>
          <p:cNvSpPr txBox="1">
            <a:spLocks/>
          </p:cNvSpPr>
          <p:nvPr/>
        </p:nvSpPr>
        <p:spPr bwMode="auto">
          <a:xfrm>
            <a:off x="457200" y="1905000"/>
            <a:ext cx="8229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a:lnSpc>
                <a:spcPct val="115000"/>
              </a:lnSpc>
              <a:spcBef>
                <a:spcPct val="0"/>
              </a:spcBef>
              <a:spcAft>
                <a:spcPts val="1000"/>
              </a:spcAft>
              <a:buFontTx/>
              <a:buNone/>
            </a:pPr>
            <a:r>
              <a:rPr lang="en-GB" altLang="en-US" sz="1400">
                <a:solidFill>
                  <a:srgbClr val="000000"/>
                </a:solidFill>
              </a:rPr>
              <a:t>It cannot be elastic or plastic because:</a:t>
            </a:r>
            <a:r>
              <a:rPr lang="en-US" altLang="en-US" sz="1400">
                <a:latin typeface="Calibri" panose="020F0502020204030204" pitchFamily="34" charset="0"/>
                <a:cs typeface="Times New Roman" panose="02020603050405020304" pitchFamily="18" charset="0"/>
              </a:rPr>
              <a:t/>
            </a:r>
            <a:br>
              <a:rPr lang="en-US" altLang="en-US" sz="1400">
                <a:latin typeface="Calibri" panose="020F0502020204030204" pitchFamily="34" charset="0"/>
                <a:cs typeface="Times New Roman" panose="02020603050405020304" pitchFamily="18" charset="0"/>
              </a:rPr>
            </a:br>
            <a:r>
              <a:rPr lang="en-GB" altLang="en-US" sz="1400">
                <a:solidFill>
                  <a:srgbClr val="000000"/>
                </a:solidFill>
              </a:rPr>
              <a:t>Elastic – reversible</a:t>
            </a:r>
            <a:r>
              <a:rPr lang="en-US" altLang="en-US" sz="1400">
                <a:latin typeface="Calibri" panose="020F0502020204030204" pitchFamily="34" charset="0"/>
                <a:cs typeface="Times New Roman" panose="02020603050405020304" pitchFamily="18" charset="0"/>
              </a:rPr>
              <a:t/>
            </a:r>
            <a:br>
              <a:rPr lang="en-US" altLang="en-US" sz="1400">
                <a:latin typeface="Calibri" panose="020F0502020204030204" pitchFamily="34" charset="0"/>
                <a:cs typeface="Times New Roman" panose="02020603050405020304" pitchFamily="18" charset="0"/>
              </a:rPr>
            </a:br>
            <a:r>
              <a:rPr lang="en-GB" altLang="en-US" sz="1400">
                <a:solidFill>
                  <a:srgbClr val="000000"/>
                </a:solidFill>
              </a:rPr>
              <a:t>Plastic (cataclasis) – effective stress ~ O(1) GPa </a:t>
            </a:r>
            <a:r>
              <a:rPr lang="en-US" altLang="en-US" sz="1400">
                <a:latin typeface="Calibri" panose="020F0502020204030204" pitchFamily="34" charset="0"/>
                <a:cs typeface="Times New Roman" panose="02020603050405020304" pitchFamily="18" charset="0"/>
              </a:rPr>
              <a:t/>
            </a:r>
            <a:br>
              <a:rPr lang="en-US" altLang="en-US" sz="1400">
                <a:latin typeface="Calibri" panose="020F0502020204030204" pitchFamily="34" charset="0"/>
                <a:cs typeface="Times New Roman" panose="02020603050405020304" pitchFamily="18" charset="0"/>
              </a:rPr>
            </a:br>
            <a:endParaRPr lang="en-US" altLang="en-US" sz="1400"/>
          </a:p>
        </p:txBody>
      </p:sp>
      <p:grpSp>
        <p:nvGrpSpPr>
          <p:cNvPr id="7" name="Group 6"/>
          <p:cNvGrpSpPr>
            <a:grpSpLocks/>
          </p:cNvGrpSpPr>
          <p:nvPr/>
        </p:nvGrpSpPr>
        <p:grpSpPr bwMode="auto">
          <a:xfrm>
            <a:off x="7086600" y="5029200"/>
            <a:ext cx="1052513" cy="1041400"/>
            <a:chOff x="7075121" y="4572000"/>
            <a:chExt cx="1052879" cy="1041400"/>
          </a:xfrm>
        </p:grpSpPr>
        <p:pic>
          <p:nvPicPr>
            <p:cNvPr id="140294" name="Picture 2" descr="C:\jamie\talks\small_co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6600" y="4572000"/>
              <a:ext cx="1041400" cy="1041400"/>
            </a:xfrm>
            <a:prstGeom prst="rect">
              <a:avLst/>
            </a:prstGeom>
            <a:solidFill>
              <a:schemeClr val="bg1">
                <a:alpha val="0"/>
              </a:schemeClr>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40295" name="TextBox 8"/>
            <p:cNvSpPr txBox="1">
              <a:spLocks noChangeArrowheads="1"/>
            </p:cNvSpPr>
            <p:nvPr/>
          </p:nvSpPr>
          <p:spPr bwMode="auto">
            <a:xfrm>
              <a:off x="7075121" y="4874848"/>
              <a:ext cx="990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000">
                  <a:solidFill>
                    <a:srgbClr val="FF0000"/>
                  </a:solidFill>
                </a:rPr>
                <a:t>viscous</a:t>
              </a:r>
              <a:endParaRPr lang="en-GB" altLang="en-US" sz="1000" baseline="-25000">
                <a:solidFill>
                  <a:srgbClr val="FF0000"/>
                </a:solidFill>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9BBB59"/>
        </a:solidFill>
        <a:effectLst/>
      </p:bgPr>
    </p:bg>
    <p:spTree>
      <p:nvGrpSpPr>
        <p:cNvPr id="1" name=""/>
        <p:cNvGrpSpPr/>
        <p:nvPr/>
      </p:nvGrpSpPr>
      <p:grpSpPr>
        <a:xfrm>
          <a:off x="0" y="0"/>
          <a:ext cx="0" cy="0"/>
          <a:chOff x="0" y="0"/>
          <a:chExt cx="0" cy="0"/>
        </a:xfrm>
      </p:grpSpPr>
      <p:sp>
        <p:nvSpPr>
          <p:cNvPr id="142338" name="Title 1"/>
          <p:cNvSpPr>
            <a:spLocks noGrp="1"/>
          </p:cNvSpPr>
          <p:nvPr>
            <p:ph type="title"/>
          </p:nvPr>
        </p:nvSpPr>
        <p:spPr/>
        <p:txBody>
          <a:bodyPr/>
          <a:lstStyle/>
          <a:p>
            <a:pPr eaLnBrk="1" hangingPunct="1"/>
            <a:r>
              <a:rPr lang="en-US" altLang="en-US" sz="1600" smtClean="0"/>
              <a:t>Thermal activation: A tale of two length scales</a:t>
            </a:r>
          </a:p>
        </p:txBody>
      </p:sp>
      <p:pic>
        <p:nvPicPr>
          <p:cNvPr id="142339" name="Picture 5" descr="\\Vulture32\c$\jamie\talks\bowen\length_velocity_scales_with_dept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925" y="1524000"/>
            <a:ext cx="627221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152400"/>
            <a:ext cx="8229600" cy="1143000"/>
          </a:xfrm>
        </p:spPr>
        <p:txBody>
          <a:bodyPr/>
          <a:lstStyle/>
          <a:p>
            <a:pPr eaLnBrk="1" hangingPunct="1"/>
            <a:r>
              <a:rPr lang="en-US" altLang="en-US" sz="1600" b="1" smtClean="0"/>
              <a:t>Time Evolution</a:t>
            </a:r>
          </a:p>
        </p:txBody>
      </p:sp>
      <p:pic>
        <p:nvPicPr>
          <p:cNvPr id="2" name="Picture 2" descr="C:\jamie\talks\bowen\noncompacting_reacti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334962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3" descr="C:\jamie\talks\bowen\compacting_reacti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219200"/>
            <a:ext cx="4117975" cy="448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*Scott &amp; Stevenson ’84, Richter &amp; </a:t>
            </a:r>
            <a:r>
              <a:rPr lang="en-US" sz="1200" dirty="0" err="1">
                <a:latin typeface="+mn-lt"/>
              </a:rPr>
              <a:t>Mckenzie</a:t>
            </a:r>
            <a:r>
              <a:rPr lang="en-US" sz="1200" dirty="0">
                <a:latin typeface="+mn-lt"/>
              </a:rPr>
              <a:t> ’84, Fowler ‘84 </a:t>
            </a: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E46C0A">
            <a:alpha val="25098"/>
          </a:srgbClr>
        </a:solidFill>
        <a:effectLst/>
      </p:bgPr>
    </p:bg>
    <p:spTree>
      <p:nvGrpSpPr>
        <p:cNvPr id="1" name=""/>
        <p:cNvGrpSpPr/>
        <p:nvPr/>
      </p:nvGrpSpPr>
      <p:grpSpPr>
        <a:xfrm>
          <a:off x="0" y="0"/>
          <a:ext cx="0" cy="0"/>
          <a:chOff x="0" y="0"/>
          <a:chExt cx="0" cy="0"/>
        </a:xfrm>
      </p:grpSpPr>
      <p:sp>
        <p:nvSpPr>
          <p:cNvPr id="144386" name="Title 1"/>
          <p:cNvSpPr>
            <a:spLocks noGrp="1"/>
          </p:cNvSpPr>
          <p:nvPr>
            <p:ph type="title"/>
          </p:nvPr>
        </p:nvSpPr>
        <p:spPr/>
        <p:txBody>
          <a:bodyPr/>
          <a:lstStyle/>
          <a:p>
            <a:pPr eaLnBrk="1" hangingPunct="1"/>
            <a:r>
              <a:rPr lang="en-US" altLang="en-US" sz="1400" smtClean="0"/>
              <a:t>Decompaction Weakening</a:t>
            </a:r>
          </a:p>
        </p:txBody>
      </p:sp>
      <p:pic>
        <p:nvPicPr>
          <p:cNvPr id="144387" name="Picture 2" descr="\\Vulture32\c$\jamie\talks\bowen\scale_cartoon_lege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5410200"/>
            <a:ext cx="1646238" cy="1179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3" descr="\\Vulture32\c$\jamie\talks\bowen\scale_cartoon_symmetric.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5075" y="1447800"/>
            <a:ext cx="32035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9" name="Picture 4" descr="\\Vulture32\c$\jamie\talks\bowen\scale_cartoon_assymmetric.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447800"/>
            <a:ext cx="3240088" cy="440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70C0">
            <a:alpha val="50195"/>
          </a:srgbClr>
        </a:solidFill>
        <a:effectLst/>
      </p:bgPr>
    </p:bg>
    <p:spTree>
      <p:nvGrpSpPr>
        <p:cNvPr id="1" name=""/>
        <p:cNvGrpSpPr/>
        <p:nvPr/>
      </p:nvGrpSpPr>
      <p:grpSpPr>
        <a:xfrm>
          <a:off x="0" y="0"/>
          <a:ext cx="0" cy="0"/>
          <a:chOff x="0" y="0"/>
          <a:chExt cx="0" cy="0"/>
        </a:xfrm>
      </p:grpSpPr>
      <p:sp>
        <p:nvSpPr>
          <p:cNvPr id="146434" name="Title 3"/>
          <p:cNvSpPr>
            <a:spLocks noGrp="1"/>
          </p:cNvSpPr>
          <p:nvPr>
            <p:ph type="title"/>
          </p:nvPr>
        </p:nvSpPr>
        <p:spPr>
          <a:xfrm>
            <a:off x="1828800" y="381000"/>
            <a:ext cx="6248400" cy="457200"/>
          </a:xfrm>
        </p:spPr>
        <p:txBody>
          <a:bodyPr/>
          <a:lstStyle/>
          <a:p>
            <a:pPr eaLnBrk="1" hangingPunct="1"/>
            <a:r>
              <a:rPr lang="en-US" altLang="en-US" sz="1400" smtClean="0"/>
              <a:t>An estimate of the length scale in terms of things we know?</a:t>
            </a:r>
            <a:endParaRPr lang="en-US" altLang="en-US" sz="1400" baseline="-25000" smtClean="0"/>
          </a:p>
        </p:txBody>
      </p:sp>
      <p:graphicFrame>
        <p:nvGraphicFramePr>
          <p:cNvPr id="146435" name="Object 10"/>
          <p:cNvGraphicFramePr>
            <a:graphicFrameLocks noChangeAspect="1"/>
          </p:cNvGraphicFramePr>
          <p:nvPr/>
        </p:nvGraphicFramePr>
        <p:xfrm>
          <a:off x="381000" y="3124200"/>
          <a:ext cx="5303838" cy="1485900"/>
        </p:xfrm>
        <a:graphic>
          <a:graphicData uri="http://schemas.openxmlformats.org/presentationml/2006/ole">
            <mc:AlternateContent xmlns:mc="http://schemas.openxmlformats.org/markup-compatibility/2006">
              <mc:Choice xmlns:v="urn:schemas-microsoft-com:vml" Requires="v">
                <p:oleObj spid="_x0000_s146442" name="Document" r:id="rId4" imgW="5306822" imgH="1494339" progId="Word.Document.8">
                  <p:embed/>
                </p:oleObj>
              </mc:Choice>
              <mc:Fallback>
                <p:oleObj name="Document" r:id="rId4" imgW="5306822" imgH="1494339"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3124200"/>
                        <a:ext cx="5303838"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6436" name="Picture 2" descr="\\Vulture32\c$\jamie\talks\bowen\length_estimate_773K.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3400" y="1295400"/>
            <a:ext cx="4275138"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6437" name="Picture 3" descr="\\Vulture32\c$\jamie\talks\bowen\length_estimate_all_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7315200"/>
            <a:ext cx="83756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6438" name="Object 10"/>
          <p:cNvGraphicFramePr>
            <a:graphicFrameLocks noChangeAspect="1"/>
          </p:cNvGraphicFramePr>
          <p:nvPr/>
        </p:nvGraphicFramePr>
        <p:xfrm>
          <a:off x="-2286000" y="1082675"/>
          <a:ext cx="9144000" cy="2422525"/>
        </p:xfrm>
        <a:graphic>
          <a:graphicData uri="http://schemas.openxmlformats.org/presentationml/2006/ole">
            <mc:AlternateContent xmlns:mc="http://schemas.openxmlformats.org/markup-compatibility/2006">
              <mc:Choice xmlns:v="urn:schemas-microsoft-com:vml" Requires="v">
                <p:oleObj spid="_x0000_s146443" name="Document" r:id="rId8" imgW="9145524" imgH="2426634" progId="Word.Document.8">
                  <p:embed/>
                </p:oleObj>
              </mc:Choice>
              <mc:Fallback>
                <p:oleObj name="Document" r:id="rId8" imgW="9145524" imgH="2426634" progId="Word.Document.8">
                  <p:embed/>
                  <p:pic>
                    <p:nvPicPr>
                      <p:cNvPr id="0" name="Object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1082675"/>
                        <a:ext cx="9144000" cy="242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6439" name="Object 10"/>
          <p:cNvGraphicFramePr>
            <a:graphicFrameLocks noChangeAspect="1"/>
          </p:cNvGraphicFramePr>
          <p:nvPr/>
        </p:nvGraphicFramePr>
        <p:xfrm>
          <a:off x="4648200" y="4565650"/>
          <a:ext cx="5303838" cy="4098925"/>
        </p:xfrm>
        <a:graphic>
          <a:graphicData uri="http://schemas.openxmlformats.org/presentationml/2006/ole">
            <mc:AlternateContent xmlns:mc="http://schemas.openxmlformats.org/markup-compatibility/2006">
              <mc:Choice xmlns:v="urn:schemas-microsoft-com:vml" Requires="v">
                <p:oleObj spid="_x0000_s146444" name="Document" r:id="rId10" imgW="5306822" imgH="4112768" progId="Word.Document.8">
                  <p:embed/>
                </p:oleObj>
              </mc:Choice>
              <mc:Fallback>
                <p:oleObj name="Document" r:id="rId10" imgW="5306822" imgH="4112768" progId="Word.Document.8">
                  <p:embed/>
                  <p:pic>
                    <p:nvPicPr>
                      <p:cNvPr id="0"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4565650"/>
                        <a:ext cx="5303838" cy="409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6440" name="Rectangle 1"/>
          <p:cNvSpPr>
            <a:spLocks noChangeArrowheads="1"/>
          </p:cNvSpPr>
          <p:nvPr/>
        </p:nvSpPr>
        <p:spPr bwMode="auto">
          <a:xfrm>
            <a:off x="838200" y="5181600"/>
            <a:ext cx="457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spcBef>
                <a:spcPct val="0"/>
              </a:spcBef>
              <a:spcAft>
                <a:spcPts val="1200"/>
              </a:spcAft>
              <a:buFontTx/>
              <a:buNone/>
            </a:pPr>
            <a:r>
              <a:rPr lang="en-GB" altLang="en-US" sz="1400">
                <a:solidFill>
                  <a:srgbClr val="000000"/>
                </a:solidFill>
              </a:rPr>
              <a:t>10</a:t>
            </a:r>
            <a:r>
              <a:rPr lang="en-GB" altLang="en-US" sz="1400" baseline="30000">
                <a:solidFill>
                  <a:srgbClr val="000000"/>
                </a:solidFill>
              </a:rPr>
              <a:t>3</a:t>
            </a:r>
            <a:r>
              <a:rPr lang="en-GB" altLang="en-US" sz="1400">
                <a:solidFill>
                  <a:srgbClr val="000000"/>
                </a:solidFill>
              </a:rPr>
              <a:t>-10</a:t>
            </a:r>
            <a:r>
              <a:rPr lang="en-GB" altLang="en-US" sz="1400" baseline="30000">
                <a:solidFill>
                  <a:srgbClr val="000000"/>
                </a:solidFill>
              </a:rPr>
              <a:t>5</a:t>
            </a:r>
            <a:r>
              <a:rPr lang="en-GB" altLang="en-US" sz="1400">
                <a:solidFill>
                  <a:srgbClr val="000000"/>
                </a:solidFill>
              </a:rPr>
              <a:t> y duration of fluid-rock interaction during amphibolite grade (T &gt;773 K) metamorphism* = </a:t>
            </a:r>
            <a:r>
              <a:rPr lang="el-GR" altLang="en-US" sz="1400">
                <a:solidFill>
                  <a:srgbClr val="FF0000"/>
                </a:solidFill>
              </a:rPr>
              <a:t>τ</a:t>
            </a:r>
            <a:r>
              <a:rPr lang="en-US" altLang="en-US" sz="1400">
                <a:solidFill>
                  <a:srgbClr val="000000"/>
                </a:solidFill>
              </a:rPr>
              <a:t>?</a:t>
            </a:r>
          </a:p>
        </p:txBody>
      </p:sp>
      <p:sp>
        <p:nvSpPr>
          <p:cNvPr id="9" name="TextBox 8"/>
          <p:cNvSpPr txBox="1"/>
          <p:nvPr/>
        </p:nvSpPr>
        <p:spPr>
          <a:xfrm>
            <a:off x="152400" y="6477000"/>
            <a:ext cx="5486400" cy="276225"/>
          </a:xfrm>
          <a:prstGeom prst="rect">
            <a:avLst/>
          </a:prstGeom>
          <a:noFill/>
        </p:spPr>
        <p:txBody>
          <a:bodyPr>
            <a:spAutoFit/>
          </a:bodyPr>
          <a:lstStyle/>
          <a:p>
            <a:pPr eaLnBrk="1" hangingPunct="1">
              <a:defRPr/>
            </a:pPr>
            <a:r>
              <a:rPr lang="en-US" sz="1200" dirty="0">
                <a:latin typeface="+mn-lt"/>
              </a:rPr>
              <a:t>*</a:t>
            </a:r>
            <a:r>
              <a:rPr lang="en-GB" sz="1200" dirty="0">
                <a:solidFill>
                  <a:srgbClr val="000000"/>
                </a:solidFill>
                <a:latin typeface="Comic Sans MS"/>
              </a:rPr>
              <a:t>Young &amp; Rumble 1994, van </a:t>
            </a:r>
            <a:r>
              <a:rPr lang="en-GB" sz="1200" dirty="0" err="1">
                <a:solidFill>
                  <a:srgbClr val="000000"/>
                </a:solidFill>
                <a:latin typeface="Comic Sans MS"/>
              </a:rPr>
              <a:t>Haren</a:t>
            </a:r>
            <a:r>
              <a:rPr lang="en-GB" sz="1200" dirty="0">
                <a:solidFill>
                  <a:srgbClr val="000000"/>
                </a:solidFill>
                <a:latin typeface="Comic Sans MS"/>
              </a:rPr>
              <a:t> et al. 1996, Graham et al 1998</a:t>
            </a:r>
            <a:endParaRPr lang="en-US" sz="1200" dirty="0">
              <a:latin typeface="+mn-lt"/>
            </a:endParaRP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0070C0">
            <a:alpha val="50195"/>
          </a:srgbClr>
        </a:solidFill>
        <a:effectLst/>
      </p:bgPr>
    </p:bg>
    <p:spTree>
      <p:nvGrpSpPr>
        <p:cNvPr id="1" name=""/>
        <p:cNvGrpSpPr/>
        <p:nvPr/>
      </p:nvGrpSpPr>
      <p:grpSpPr>
        <a:xfrm>
          <a:off x="0" y="0"/>
          <a:ext cx="0" cy="0"/>
          <a:chOff x="0" y="0"/>
          <a:chExt cx="0" cy="0"/>
        </a:xfrm>
      </p:grpSpPr>
      <p:sp>
        <p:nvSpPr>
          <p:cNvPr id="148482" name="Title 3"/>
          <p:cNvSpPr>
            <a:spLocks noGrp="1"/>
          </p:cNvSpPr>
          <p:nvPr>
            <p:ph type="title"/>
          </p:nvPr>
        </p:nvSpPr>
        <p:spPr>
          <a:xfrm>
            <a:off x="1828800" y="381000"/>
            <a:ext cx="6248400" cy="457200"/>
          </a:xfrm>
        </p:spPr>
        <p:txBody>
          <a:bodyPr/>
          <a:lstStyle/>
          <a:p>
            <a:pPr eaLnBrk="1" hangingPunct="1"/>
            <a:r>
              <a:rPr lang="en-GB" altLang="en-US" sz="1400" smtClean="0"/>
              <a:t>Numbers for the compaction time and length scales </a:t>
            </a:r>
            <a:r>
              <a:rPr lang="en-US" altLang="en-US" sz="1400" smtClean="0"/>
              <a:t>f</a:t>
            </a:r>
            <a:r>
              <a:rPr lang="en-GB" altLang="en-US" sz="1400" smtClean="0"/>
              <a:t>(</a:t>
            </a:r>
            <a:r>
              <a:rPr lang="en-US" altLang="en-US" sz="1400" smtClean="0">
                <a:solidFill>
                  <a:srgbClr val="FF0000"/>
                </a:solidFill>
              </a:rPr>
              <a:t>A</a:t>
            </a:r>
            <a:r>
              <a:rPr lang="en-US" altLang="en-US" sz="1400" smtClean="0"/>
              <a:t>, </a:t>
            </a:r>
            <a:r>
              <a:rPr lang="en-GB" altLang="en-US" sz="1400" smtClean="0">
                <a:solidFill>
                  <a:srgbClr val="FF0000"/>
                </a:solidFill>
              </a:rPr>
              <a:t>q</a:t>
            </a:r>
            <a:r>
              <a:rPr lang="en-GB" altLang="en-US" sz="1400" smtClean="0"/>
              <a:t>, </a:t>
            </a:r>
            <a:r>
              <a:rPr lang="el-GR" altLang="en-US" sz="1400" smtClean="0">
                <a:solidFill>
                  <a:srgbClr val="FF0000"/>
                </a:solidFill>
              </a:rPr>
              <a:t>φ</a:t>
            </a:r>
            <a:r>
              <a:rPr lang="en-US" altLang="en-US" sz="1400" smtClean="0"/>
              <a:t>,</a:t>
            </a:r>
            <a:r>
              <a:rPr lang="en-US" altLang="en-US" sz="1400" smtClean="0">
                <a:solidFill>
                  <a:srgbClr val="FF0000"/>
                </a:solidFill>
              </a:rPr>
              <a:t> T</a:t>
            </a:r>
            <a:r>
              <a:rPr lang="en-US" altLang="en-US" sz="1400" smtClean="0"/>
              <a:t>)</a:t>
            </a:r>
            <a:r>
              <a:rPr lang="en-GB" altLang="en-US" sz="1400" smtClean="0"/>
              <a:t>?</a:t>
            </a:r>
            <a:endParaRPr lang="en-US" altLang="en-US" sz="1400" baseline="-25000" smtClean="0"/>
          </a:p>
        </p:txBody>
      </p:sp>
      <p:graphicFrame>
        <p:nvGraphicFramePr>
          <p:cNvPr id="148483" name="Object 10"/>
          <p:cNvGraphicFramePr>
            <a:graphicFrameLocks noChangeAspect="1"/>
          </p:cNvGraphicFramePr>
          <p:nvPr/>
        </p:nvGraphicFramePr>
        <p:xfrm>
          <a:off x="304800" y="2286000"/>
          <a:ext cx="5303838" cy="1485900"/>
        </p:xfrm>
        <a:graphic>
          <a:graphicData uri="http://schemas.openxmlformats.org/presentationml/2006/ole">
            <mc:AlternateContent xmlns:mc="http://schemas.openxmlformats.org/markup-compatibility/2006">
              <mc:Choice xmlns:v="urn:schemas-microsoft-com:vml" Requires="v">
                <p:oleObj spid="_x0000_s148491" name="Document" r:id="rId4" imgW="5306822" imgH="1494339" progId="Word.Document.8">
                  <p:embed/>
                </p:oleObj>
              </mc:Choice>
              <mc:Fallback>
                <p:oleObj name="Document" r:id="rId4" imgW="5306822" imgH="1494339"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2286000"/>
                        <a:ext cx="5303838" cy="148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48484" name="Picture 3" descr="\\Vulture32\c$\jamie\talks\bowen\length_estimate_all_3.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 y="7315200"/>
            <a:ext cx="8375650" cy="267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48485" name="Object 10"/>
          <p:cNvGraphicFramePr>
            <a:graphicFrameLocks noChangeAspect="1"/>
          </p:cNvGraphicFramePr>
          <p:nvPr/>
        </p:nvGraphicFramePr>
        <p:xfrm>
          <a:off x="-1981200" y="914400"/>
          <a:ext cx="9144000" cy="2422525"/>
        </p:xfrm>
        <a:graphic>
          <a:graphicData uri="http://schemas.openxmlformats.org/presentationml/2006/ole">
            <mc:AlternateContent xmlns:mc="http://schemas.openxmlformats.org/markup-compatibility/2006">
              <mc:Choice xmlns:v="urn:schemas-microsoft-com:vml" Requires="v">
                <p:oleObj spid="_x0000_s148492" name="Document" r:id="rId7" imgW="9145524" imgH="2430600" progId="Word.Document.8">
                  <p:embed/>
                </p:oleObj>
              </mc:Choice>
              <mc:Fallback>
                <p:oleObj name="Document" r:id="rId7" imgW="9145524" imgH="2430600" progId="Word.Document.8">
                  <p:embed/>
                  <p:pic>
                    <p:nvPicPr>
                      <p:cNvPr id="0" name="Object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200" y="914400"/>
                        <a:ext cx="9144000" cy="2422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48486" name="Object 10"/>
          <p:cNvGraphicFramePr>
            <a:graphicFrameLocks noChangeAspect="1"/>
          </p:cNvGraphicFramePr>
          <p:nvPr/>
        </p:nvGraphicFramePr>
        <p:xfrm>
          <a:off x="511175" y="4191000"/>
          <a:ext cx="8564563" cy="4084638"/>
        </p:xfrm>
        <a:graphic>
          <a:graphicData uri="http://schemas.openxmlformats.org/presentationml/2006/ole">
            <mc:AlternateContent xmlns:mc="http://schemas.openxmlformats.org/markup-compatibility/2006">
              <mc:Choice xmlns:v="urn:schemas-microsoft-com:vml" Requires="v">
                <p:oleObj spid="_x0000_s148493" name="Document" r:id="rId9" imgW="8566552" imgH="4097626" progId="Word.Document.8">
                  <p:embed/>
                </p:oleObj>
              </mc:Choice>
              <mc:Fallback>
                <p:oleObj name="Document" r:id="rId9" imgW="8566552" imgH="4097626" progId="Word.Document.8">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11175" y="4191000"/>
                        <a:ext cx="8564563" cy="408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 name="Picture 1"/>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48200" y="990600"/>
            <a:ext cx="35623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 y="6477000"/>
            <a:ext cx="5486400" cy="276225"/>
          </a:xfrm>
          <a:prstGeom prst="rect">
            <a:avLst/>
          </a:prstGeom>
          <a:noFill/>
        </p:spPr>
        <p:txBody>
          <a:bodyPr>
            <a:spAutoFit/>
          </a:bodyPr>
          <a:lstStyle/>
          <a:p>
            <a:pPr eaLnBrk="1" hangingPunct="1">
              <a:defRPr/>
            </a:pPr>
            <a:r>
              <a:rPr lang="en-US" sz="1200" dirty="0">
                <a:latin typeface="+mn-lt"/>
              </a:rPr>
              <a:t>*</a:t>
            </a:r>
            <a:r>
              <a:rPr lang="en-GB" sz="1200" dirty="0">
                <a:solidFill>
                  <a:srgbClr val="000000"/>
                </a:solidFill>
                <a:latin typeface="Comic Sans MS"/>
              </a:rPr>
              <a:t>Young &amp; Rumble 1994, van </a:t>
            </a:r>
            <a:r>
              <a:rPr lang="en-GB" sz="1200" dirty="0" err="1">
                <a:solidFill>
                  <a:srgbClr val="000000"/>
                </a:solidFill>
                <a:latin typeface="Comic Sans MS"/>
              </a:rPr>
              <a:t>Haren</a:t>
            </a:r>
            <a:r>
              <a:rPr lang="en-GB" sz="1200" dirty="0">
                <a:solidFill>
                  <a:srgbClr val="000000"/>
                </a:solidFill>
                <a:latin typeface="Comic Sans MS"/>
              </a:rPr>
              <a:t> et al. 1996, Graham et al 1998</a:t>
            </a:r>
            <a:endParaRPr lang="en-US" sz="1200" dirty="0">
              <a:latin typeface="+mn-lt"/>
            </a:endParaRPr>
          </a:p>
        </p:txBody>
      </p:sp>
      <p:pic>
        <p:nvPicPr>
          <p:cNvPr id="3" name="Picture 2"/>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705600" y="1524000"/>
            <a:ext cx="407988"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48200" y="990600"/>
            <a:ext cx="35623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70C0">
            <a:alpha val="25098"/>
          </a:srgbClr>
        </a:solidFill>
        <a:effectLst/>
      </p:bgPr>
    </p:bg>
    <p:spTree>
      <p:nvGrpSpPr>
        <p:cNvPr id="1" name=""/>
        <p:cNvGrpSpPr/>
        <p:nvPr/>
      </p:nvGrpSpPr>
      <p:grpSpPr>
        <a:xfrm>
          <a:off x="0" y="0"/>
          <a:ext cx="0" cy="0"/>
          <a:chOff x="0" y="0"/>
          <a:chExt cx="0" cy="0"/>
        </a:xfrm>
      </p:grpSpPr>
      <p:sp>
        <p:nvSpPr>
          <p:cNvPr id="150530" name="Title 1"/>
          <p:cNvSpPr>
            <a:spLocks noGrp="1"/>
          </p:cNvSpPr>
          <p:nvPr>
            <p:ph type="title"/>
          </p:nvPr>
        </p:nvSpPr>
        <p:spPr/>
        <p:txBody>
          <a:bodyPr/>
          <a:lstStyle/>
          <a:p>
            <a:pPr eaLnBrk="1" hangingPunct="1"/>
            <a:r>
              <a:rPr lang="en-US" altLang="en-US" sz="1600" smtClean="0"/>
              <a:t>Can you escape porosity waves by moving to the upper crust?</a:t>
            </a:r>
          </a:p>
        </p:txBody>
      </p:sp>
      <p:sp>
        <p:nvSpPr>
          <p:cNvPr id="3" name="TextBox 2"/>
          <p:cNvSpPr txBox="1"/>
          <p:nvPr/>
        </p:nvSpPr>
        <p:spPr>
          <a:xfrm>
            <a:off x="762000" y="1752600"/>
            <a:ext cx="7467600" cy="2092325"/>
          </a:xfrm>
          <a:prstGeom prst="rect">
            <a:avLst/>
          </a:prstGeom>
          <a:noFill/>
        </p:spPr>
        <p:txBody>
          <a:bodyPr>
            <a:spAutoFit/>
          </a:bodyPr>
          <a:lstStyle/>
          <a:p>
            <a:pPr algn="ctr" eaLnBrk="1" hangingPunct="1">
              <a:defRPr/>
            </a:pPr>
            <a:r>
              <a:rPr lang="en-US" sz="1400" dirty="0">
                <a:latin typeface="+mn-lt"/>
              </a:rPr>
              <a:t>Elastic fluid and rock properties become important when rock viscosity is large or porosity is small</a:t>
            </a:r>
          </a:p>
          <a:p>
            <a:pPr algn="ctr" eaLnBrk="1" hangingPunct="1">
              <a:defRPr/>
            </a:pPr>
            <a:endParaRPr lang="en-US" sz="1400" dirty="0">
              <a:latin typeface="+mn-lt"/>
            </a:endParaRPr>
          </a:p>
          <a:p>
            <a:pPr algn="ctr" eaLnBrk="1" hangingPunct="1">
              <a:defRPr/>
            </a:pPr>
            <a:r>
              <a:rPr lang="en-US" sz="1400" dirty="0">
                <a:latin typeface="+mn-lt"/>
              </a:rPr>
              <a:t>Viscosity =&gt; ∞ in the vicinity of the earth's surface</a:t>
            </a:r>
          </a:p>
          <a:p>
            <a:pPr algn="ctr" eaLnBrk="1" hangingPunct="1">
              <a:defRPr/>
            </a:pPr>
            <a:endParaRPr lang="en-US" sz="1400" dirty="0">
              <a:latin typeface="+mn-lt"/>
            </a:endParaRPr>
          </a:p>
          <a:p>
            <a:pPr algn="ctr" eaLnBrk="1" hangingPunct="1">
              <a:defRPr/>
            </a:pPr>
            <a:r>
              <a:rPr lang="en-US" sz="1400" dirty="0">
                <a:latin typeface="+mn-lt"/>
              </a:rPr>
              <a:t>Porosity =&gt; 0 above reaction fronts in compacted rocks</a:t>
            </a:r>
          </a:p>
          <a:p>
            <a:pPr algn="ctr" eaLnBrk="1" hangingPunct="1">
              <a:defRPr/>
            </a:pPr>
            <a:endParaRPr lang="en-US" sz="1400" dirty="0">
              <a:latin typeface="+mn-lt"/>
            </a:endParaRPr>
          </a:p>
          <a:p>
            <a:pPr algn="ctr" eaLnBrk="1" hangingPunct="1">
              <a:defRPr/>
            </a:pPr>
            <a:r>
              <a:rPr lang="en-US" sz="1400" dirty="0">
                <a:latin typeface="+mn-lt"/>
              </a:rPr>
              <a:t>=&gt; Viscoelasticity</a:t>
            </a:r>
          </a:p>
          <a:p>
            <a:pPr eaLnBrk="1" hangingPunct="1">
              <a:defRPr/>
            </a:pPr>
            <a:endParaRPr lang="en-US" dirty="0">
              <a:latin typeface="Arial"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85800" y="0"/>
            <a:ext cx="8229600" cy="1143000"/>
          </a:xfrm>
        </p:spPr>
        <p:txBody>
          <a:bodyPr/>
          <a:lstStyle/>
          <a:p>
            <a:pPr eaLnBrk="1" hangingPunct="1"/>
            <a:r>
              <a:rPr lang="en-US" altLang="en-US" sz="1600" b="1" smtClean="0"/>
              <a:t>Numerical model of metamorphic devolatilization</a:t>
            </a:r>
          </a:p>
        </p:txBody>
      </p:sp>
      <p:sp>
        <p:nvSpPr>
          <p:cNvPr id="17411" name="Content Placeholder 2"/>
          <p:cNvSpPr txBox="1">
            <a:spLocks/>
          </p:cNvSpPr>
          <p:nvPr/>
        </p:nvSpPr>
        <p:spPr bwMode="auto">
          <a:xfrm>
            <a:off x="9448800" y="4953000"/>
            <a:ext cx="822960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eaLnBrk="1" hangingPunct="1">
              <a:buFont typeface="Arial" panose="020B0604020202020204" pitchFamily="34" charset="0"/>
              <a:buNone/>
            </a:pPr>
            <a:endParaRPr lang="en-US" altLang="en-US" sz="1200"/>
          </a:p>
        </p:txBody>
      </p:sp>
      <p:pic>
        <p:nvPicPr>
          <p:cNvPr id="17412" name="Picture 2" descr="C:\jamie\talks\bowen\numeric_1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438" y="1066800"/>
            <a:ext cx="4068762"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2" descr="C:\jamie\talks\bowen\numeric_kinetic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219200"/>
            <a:ext cx="3895725"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Connolly ‘97</a:t>
            </a:r>
          </a:p>
        </p:txBody>
      </p:sp>
      <p:sp>
        <p:nvSpPr>
          <p:cNvPr id="2" name="TextBox 1"/>
          <p:cNvSpPr txBox="1"/>
          <p:nvPr/>
        </p:nvSpPr>
        <p:spPr>
          <a:xfrm>
            <a:off x="5181600" y="4724400"/>
            <a:ext cx="3581400" cy="1600200"/>
          </a:xfrm>
          <a:prstGeom prst="rect">
            <a:avLst/>
          </a:prstGeom>
          <a:noFill/>
        </p:spPr>
        <p:txBody>
          <a:bodyPr>
            <a:spAutoFit/>
          </a:bodyPr>
          <a:lstStyle/>
          <a:p>
            <a:pPr eaLnBrk="1" hangingPunct="1">
              <a:defRPr/>
            </a:pPr>
            <a:endParaRPr lang="en-US" sz="1400" dirty="0">
              <a:latin typeface="+mn-lt"/>
            </a:endParaRPr>
          </a:p>
          <a:p>
            <a:pPr marL="285750" indent="-285750" eaLnBrk="1" hangingPunct="1">
              <a:buFont typeface="Arial" pitchFamily="34" charset="0"/>
              <a:buChar char="•"/>
              <a:defRPr/>
            </a:pPr>
            <a:r>
              <a:rPr lang="en-US" sz="1400" dirty="0">
                <a:latin typeface="+mn-lt"/>
              </a:rPr>
              <a:t>flux greater than the time-averaged vertically integrated fluid production</a:t>
            </a:r>
          </a:p>
          <a:p>
            <a:pPr eaLnBrk="1" hangingPunct="1">
              <a:defRPr/>
            </a:pPr>
            <a:endParaRPr lang="en-US" sz="1400" dirty="0">
              <a:latin typeface="Arial" charset="0"/>
            </a:endParaRPr>
          </a:p>
          <a:p>
            <a:pPr marL="285750" indent="-285750" eaLnBrk="1" hangingPunct="1">
              <a:buFont typeface="Arial" pitchFamily="34" charset="0"/>
              <a:buChar char="•"/>
              <a:defRPr/>
            </a:pPr>
            <a:r>
              <a:rPr lang="en-US" sz="1400" dirty="0">
                <a:latin typeface="+mn-lt"/>
              </a:rPr>
              <a:t>steady state solutions to the compaction equations</a:t>
            </a:r>
          </a:p>
          <a:p>
            <a:pPr eaLnBrk="1" hangingPunct="1">
              <a:defRPr/>
            </a:pPr>
            <a:endParaRPr lang="en-US" sz="1400" dirty="0">
              <a:latin typeface="+mn-lt"/>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304800" y="533400"/>
            <a:ext cx="8337550" cy="2057400"/>
          </a:xfrm>
        </p:spPr>
        <p:txBody>
          <a:bodyPr/>
          <a:lstStyle/>
          <a:p>
            <a:r>
              <a:rPr lang="en-US" altLang="en-US" sz="1600" smtClean="0"/>
              <a:t>  </a:t>
            </a:r>
            <a:r>
              <a:rPr lang="en-US" altLang="en-US" sz="1600" b="1" smtClean="0"/>
              <a:t>How big are porosity waves?  </a:t>
            </a:r>
            <a:r>
              <a:rPr lang="en-US" altLang="en-US" sz="1600" smtClean="0"/>
              <a:t/>
            </a:r>
            <a:br>
              <a:rPr lang="en-US" altLang="en-US" sz="1600" smtClean="0"/>
            </a:br>
            <a:r>
              <a:rPr lang="en-US" altLang="en-US" sz="1600" smtClean="0"/>
              <a:t>=</a:t>
            </a:r>
            <a:br>
              <a:rPr lang="en-US" altLang="en-US" sz="1600" smtClean="0"/>
            </a:br>
            <a:r>
              <a:rPr lang="en-US" altLang="en-US" sz="1600" smtClean="0"/>
              <a:t>What is the length scale for non-uniform (e.g., lateral or downward) fluid flow?</a:t>
            </a:r>
            <a:br>
              <a:rPr lang="en-US" altLang="en-US" sz="1600" smtClean="0"/>
            </a:br>
            <a:r>
              <a:rPr lang="en-US" altLang="en-US" sz="1600" smtClean="0"/>
              <a:t/>
            </a:r>
            <a:br>
              <a:rPr lang="en-US" altLang="en-US" sz="1600" smtClean="0"/>
            </a:br>
            <a:r>
              <a:rPr lang="en-US" altLang="en-US" sz="1400" smtClean="0">
                <a:solidFill>
                  <a:schemeClr val="bg1"/>
                </a:solidFill>
              </a:rPr>
              <a:t/>
            </a:r>
            <a:br>
              <a:rPr lang="en-US" altLang="en-US" sz="1400" smtClean="0">
                <a:solidFill>
                  <a:schemeClr val="bg1"/>
                </a:solidFill>
              </a:rPr>
            </a:br>
            <a:r>
              <a:rPr lang="en-US" altLang="en-US" sz="1600" smtClean="0"/>
              <a:t/>
            </a:r>
            <a:br>
              <a:rPr lang="en-US" altLang="en-US" sz="1600" smtClean="0"/>
            </a:br>
            <a:r>
              <a:rPr lang="en-US" altLang="en-US" sz="1600" b="1" smtClean="0"/>
              <a:t/>
            </a:r>
            <a:br>
              <a:rPr lang="en-US" altLang="en-US" sz="1600" b="1" smtClean="0"/>
            </a:br>
            <a:r>
              <a:rPr lang="en-US" altLang="en-US" sz="1600" smtClean="0"/>
              <a:t/>
            </a:r>
            <a:br>
              <a:rPr lang="en-US" altLang="en-US" sz="1600" smtClean="0"/>
            </a:br>
            <a:endParaRPr lang="en-US" altLang="en-US" sz="1600" smtClean="0"/>
          </a:p>
        </p:txBody>
      </p:sp>
      <p:graphicFrame>
        <p:nvGraphicFramePr>
          <p:cNvPr id="19459" name="Object 1"/>
          <p:cNvGraphicFramePr>
            <a:graphicFrameLocks noChangeAspect="1"/>
          </p:cNvGraphicFramePr>
          <p:nvPr/>
        </p:nvGraphicFramePr>
        <p:xfrm>
          <a:off x="3962400" y="1600200"/>
          <a:ext cx="889000" cy="685800"/>
        </p:xfrm>
        <a:graphic>
          <a:graphicData uri="http://schemas.openxmlformats.org/presentationml/2006/ole">
            <mc:AlternateContent xmlns:mc="http://schemas.openxmlformats.org/markup-compatibility/2006">
              <mc:Choice xmlns:v="urn:schemas-microsoft-com:vml" Requires="v">
                <p:oleObj spid="_x0000_s19467" name="Equation" r:id="rId5" imgW="889000" imgH="685800" progId="Equation.DSMT4">
                  <p:embed/>
                </p:oleObj>
              </mc:Choice>
              <mc:Fallback>
                <p:oleObj name="Equation" r:id="rId5" imgW="889000" imgH="685800" progId="Equation.DSMT4">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62400" y="1600200"/>
                        <a:ext cx="889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9460" name="Object 1"/>
          <p:cNvGraphicFramePr>
            <a:graphicFrameLocks noChangeAspect="1"/>
          </p:cNvGraphicFramePr>
          <p:nvPr/>
        </p:nvGraphicFramePr>
        <p:xfrm>
          <a:off x="5562600" y="1524000"/>
          <a:ext cx="1828800" cy="762000"/>
        </p:xfrm>
        <a:graphic>
          <a:graphicData uri="http://schemas.openxmlformats.org/presentationml/2006/ole">
            <mc:AlternateContent xmlns:mc="http://schemas.openxmlformats.org/markup-compatibility/2006">
              <mc:Choice xmlns:v="urn:schemas-microsoft-com:vml" Requires="v">
                <p:oleObj spid="_x0000_s19468" name="Equation" r:id="rId7" imgW="1828800" imgH="762000" progId="Equation.DSMT4">
                  <p:embed/>
                </p:oleObj>
              </mc:Choice>
              <mc:Fallback>
                <p:oleObj name="Equation" r:id="rId7" imgW="1828800" imgH="762000" progId="Equation.DSMT4">
                  <p:embed/>
                  <p:pic>
                    <p:nvPicPr>
                      <p:cNvPr id="0" name="Object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2600" y="1524000"/>
                        <a:ext cx="1828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461" name="Rectangle 2"/>
          <p:cNvSpPr>
            <a:spLocks noChangeArrowheads="1"/>
          </p:cNvSpPr>
          <p:nvPr/>
        </p:nvSpPr>
        <p:spPr bwMode="auto">
          <a:xfrm>
            <a:off x="1066800" y="1773238"/>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en-US" sz="1600">
                <a:solidFill>
                  <a:srgbClr val="FF0000"/>
                </a:solidFill>
              </a:rPr>
              <a:t>The compaction length scale,                        </a:t>
            </a:r>
            <a:endParaRPr lang="en-US" altLang="en-US" sz="1800">
              <a:latin typeface="Arial" panose="020B0604020202020204" pitchFamily="34" charset="0"/>
            </a:endParaRPr>
          </a:p>
        </p:txBody>
      </p:sp>
      <p:sp>
        <p:nvSpPr>
          <p:cNvPr id="19462" name="Rectangle 10"/>
          <p:cNvSpPr>
            <a:spLocks noChangeArrowheads="1"/>
          </p:cNvSpPr>
          <p:nvPr/>
        </p:nvSpPr>
        <p:spPr bwMode="auto">
          <a:xfrm>
            <a:off x="5054600" y="1766888"/>
            <a:ext cx="4572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spcBef>
                <a:spcPct val="0"/>
              </a:spcBef>
              <a:buFontTx/>
              <a:buNone/>
            </a:pPr>
            <a:r>
              <a:rPr lang="en-US" altLang="en-US" sz="1600">
                <a:solidFill>
                  <a:srgbClr val="FF0000"/>
                </a:solidFill>
              </a:rPr>
              <a:t>or </a:t>
            </a:r>
            <a:br>
              <a:rPr lang="en-US" altLang="en-US" sz="1600">
                <a:solidFill>
                  <a:srgbClr val="FF0000"/>
                </a:solidFill>
              </a:rPr>
            </a:br>
            <a:endParaRPr lang="en-US" altLang="en-US" sz="1800">
              <a:latin typeface="Arial" panose="020B0604020202020204" pitchFamily="34" charset="0"/>
            </a:endParaRPr>
          </a:p>
        </p:txBody>
      </p:sp>
      <p:sp>
        <p:nvSpPr>
          <p:cNvPr id="5" name="Rectangle 4"/>
          <p:cNvSpPr/>
          <p:nvPr/>
        </p:nvSpPr>
        <p:spPr>
          <a:xfrm>
            <a:off x="2570163" y="2514600"/>
            <a:ext cx="3806825" cy="1354138"/>
          </a:xfrm>
          <a:prstGeom prst="rect">
            <a:avLst/>
          </a:prstGeom>
        </p:spPr>
        <p:txBody>
          <a:bodyPr wrap="none">
            <a:spAutoFit/>
          </a:bodyPr>
          <a:lstStyle/>
          <a:p>
            <a:pPr algn="ctr">
              <a:defRPr/>
            </a:pPr>
            <a:r>
              <a:rPr lang="en-US" sz="1600" dirty="0">
                <a:solidFill>
                  <a:prstClr val="black"/>
                </a:solidFill>
                <a:latin typeface="Comic Sans MS"/>
              </a:rPr>
              <a:t>=&gt;</a:t>
            </a:r>
          </a:p>
          <a:p>
            <a:pPr algn="ctr">
              <a:defRPr/>
            </a:pPr>
            <a:endParaRPr lang="en-US" sz="1600" dirty="0">
              <a:solidFill>
                <a:prstClr val="black"/>
              </a:solidFill>
              <a:latin typeface="Comic Sans MS"/>
            </a:endParaRPr>
          </a:p>
          <a:p>
            <a:pPr algn="ctr">
              <a:defRPr/>
            </a:pPr>
            <a:r>
              <a:rPr lang="en-US" sz="1600" dirty="0">
                <a:solidFill>
                  <a:prstClr val="black"/>
                </a:solidFill>
                <a:latin typeface="Comic Sans MS"/>
              </a:rPr>
              <a:t>fluid pressure variations are ~ ±</a:t>
            </a:r>
            <a:r>
              <a:rPr lang="el-GR" sz="1600" dirty="0">
                <a:solidFill>
                  <a:srgbClr val="FF0000"/>
                </a:solidFill>
                <a:latin typeface="Comic Sans MS"/>
              </a:rPr>
              <a:t>δ</a:t>
            </a:r>
            <a:r>
              <a:rPr lang="en-US" sz="1600" dirty="0">
                <a:solidFill>
                  <a:prstClr val="black"/>
                </a:solidFill>
                <a:latin typeface="Comic Sans MS"/>
              </a:rPr>
              <a:t>∆</a:t>
            </a:r>
            <a:r>
              <a:rPr lang="el-GR" sz="1600" dirty="0"/>
              <a:t>ρ</a:t>
            </a:r>
            <a:r>
              <a:rPr lang="en-US" sz="1600" dirty="0">
                <a:latin typeface="+mn-lt"/>
              </a:rPr>
              <a:t>g</a:t>
            </a:r>
            <a:r>
              <a:rPr lang="en-US" sz="1600" dirty="0">
                <a:solidFill>
                  <a:prstClr val="black"/>
                </a:solidFill>
                <a:latin typeface="Comic Sans MS"/>
              </a:rPr>
              <a:t> </a:t>
            </a:r>
          </a:p>
          <a:p>
            <a:pPr algn="ctr">
              <a:defRPr/>
            </a:pPr>
            <a:endParaRPr lang="en-US" sz="1600" dirty="0">
              <a:solidFill>
                <a:prstClr val="black"/>
              </a:solidFill>
              <a:latin typeface="Comic Sans MS"/>
            </a:endParaRPr>
          </a:p>
          <a:p>
            <a:pPr algn="ctr">
              <a:defRPr/>
            </a:pPr>
            <a:r>
              <a:rPr lang="en-US" sz="1600" dirty="0">
                <a:solidFill>
                  <a:prstClr val="black"/>
                </a:solidFill>
                <a:latin typeface="Comic Sans MS"/>
              </a:rPr>
              <a:t>time scale </a:t>
            </a:r>
            <a:r>
              <a:rPr lang="el-GR" sz="1600" dirty="0">
                <a:solidFill>
                  <a:srgbClr val="FF0000"/>
                </a:solidFill>
              </a:rPr>
              <a:t>τ</a:t>
            </a:r>
            <a:r>
              <a:rPr lang="en-US" sz="1600" dirty="0">
                <a:solidFill>
                  <a:prstClr val="black"/>
                </a:solidFill>
                <a:latin typeface="Comic Sans MS"/>
              </a:rPr>
              <a:t> ~ </a:t>
            </a:r>
            <a:r>
              <a:rPr lang="el-GR" sz="1600" dirty="0">
                <a:solidFill>
                  <a:srgbClr val="FF0000"/>
                </a:solidFill>
                <a:latin typeface="Comic Sans MS"/>
              </a:rPr>
              <a:t>δ</a:t>
            </a:r>
            <a:r>
              <a:rPr lang="en-US" sz="1600" dirty="0">
                <a:latin typeface="Comic Sans MS"/>
              </a:rPr>
              <a:t>/v</a:t>
            </a:r>
            <a:endParaRPr lang="en-US" dirty="0"/>
          </a:p>
        </p:txBody>
      </p:sp>
      <p:grpSp>
        <p:nvGrpSpPr>
          <p:cNvPr id="2" name="Group 1"/>
          <p:cNvGrpSpPr>
            <a:grpSpLocks/>
          </p:cNvGrpSpPr>
          <p:nvPr/>
        </p:nvGrpSpPr>
        <p:grpSpPr bwMode="auto">
          <a:xfrm>
            <a:off x="0" y="4000500"/>
            <a:ext cx="8763000" cy="2857500"/>
            <a:chOff x="0" y="4000500"/>
            <a:chExt cx="8763000" cy="2857500"/>
          </a:xfrm>
        </p:grpSpPr>
        <p:sp>
          <p:nvSpPr>
            <p:cNvPr id="19465" name="TextBox 4"/>
            <p:cNvSpPr txBox="1">
              <a:spLocks noChangeArrowheads="1"/>
            </p:cNvSpPr>
            <p:nvPr/>
          </p:nvSpPr>
          <p:spPr bwMode="auto">
            <a:xfrm>
              <a:off x="381000" y="4000500"/>
              <a:ext cx="8382000"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mic Sans MS" panose="030F0702030302020204" pitchFamily="66" charset="0"/>
                </a:defRPr>
              </a:lvl1pPr>
              <a:lvl2pPr marL="742950" indent="-285750">
                <a:spcBef>
                  <a:spcPct val="20000"/>
                </a:spcBef>
                <a:buFont typeface="Arial" panose="020B0604020202020204" pitchFamily="34" charset="0"/>
                <a:buChar char="–"/>
                <a:defRPr sz="2800">
                  <a:solidFill>
                    <a:schemeClr val="tx1"/>
                  </a:solidFill>
                  <a:latin typeface="Comic Sans MS" panose="030F0702030302020204" pitchFamily="66" charset="0"/>
                </a:defRPr>
              </a:lvl2pPr>
              <a:lvl3pPr marL="1143000" indent="-228600">
                <a:spcBef>
                  <a:spcPct val="20000"/>
                </a:spcBef>
                <a:buFont typeface="Arial" panose="020B0604020202020204" pitchFamily="34" charset="0"/>
                <a:buChar char="•"/>
                <a:defRPr sz="2400">
                  <a:solidFill>
                    <a:schemeClr val="tx1"/>
                  </a:solidFill>
                  <a:latin typeface="Comic Sans MS" panose="030F0702030302020204" pitchFamily="66" charset="0"/>
                </a:defRPr>
              </a:lvl3pPr>
              <a:lvl4pPr marL="16002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4pPr>
              <a:lvl5pPr marL="2057400" indent="-228600">
                <a:spcBef>
                  <a:spcPct val="20000"/>
                </a:spcBef>
                <a:buFont typeface="Arial" panose="020B0604020202020204" pitchFamily="34" charset="0"/>
                <a:buChar char="»"/>
                <a:defRPr sz="2000">
                  <a:solidFill>
                    <a:schemeClr val="tx1"/>
                  </a:solidFill>
                  <a:latin typeface="Comic Sans MS" panose="030F0702030302020204" pitchFamily="66"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mic Sans MS" panose="030F0702030302020204" pitchFamily="66" charset="0"/>
                </a:defRPr>
              </a:lvl9pPr>
            </a:lstStyle>
            <a:p>
              <a:pPr algn="ctr" eaLnBrk="1" hangingPunct="1">
                <a:lnSpc>
                  <a:spcPct val="150000"/>
                </a:lnSpc>
                <a:spcBef>
                  <a:spcPct val="0"/>
                </a:spcBef>
                <a:spcAft>
                  <a:spcPts val="1000"/>
                </a:spcAft>
                <a:buFontTx/>
                <a:buNone/>
              </a:pPr>
              <a:r>
                <a:rPr lang="en-GB" altLang="en-US" sz="1600"/>
                <a:t>=&gt;</a:t>
              </a:r>
            </a:p>
            <a:p>
              <a:pPr algn="ctr" eaLnBrk="1" hangingPunct="1">
                <a:lnSpc>
                  <a:spcPct val="150000"/>
                </a:lnSpc>
                <a:spcBef>
                  <a:spcPct val="0"/>
                </a:spcBef>
                <a:spcAft>
                  <a:spcPts val="1000"/>
                </a:spcAft>
                <a:buFontTx/>
                <a:buNone/>
              </a:pPr>
              <a:r>
                <a:rPr lang="en-GB" altLang="en-US" sz="1600"/>
                <a:t>If short duration (10</a:t>
              </a:r>
              <a:r>
                <a:rPr lang="en-GB" altLang="en-US" sz="1600" baseline="30000"/>
                <a:t>3</a:t>
              </a:r>
              <a:r>
                <a:rPr lang="en-GB" altLang="en-US" sz="1600"/>
                <a:t>-10</a:t>
              </a:r>
              <a:r>
                <a:rPr lang="en-GB" altLang="en-US" sz="1600" baseline="30000"/>
                <a:t>5</a:t>
              </a:r>
              <a:r>
                <a:rPr lang="en-GB" altLang="en-US" sz="1600"/>
                <a:t> y) of fluid-rock interaction during amphibolite grade (T &gt; 500ºC) metamorphism* is indicative of </a:t>
              </a:r>
              <a:r>
                <a:rPr lang="el-GR" altLang="en-US" sz="1600">
                  <a:solidFill>
                    <a:srgbClr val="FF0000"/>
                  </a:solidFill>
                </a:rPr>
                <a:t>τ</a:t>
              </a:r>
              <a:r>
                <a:rPr lang="en-US" altLang="en-US" sz="1600"/>
                <a:t>, then </a:t>
              </a:r>
              <a:r>
                <a:rPr lang="el-GR" altLang="en-US" sz="1600">
                  <a:solidFill>
                    <a:srgbClr val="FF0000"/>
                  </a:solidFill>
                </a:rPr>
                <a:t>δ</a:t>
              </a:r>
              <a:r>
                <a:rPr lang="en-US" altLang="en-US" sz="1600"/>
                <a:t> is plausibly ~ 0.1-1 km</a:t>
              </a:r>
            </a:p>
          </p:txBody>
        </p:sp>
        <p:sp>
          <p:nvSpPr>
            <p:cNvPr id="16" name="TextBox 15"/>
            <p:cNvSpPr txBox="1"/>
            <p:nvPr/>
          </p:nvSpPr>
          <p:spPr>
            <a:xfrm>
              <a:off x="0" y="6581775"/>
              <a:ext cx="5486400" cy="276225"/>
            </a:xfrm>
            <a:prstGeom prst="rect">
              <a:avLst/>
            </a:prstGeom>
            <a:noFill/>
          </p:spPr>
          <p:txBody>
            <a:bodyPr>
              <a:spAutoFit/>
            </a:bodyPr>
            <a:lstStyle/>
            <a:p>
              <a:pPr eaLnBrk="1" hangingPunct="1">
                <a:defRPr/>
              </a:pPr>
              <a:r>
                <a:rPr lang="en-US" sz="1200" dirty="0">
                  <a:latin typeface="+mn-lt"/>
                </a:rPr>
                <a:t>*</a:t>
              </a:r>
              <a:r>
                <a:rPr lang="en-GB" sz="1200" dirty="0">
                  <a:solidFill>
                    <a:srgbClr val="000000"/>
                  </a:solidFill>
                  <a:latin typeface="Comic Sans MS"/>
                </a:rPr>
                <a:t>Young &amp; Rumble 1994, van </a:t>
              </a:r>
              <a:r>
                <a:rPr lang="en-GB" sz="1200" dirty="0" err="1">
                  <a:solidFill>
                    <a:srgbClr val="000000"/>
                  </a:solidFill>
                  <a:latin typeface="Comic Sans MS"/>
                </a:rPr>
                <a:t>Haren</a:t>
              </a:r>
              <a:r>
                <a:rPr lang="en-GB" sz="1200" dirty="0">
                  <a:solidFill>
                    <a:srgbClr val="000000"/>
                  </a:solidFill>
                  <a:latin typeface="Comic Sans MS"/>
                </a:rPr>
                <a:t> et al 1996, Graham et al 1998</a:t>
              </a:r>
              <a:endParaRPr lang="en-US" sz="1200" dirty="0">
                <a:latin typeface="+mn-lt"/>
              </a:endParaRPr>
            </a:p>
          </p:txBody>
        </p:sp>
      </p:gr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5.8|42.4|84.6"/>
</p:tagLst>
</file>

<file path=ppt/tags/tag10.xml><?xml version="1.0" encoding="utf-8"?>
<p:tagLst xmlns:a="http://schemas.openxmlformats.org/drawingml/2006/main" xmlns:r="http://schemas.openxmlformats.org/officeDocument/2006/relationships" xmlns:p="http://schemas.openxmlformats.org/presentationml/2006/main">
  <p:tag name="TIMING" val="|35.6|38.8|23.5|12.7"/>
</p:tagLst>
</file>

<file path=ppt/tags/tag11.xml><?xml version="1.0" encoding="utf-8"?>
<p:tagLst xmlns:a="http://schemas.openxmlformats.org/drawingml/2006/main" xmlns:r="http://schemas.openxmlformats.org/officeDocument/2006/relationships" xmlns:p="http://schemas.openxmlformats.org/presentationml/2006/main">
  <p:tag name="TIMING" val="|51.5|26.9|34.1"/>
</p:tagLst>
</file>

<file path=ppt/tags/tag12.xml><?xml version="1.0" encoding="utf-8"?>
<p:tagLst xmlns:a="http://schemas.openxmlformats.org/drawingml/2006/main" xmlns:r="http://schemas.openxmlformats.org/officeDocument/2006/relationships" xmlns:p="http://schemas.openxmlformats.org/presentationml/2006/main">
  <p:tag name="TIMING" val="|35.8|42.4|84.6"/>
</p:tagLst>
</file>

<file path=ppt/tags/tag13.xml><?xml version="1.0" encoding="utf-8"?>
<p:tagLst xmlns:a="http://schemas.openxmlformats.org/drawingml/2006/main" xmlns:r="http://schemas.openxmlformats.org/officeDocument/2006/relationships" xmlns:p="http://schemas.openxmlformats.org/presentationml/2006/main">
  <p:tag name="TIMING" val="|38|14"/>
</p:tagLst>
</file>

<file path=ppt/tags/tag14.xml><?xml version="1.0" encoding="utf-8"?>
<p:tagLst xmlns:a="http://schemas.openxmlformats.org/drawingml/2006/main" xmlns:r="http://schemas.openxmlformats.org/officeDocument/2006/relationships" xmlns:p="http://schemas.openxmlformats.org/presentationml/2006/main">
  <p:tag name="TIMING" val="|52.2"/>
</p:tagLst>
</file>

<file path=ppt/tags/tag15.xml><?xml version="1.0" encoding="utf-8"?>
<p:tagLst xmlns:a="http://schemas.openxmlformats.org/drawingml/2006/main" xmlns:r="http://schemas.openxmlformats.org/officeDocument/2006/relationships" xmlns:p="http://schemas.openxmlformats.org/presentationml/2006/main">
  <p:tag name="TIMING" val="|34.6"/>
</p:tagLst>
</file>

<file path=ppt/tags/tag16.xml><?xml version="1.0" encoding="utf-8"?>
<p:tagLst xmlns:a="http://schemas.openxmlformats.org/drawingml/2006/main" xmlns:r="http://schemas.openxmlformats.org/officeDocument/2006/relationships" xmlns:p="http://schemas.openxmlformats.org/presentationml/2006/main">
  <p:tag name="TIMING" val="|33|40"/>
</p:tagLst>
</file>

<file path=ppt/tags/tag17.xml><?xml version="1.0" encoding="utf-8"?>
<p:tagLst xmlns:a="http://schemas.openxmlformats.org/drawingml/2006/main" xmlns:r="http://schemas.openxmlformats.org/officeDocument/2006/relationships" xmlns:p="http://schemas.openxmlformats.org/presentationml/2006/main">
  <p:tag name="TIMING" val="|88.1"/>
</p:tagLst>
</file>

<file path=ppt/tags/tag18.xml><?xml version="1.0" encoding="utf-8"?>
<p:tagLst xmlns:a="http://schemas.openxmlformats.org/drawingml/2006/main" xmlns:r="http://schemas.openxmlformats.org/officeDocument/2006/relationships" xmlns:p="http://schemas.openxmlformats.org/presentationml/2006/main">
  <p:tag name="TIMING" val="|95.5"/>
</p:tagLst>
</file>

<file path=ppt/tags/tag19.xml><?xml version="1.0" encoding="utf-8"?>
<p:tagLst xmlns:a="http://schemas.openxmlformats.org/drawingml/2006/main" xmlns:r="http://schemas.openxmlformats.org/officeDocument/2006/relationships" xmlns:p="http://schemas.openxmlformats.org/presentationml/2006/main">
  <p:tag name="TIMING" val="|87.9"/>
</p:tagLst>
</file>

<file path=ppt/tags/tag2.xml><?xml version="1.0" encoding="utf-8"?>
<p:tagLst xmlns:a="http://schemas.openxmlformats.org/drawingml/2006/main" xmlns:r="http://schemas.openxmlformats.org/officeDocument/2006/relationships" xmlns:p="http://schemas.openxmlformats.org/presentationml/2006/main">
  <p:tag name="TIMING" val="|52.2"/>
</p:tagLst>
</file>

<file path=ppt/tags/tag20.xml><?xml version="1.0" encoding="utf-8"?>
<p:tagLst xmlns:a="http://schemas.openxmlformats.org/drawingml/2006/main" xmlns:r="http://schemas.openxmlformats.org/officeDocument/2006/relationships" xmlns:p="http://schemas.openxmlformats.org/presentationml/2006/main">
  <p:tag name="TIMING" val="|0.3"/>
</p:tagLst>
</file>

<file path=ppt/tags/tag21.xml><?xml version="1.0" encoding="utf-8"?>
<p:tagLst xmlns:a="http://schemas.openxmlformats.org/drawingml/2006/main" xmlns:r="http://schemas.openxmlformats.org/officeDocument/2006/relationships" xmlns:p="http://schemas.openxmlformats.org/presentationml/2006/main">
  <p:tag name="TIMING" val="|0.3"/>
</p:tagLst>
</file>

<file path=ppt/tags/tag22.xml><?xml version="1.0" encoding="utf-8"?>
<p:tagLst xmlns:a="http://schemas.openxmlformats.org/drawingml/2006/main" xmlns:r="http://schemas.openxmlformats.org/officeDocument/2006/relationships" xmlns:p="http://schemas.openxmlformats.org/presentationml/2006/main">
  <p:tag name="TIMING" val="|86.7"/>
</p:tagLst>
</file>

<file path=ppt/tags/tag23.xml><?xml version="1.0" encoding="utf-8"?>
<p:tagLst xmlns:a="http://schemas.openxmlformats.org/drawingml/2006/main" xmlns:r="http://schemas.openxmlformats.org/officeDocument/2006/relationships" xmlns:p="http://schemas.openxmlformats.org/presentationml/2006/main">
  <p:tag name="TIMING" val="|54.9"/>
</p:tagLst>
</file>

<file path=ppt/tags/tag24.xml><?xml version="1.0" encoding="utf-8"?>
<p:tagLst xmlns:a="http://schemas.openxmlformats.org/drawingml/2006/main" xmlns:r="http://schemas.openxmlformats.org/officeDocument/2006/relationships" xmlns:p="http://schemas.openxmlformats.org/presentationml/2006/main">
  <p:tag name="TIMING" val="|10.1|88.3"/>
</p:tagLst>
</file>

<file path=ppt/tags/tag25.xml><?xml version="1.0" encoding="utf-8"?>
<p:tagLst xmlns:a="http://schemas.openxmlformats.org/drawingml/2006/main" xmlns:r="http://schemas.openxmlformats.org/officeDocument/2006/relationships" xmlns:p="http://schemas.openxmlformats.org/presentationml/2006/main">
  <p:tag name="TIMING" val="|35.6|38.8|23.5|12.7"/>
</p:tagLst>
</file>

<file path=ppt/tags/tag26.xml><?xml version="1.0" encoding="utf-8"?>
<p:tagLst xmlns:a="http://schemas.openxmlformats.org/drawingml/2006/main" xmlns:r="http://schemas.openxmlformats.org/officeDocument/2006/relationships" xmlns:p="http://schemas.openxmlformats.org/presentationml/2006/main">
  <p:tag name="TIMING" val="|51.5|26.9|34.1"/>
</p:tagLst>
</file>

<file path=ppt/tags/tag27.xml><?xml version="1.0" encoding="utf-8"?>
<p:tagLst xmlns:a="http://schemas.openxmlformats.org/drawingml/2006/main" xmlns:r="http://schemas.openxmlformats.org/officeDocument/2006/relationships" xmlns:p="http://schemas.openxmlformats.org/presentationml/2006/main">
  <p:tag name="TIMING" val="|0.6"/>
</p:tagLst>
</file>

<file path=ppt/tags/tag28.xml><?xml version="1.0" encoding="utf-8"?>
<p:tagLst xmlns:a="http://schemas.openxmlformats.org/drawingml/2006/main" xmlns:r="http://schemas.openxmlformats.org/officeDocument/2006/relationships" xmlns:p="http://schemas.openxmlformats.org/presentationml/2006/main">
  <p:tag name="TIMING" val="|0.2|0.4"/>
</p:tagLst>
</file>

<file path=ppt/tags/tag29.xml><?xml version="1.0" encoding="utf-8"?>
<p:tagLst xmlns:a="http://schemas.openxmlformats.org/drawingml/2006/main" xmlns:r="http://schemas.openxmlformats.org/officeDocument/2006/relationships" xmlns:p="http://schemas.openxmlformats.org/presentationml/2006/main">
  <p:tag name="TIMING" val="|0.5|0.2"/>
</p:tagLst>
</file>

<file path=ppt/tags/tag3.xml><?xml version="1.0" encoding="utf-8"?>
<p:tagLst xmlns:a="http://schemas.openxmlformats.org/drawingml/2006/main" xmlns:r="http://schemas.openxmlformats.org/officeDocument/2006/relationships" xmlns:p="http://schemas.openxmlformats.org/presentationml/2006/main">
  <p:tag name="TIMING" val="|52.2"/>
</p:tagLst>
</file>

<file path=ppt/tags/tag4.xml><?xml version="1.0" encoding="utf-8"?>
<p:tagLst xmlns:a="http://schemas.openxmlformats.org/drawingml/2006/main" xmlns:r="http://schemas.openxmlformats.org/officeDocument/2006/relationships" xmlns:p="http://schemas.openxmlformats.org/presentationml/2006/main">
  <p:tag name="TIMING" val="|52.2"/>
</p:tagLst>
</file>

<file path=ppt/tags/tag5.xml><?xml version="1.0" encoding="utf-8"?>
<p:tagLst xmlns:a="http://schemas.openxmlformats.org/drawingml/2006/main" xmlns:r="http://schemas.openxmlformats.org/officeDocument/2006/relationships" xmlns:p="http://schemas.openxmlformats.org/presentationml/2006/main">
  <p:tag name="TIMING" val="|0.3"/>
</p:tagLst>
</file>

<file path=ppt/tags/tag6.xml><?xml version="1.0" encoding="utf-8"?>
<p:tagLst xmlns:a="http://schemas.openxmlformats.org/drawingml/2006/main" xmlns:r="http://schemas.openxmlformats.org/officeDocument/2006/relationships" xmlns:p="http://schemas.openxmlformats.org/presentationml/2006/main">
  <p:tag name="TIMING" val="|52.2"/>
</p:tagLst>
</file>

<file path=ppt/tags/tag7.xml><?xml version="1.0" encoding="utf-8"?>
<p:tagLst xmlns:a="http://schemas.openxmlformats.org/drawingml/2006/main" xmlns:r="http://schemas.openxmlformats.org/officeDocument/2006/relationships" xmlns:p="http://schemas.openxmlformats.org/presentationml/2006/main">
  <p:tag name="TIMING" val="|86.7"/>
</p:tagLst>
</file>

<file path=ppt/tags/tag8.xml><?xml version="1.0" encoding="utf-8"?>
<p:tagLst xmlns:a="http://schemas.openxmlformats.org/drawingml/2006/main" xmlns:r="http://schemas.openxmlformats.org/officeDocument/2006/relationships" xmlns:p="http://schemas.openxmlformats.org/presentationml/2006/main">
  <p:tag name="TIMING" val="|54.9"/>
</p:tagLst>
</file>

<file path=ppt/tags/tag9.xml><?xml version="1.0" encoding="utf-8"?>
<p:tagLst xmlns:a="http://schemas.openxmlformats.org/drawingml/2006/main" xmlns:r="http://schemas.openxmlformats.org/officeDocument/2006/relationships" xmlns:p="http://schemas.openxmlformats.org/presentationml/2006/main">
  <p:tag name="TIMING" val="|10.1|88.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mic">
      <a:majorFont>
        <a:latin typeface="Comic Sans MS"/>
        <a:ea typeface=""/>
        <a:cs typeface=""/>
      </a:majorFont>
      <a:minorFont>
        <a:latin typeface="Comic Sans MS"/>
        <a:ea typeface=""/>
        <a:cs typeface=""/>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16688</TotalTime>
  <Words>2152</Words>
  <Application>Microsoft Office PowerPoint</Application>
  <PresentationFormat>On-screen Show (4:3)</PresentationFormat>
  <Paragraphs>348</Paragraphs>
  <Slides>73</Slides>
  <Notes>73</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73</vt:i4>
      </vt:variant>
    </vt:vector>
  </HeadingPairs>
  <TitlesOfParts>
    <vt:vector size="83" baseType="lpstr">
      <vt:lpstr>Comic Sans MS</vt:lpstr>
      <vt:lpstr>Cambria Math</vt:lpstr>
      <vt:lpstr>Arial</vt:lpstr>
      <vt:lpstr>Times New Roman</vt:lpstr>
      <vt:lpstr>Symbol</vt:lpstr>
      <vt:lpstr>Calibri</vt:lpstr>
      <vt:lpstr>Office Theme</vt:lpstr>
      <vt:lpstr>MathType 6.0 Equation</vt:lpstr>
      <vt:lpstr>Equation</vt:lpstr>
      <vt:lpstr>Document</vt:lpstr>
      <vt:lpstr>How do fluids get out of the lower crust? (or porosity waves ad nauseum)   J.A.D. Connolly, ETH Zurich    Provide an idealized model for lower crustal fluid expulsion  Consider the influence of realistic rheology and lithological heterogeneity   </vt:lpstr>
      <vt:lpstr>The Process</vt:lpstr>
      <vt:lpstr>  Assumption #1:   Permeability (k) is a strong function of porosity (φ)  k = cφn, n ~ 3 </vt:lpstr>
      <vt:lpstr>  Assumption #2:   Viscous (ductile) bulk rheology  Compaction rate ∝ total pressure – fluid pressure  or  η – shear viscosity (linear viscous) A – coefficient of viscous flow (non-linear viscous) nσ – stress exponent  </vt:lpstr>
      <vt:lpstr>  Assumption #3:   Darcy’s Law  Fluid flux ∝ pf gradient – hydrostatic gradient  q = k/μ (dpfluid/dz - ρfluidg)  ρf, μ – fluid density, viscosity    </vt:lpstr>
      <vt:lpstr>A Minimal Model, ΔVreaction = 0</vt:lpstr>
      <vt:lpstr>Time Evolution</vt:lpstr>
      <vt:lpstr>Numerical model of metamorphic devolatilization</vt:lpstr>
      <vt:lpstr>  How big are porosity waves?   = What is the length scale for non-uniform (e.g., lateral or downward) fluid flow?      </vt:lpstr>
      <vt:lpstr>More Realistic Temperature-Dependent Viscous Rheology</vt:lpstr>
      <vt:lpstr>A baby step toward reality: 2/3D flow in a constant viscosity matrix</vt:lpstr>
      <vt:lpstr>Thermal Activation: Death of the Blob</vt:lpstr>
      <vt:lpstr>PowerPoint Presentation</vt:lpstr>
      <vt:lpstr> </vt:lpstr>
      <vt:lpstr> </vt:lpstr>
      <vt:lpstr>Flow through a decompaction-weakening matrix from a high porosity source </vt:lpstr>
      <vt:lpstr>PowerPoint Presentation</vt:lpstr>
      <vt:lpstr>Lateral Fluid Flow  Lateral flow is toward low pf, i.e., a drain  (except in metamorphic petrology where fluids flow “up-” or “down-temperature”)  </vt:lpstr>
      <vt:lpstr> </vt:lpstr>
      <vt:lpstr> </vt:lpstr>
      <vt:lpstr>Noncompacting, t = 110 ky</vt:lpstr>
      <vt:lpstr>Has anyone ever seen a porosity wave?</vt:lpstr>
      <vt:lpstr>Conclusions</vt:lpstr>
      <vt:lpstr>Initial Conditions? </vt:lpstr>
      <vt:lpstr>Concluding Remarks</vt:lpstr>
      <vt:lpstr>A Hydromechanical Model for Fluid Flow in the Lower Crust   J.A.D. Connolly    an attempt to reconcile elementary mechanics and petrology</vt:lpstr>
      <vt:lpstr>The Process</vt:lpstr>
      <vt:lpstr>pfluid = ptotal, metamorphic mythology?</vt:lpstr>
      <vt:lpstr>  </vt:lpstr>
      <vt:lpstr>What causes the pressure difference?</vt:lpstr>
      <vt:lpstr> </vt:lpstr>
      <vt:lpstr>Brittle ductile</vt:lpstr>
      <vt:lpstr>Initial Conditions? </vt:lpstr>
      <vt:lpstr> Permeability</vt:lpstr>
      <vt:lpstr>Do we know anything about the compaction scales? Pootet…</vt:lpstr>
      <vt:lpstr>A Minimal Model:</vt:lpstr>
      <vt:lpstr>Time Evolution</vt:lpstr>
      <vt:lpstr>Why don’t they dissipate? </vt:lpstr>
      <vt:lpstr>Numerical model of metamorphic devolatilization</vt:lpstr>
      <vt:lpstr> </vt:lpstr>
      <vt:lpstr>PowerPoint Presentation</vt:lpstr>
      <vt:lpstr>A baby step toward reality: 2/3D flow in a constant viscosity matrix</vt:lpstr>
      <vt:lpstr>Thermal Activation: Death of the Blob</vt:lpstr>
      <vt:lpstr>PowerPoint Presentation</vt:lpstr>
      <vt:lpstr> </vt:lpstr>
      <vt:lpstr> </vt:lpstr>
      <vt:lpstr>Flow through a decompaction-weakening matrix from a high porosity source </vt:lpstr>
      <vt:lpstr>Decompaction Weakening</vt:lpstr>
      <vt:lpstr>Lateral Fluid Flow  Lateral flow is toward low pf, i.e., a drain  (except in metamorphic petrology where fluids flow “up-” or “down-temperature”)  </vt:lpstr>
      <vt:lpstr> </vt:lpstr>
      <vt:lpstr> </vt:lpstr>
      <vt:lpstr>Noncompacting, t = 110 ky</vt:lpstr>
      <vt:lpstr> </vt:lpstr>
      <vt:lpstr>PowerPoint Presentation</vt:lpstr>
      <vt:lpstr>Has anyone ever seen a porosity wave?</vt:lpstr>
      <vt:lpstr>Conclusions</vt:lpstr>
      <vt:lpstr>Concluding Remarks</vt:lpstr>
      <vt:lpstr> </vt:lpstr>
      <vt:lpstr> </vt:lpstr>
      <vt:lpstr>Rheology</vt:lpstr>
      <vt:lpstr>Darcy’s Law</vt:lpstr>
      <vt:lpstr> Permeability</vt:lpstr>
      <vt:lpstr>Rheology</vt:lpstr>
      <vt:lpstr>No one disputes that pervasive compaction occurs</vt:lpstr>
      <vt:lpstr>Is there a brittle-ductile transition for compaction?</vt:lpstr>
      <vt:lpstr>Is there a brittle-ductile transition for compaction?</vt:lpstr>
      <vt:lpstr>Am I trying to sell you a spherical cow*?</vt:lpstr>
      <vt:lpstr>Compaction rheology   No one disputes that irreversible compaction occurs  The modern (rigid) school assumes τcompaction &gt;&gt; τfluid flow </vt:lpstr>
      <vt:lpstr>Thermal activation: A tale of two length scales</vt:lpstr>
      <vt:lpstr>Decompaction Weakening</vt:lpstr>
      <vt:lpstr>An estimate of the length scale in terms of things we know?</vt:lpstr>
      <vt:lpstr>Numbers for the compaction time and length scales f(A, q, φ, T)?</vt:lpstr>
      <vt:lpstr>Can you escape porosity waves by moving to the upper crust?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Bouncing cow</dc:title>
  <dc:creator>j connolly</dc:creator>
  <cp:lastModifiedBy>james connolly</cp:lastModifiedBy>
  <cp:revision>699</cp:revision>
  <cp:lastPrinted>2011-11-28T21:34:56Z</cp:lastPrinted>
  <dcterms:created xsi:type="dcterms:W3CDTF">2011-11-02T12:41:06Z</dcterms:created>
  <dcterms:modified xsi:type="dcterms:W3CDTF">2019-02-18T17:50:17Z</dcterms:modified>
</cp:coreProperties>
</file>